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2" r:id="rId6"/>
    <p:sldId id="261" r:id="rId7"/>
    <p:sldId id="263" r:id="rId8"/>
    <p:sldId id="266" r:id="rId9"/>
    <p:sldId id="267" r:id="rId10"/>
    <p:sldId id="264" r:id="rId11"/>
    <p:sldId id="270" r:id="rId12"/>
    <p:sldId id="271" r:id="rId13"/>
    <p:sldId id="268" r:id="rId14"/>
    <p:sldId id="265" r:id="rId15"/>
    <p:sldId id="269" r:id="rId16"/>
    <p:sldId id="25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54E12D-2CDA-4A12-88A8-675A7D3FB674}" type="datetimeFigureOut">
              <a:rPr lang="cs-CZ" smtClean="0"/>
              <a:pPr/>
              <a:t>10.11.2010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DCAE9-23A3-4D17-BCB9-E97CC7E021A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Základní deska</a:t>
            </a:r>
            <a:br>
              <a:rPr lang="cs-CZ" dirty="0" smtClean="0"/>
            </a:br>
            <a:r>
              <a:rPr lang="cs-CZ" sz="2200" dirty="0" err="1" smtClean="0"/>
              <a:t>angl</a:t>
            </a:r>
            <a:r>
              <a:rPr lang="cs-CZ" sz="2200" dirty="0" smtClean="0"/>
              <a:t>: </a:t>
            </a:r>
            <a:r>
              <a:rPr lang="cs-CZ" sz="2200" dirty="0" err="1" smtClean="0"/>
              <a:t>mainboard</a:t>
            </a:r>
            <a:r>
              <a:rPr lang="cs-CZ" sz="2200" dirty="0" smtClean="0"/>
              <a:t>, motherboard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772400" cy="1199704"/>
          </a:xfrm>
        </p:spPr>
        <p:txBody>
          <a:bodyPr/>
          <a:lstStyle/>
          <a:p>
            <a:pPr algn="ctr"/>
            <a:r>
              <a:rPr lang="cs-CZ" dirty="0" smtClean="0"/>
              <a:t>Maturitní otázka č.5 z informatiky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/>
          <a:lstStyle/>
          <a:p>
            <a:r>
              <a:rPr lang="cs-CZ" sz="1800" dirty="0" smtClean="0"/>
              <a:t>FSB jako hlavní „dálnice“ svou nedostatečnou rychlostí omezovala výkon nových CPU a GPU</a:t>
            </a:r>
          </a:p>
          <a:p>
            <a:endParaRPr lang="cs-CZ" sz="1800" dirty="0" smtClean="0"/>
          </a:p>
          <a:p>
            <a:pPr>
              <a:buNone/>
            </a:pPr>
            <a:r>
              <a:rPr lang="cs-CZ" sz="1800" u="sng" dirty="0" smtClean="0"/>
              <a:t>Intel:</a:t>
            </a:r>
            <a:r>
              <a:rPr lang="cs-CZ" sz="1800" dirty="0" smtClean="0"/>
              <a:t> pomalou FSB sběrnici </a:t>
            </a:r>
            <a:r>
              <a:rPr lang="cs-CZ" sz="1800" dirty="0" smtClean="0"/>
              <a:t>nahradila vnitřní </a:t>
            </a:r>
            <a:r>
              <a:rPr lang="cs-CZ" sz="1800" dirty="0" smtClean="0"/>
              <a:t>sběrnice </a:t>
            </a:r>
            <a:r>
              <a:rPr lang="cs-CZ" sz="1800" b="1" dirty="0" smtClean="0"/>
              <a:t>QPI</a:t>
            </a:r>
            <a:r>
              <a:rPr lang="cs-CZ" sz="1800" dirty="0" smtClean="0"/>
              <a:t> (QuickPath Interconnect), která spojuje procesor a </a:t>
            </a:r>
            <a:r>
              <a:rPr lang="cs-CZ" sz="1800" dirty="0" smtClean="0"/>
              <a:t>I/O Hub </a:t>
            </a:r>
            <a:r>
              <a:rPr lang="cs-CZ" sz="1800" dirty="0" smtClean="0"/>
              <a:t>(operační paměť popř. i grafická karta jsou přímo připojeny k procesoru – redukce funkce Northbridge)</a:t>
            </a:r>
          </a:p>
          <a:p>
            <a:pPr marL="603504" lvl="2" indent="-256032">
              <a:spcBef>
                <a:spcPts val="400"/>
              </a:spcBef>
              <a:buClr>
                <a:schemeClr val="tx1"/>
              </a:buClr>
              <a:buSzPct val="68000"/>
              <a:buFont typeface="Arial" pitchFamily="34" charset="0"/>
              <a:buChar char="•"/>
            </a:pPr>
            <a:r>
              <a:rPr lang="cs-CZ" sz="1800" dirty="0" smtClean="0"/>
              <a:t>Max. přenosová rychlost 25,6 GB/s (2x FSB)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Arial" pitchFamily="34" charset="0"/>
              <a:buChar char="•"/>
            </a:pPr>
            <a:endParaRPr lang="cs-CZ" sz="1800" dirty="0" smtClean="0"/>
          </a:p>
          <a:p>
            <a:pPr>
              <a:buNone/>
            </a:pPr>
            <a:r>
              <a:rPr lang="cs-CZ" sz="1800" u="sng" dirty="0" smtClean="0"/>
              <a:t>AMD:</a:t>
            </a:r>
            <a:r>
              <a:rPr lang="cs-CZ" sz="1800" dirty="0" smtClean="0"/>
              <a:t> podobné řešení (přišlo s ním jako první v roce 2001) – sběrnice </a:t>
            </a:r>
            <a:r>
              <a:rPr lang="cs-CZ" sz="1800" b="1" dirty="0" smtClean="0"/>
              <a:t>HyperTransport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cs-CZ" sz="1800" dirty="0" smtClean="0"/>
              <a:t>Současná verze HT 3.0 poskytuje přenosovou rychlost 28,8 GB/s</a:t>
            </a:r>
          </a:p>
          <a:p>
            <a:pPr lvl="1">
              <a:buClrTx/>
              <a:buNone/>
            </a:pPr>
            <a:endParaRPr lang="cs-CZ" sz="1800" dirty="0" smtClean="0"/>
          </a:p>
          <a:p>
            <a:pPr lvl="1">
              <a:buClrTx/>
              <a:buNone/>
            </a:pPr>
            <a:r>
              <a:rPr lang="cs-CZ" sz="1800" dirty="0" smtClean="0"/>
              <a:t>Obě technologie se používají i na propojení vlastních fyzických jader procesoru.</a:t>
            </a:r>
            <a:endParaRPr lang="cs-CZ" sz="1600" dirty="0" smtClean="0"/>
          </a:p>
          <a:p>
            <a:pPr lvl="1">
              <a:buClrTx/>
              <a:buNone/>
            </a:pPr>
            <a:endParaRPr lang="cs-CZ" sz="1600" dirty="0" smtClean="0"/>
          </a:p>
          <a:p>
            <a:pPr lvl="2">
              <a:buClrTx/>
              <a:buFont typeface="Arial" pitchFamily="34" charset="0"/>
              <a:buChar char="•"/>
            </a:pPr>
            <a:endParaRPr lang="cs-CZ" sz="1400" u="sng" dirty="0" smtClean="0"/>
          </a:p>
          <a:p>
            <a:pPr>
              <a:buNone/>
            </a:pPr>
            <a:endParaRPr lang="cs-CZ" dirty="0" smtClean="0"/>
          </a:p>
          <a:p>
            <a:pPr lvl="1">
              <a:buNone/>
            </a:pPr>
            <a:endParaRPr lang="cs-CZ" u="sng" dirty="0" smtClean="0"/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Nová řešení Intel a AMD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vid\Desktop\diagram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2585" y="1819341"/>
            <a:ext cx="5661415" cy="5038659"/>
          </a:xfrm>
          <a:prstGeom prst="rect">
            <a:avLst/>
          </a:prstGeom>
          <a:noFill/>
        </p:spPr>
      </p:pic>
      <p:pic>
        <p:nvPicPr>
          <p:cNvPr id="1027" name="Picture 3" descr="C:\Users\David\Desktop\diagra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3540418" cy="32849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688"/>
            <a:ext cx="8951099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Zvuková karta</a:t>
            </a:r>
          </a:p>
          <a:p>
            <a:endParaRPr lang="cs-CZ" dirty="0" smtClean="0"/>
          </a:p>
          <a:p>
            <a:r>
              <a:rPr lang="cs-CZ" dirty="0" smtClean="0"/>
              <a:t>Grafická karta – zejména u kancelářských 	počítačů a notebooků</a:t>
            </a:r>
          </a:p>
          <a:p>
            <a:endParaRPr lang="cs-CZ" dirty="0" smtClean="0"/>
          </a:p>
          <a:p>
            <a:r>
              <a:rPr lang="cs-CZ" dirty="0" smtClean="0"/>
              <a:t>Síťová karta</a:t>
            </a:r>
          </a:p>
          <a:p>
            <a:endParaRPr lang="cs-CZ" dirty="0" smtClean="0"/>
          </a:p>
          <a:p>
            <a:r>
              <a:rPr lang="cs-CZ" dirty="0" smtClean="0"/>
              <a:t>Input/Output čip</a:t>
            </a:r>
          </a:p>
          <a:p>
            <a:endParaRPr lang="cs-CZ" dirty="0" smtClean="0"/>
          </a:p>
          <a:p>
            <a:r>
              <a:rPr lang="cs-CZ" dirty="0" smtClean="0"/>
              <a:t>Řadiče pevných disků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Zařízení, která se do ZD integrují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= Basic Input Output Systém</a:t>
            </a:r>
          </a:p>
          <a:p>
            <a:r>
              <a:rPr lang="cs-CZ" sz="2400" dirty="0" smtClean="0"/>
              <a:t>Program umístěný v paměti </a:t>
            </a:r>
            <a:r>
              <a:rPr lang="cs-CZ" sz="2400" b="1" dirty="0" smtClean="0"/>
              <a:t>ROM</a:t>
            </a:r>
            <a:r>
              <a:rPr lang="cs-CZ" sz="2400" dirty="0" smtClean="0"/>
              <a:t> (typu CMOS nebo </a:t>
            </a:r>
            <a:r>
              <a:rPr lang="cs-CZ" sz="2400" dirty="0" err="1" smtClean="0"/>
              <a:t>Flash</a:t>
            </a:r>
            <a:r>
              <a:rPr lang="cs-CZ" sz="2400" dirty="0" smtClean="0"/>
              <a:t>) – uchovává informace o všech součástech hardwaru a také systémové hodiny</a:t>
            </a:r>
          </a:p>
          <a:p>
            <a:r>
              <a:rPr lang="cs-CZ" sz="2400" dirty="0" smtClean="0"/>
              <a:t>Funguje jako „</a:t>
            </a:r>
            <a:r>
              <a:rPr lang="cs-CZ" sz="2400" b="1" dirty="0" smtClean="0"/>
              <a:t>tlumočník</a:t>
            </a:r>
            <a:r>
              <a:rPr lang="cs-CZ" sz="2400" dirty="0" smtClean="0"/>
              <a:t>“ mezi hardwarem a </a:t>
            </a:r>
            <a:r>
              <a:rPr lang="cs-CZ" sz="2400" b="1" dirty="0" smtClean="0"/>
              <a:t>OS, který zavádí</a:t>
            </a:r>
          </a:p>
          <a:p>
            <a:r>
              <a:rPr lang="cs-CZ" sz="2400" dirty="0" smtClean="0"/>
              <a:t>Nastavení se provádí vstupem do „</a:t>
            </a:r>
            <a:r>
              <a:rPr lang="cs-CZ" sz="2400" b="1" dirty="0" smtClean="0"/>
              <a:t>Setupu</a:t>
            </a:r>
            <a:r>
              <a:rPr lang="cs-CZ" sz="2400" dirty="0" smtClean="0"/>
              <a:t>“ před nabootováním OS</a:t>
            </a:r>
          </a:p>
          <a:p>
            <a:r>
              <a:rPr lang="cs-CZ" sz="2400" dirty="0" smtClean="0"/>
              <a:t>CMOS je napájen z malé 3V baterie umístěné na ZD, jejímž vyjmutím se všechna nastavení BIOS ruší na defaultní.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BIOS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12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19287">
                <a:tc>
                  <a:txBody>
                    <a:bodyPr/>
                    <a:lstStyle/>
                    <a:p>
                      <a:r>
                        <a:rPr lang="cs-CZ" dirty="0" smtClean="0"/>
                        <a:t>Interní – na ploše ZD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Externí</a:t>
                      </a:r>
                      <a:r>
                        <a:rPr lang="cs-CZ" baseline="0" dirty="0" smtClean="0"/>
                        <a:t> – na zadním panelu ZD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r>
                        <a:rPr lang="cs-CZ" dirty="0" smtClean="0"/>
                        <a:t>(S)ATA</a:t>
                      </a:r>
                      <a:r>
                        <a:rPr lang="cs-CZ" baseline="0" dirty="0" smtClean="0"/>
                        <a:t> – diskové jednotky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USB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r>
                        <a:rPr lang="cs-CZ" dirty="0" smtClean="0"/>
                        <a:t>FLOPPY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PS/2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r>
                        <a:rPr lang="cs-CZ" dirty="0" smtClean="0"/>
                        <a:t>USB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FireWire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r>
                        <a:rPr lang="cs-CZ" dirty="0" smtClean="0"/>
                        <a:t>FireWire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eSATA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r>
                        <a:rPr lang="cs-CZ" dirty="0" smtClean="0"/>
                        <a:t>LED diody skříně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D-SUB = VGA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r>
                        <a:rPr lang="cs-CZ" dirty="0" smtClean="0"/>
                        <a:t>Napájecí, pro ventilátory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DVI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HDMI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LAN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COM, LPT</a:t>
                      </a:r>
                      <a:endParaRPr lang="cs-CZ" dirty="0"/>
                    </a:p>
                  </a:txBody>
                  <a:tcPr/>
                </a:tc>
              </a:tr>
              <a:tr h="41928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Konektory zvukové karty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Konektory pro další zařízení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Špatnou volbou ZD si můžete přivodit problémy do budoucna kvůli případnému upgradu některé komponenty – zajímá nás především účel počítače</a:t>
            </a:r>
          </a:p>
          <a:p>
            <a:r>
              <a:rPr lang="cs-CZ" sz="1800" dirty="0" smtClean="0"/>
              <a:t>Všeobecně platí přímá úměra: výkon a výbava/cena</a:t>
            </a:r>
          </a:p>
          <a:p>
            <a:endParaRPr lang="cs-CZ" sz="1800" dirty="0" smtClean="0"/>
          </a:p>
          <a:p>
            <a:pPr marL="452628" indent="-342900">
              <a:buFont typeface="+mj-lt"/>
              <a:buAutoNum type="arabicParenR"/>
            </a:pPr>
            <a:r>
              <a:rPr lang="cs-CZ" sz="1800" dirty="0" smtClean="0"/>
              <a:t>  Velikost a druh – řídíme se možnostmi skříně</a:t>
            </a:r>
          </a:p>
          <a:p>
            <a:pPr marL="708660" lvl="1" indent="-342900">
              <a:buFont typeface="Arial" pitchFamily="34" charset="0"/>
              <a:buChar char="•"/>
            </a:pPr>
            <a:r>
              <a:rPr lang="cs-CZ" sz="1400" dirty="0" smtClean="0"/>
              <a:t>   Nejpoužívanější: *ATX, BTX, Mini-ITX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1800" dirty="0" smtClean="0"/>
              <a:t>Volba procesoru – AMD/Intel a odpovídající druh Socketu (patice)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cs-CZ" sz="1400" dirty="0" smtClean="0"/>
              <a:t>Intel: 478, </a:t>
            </a:r>
            <a:r>
              <a:rPr lang="cs-CZ" sz="1400" u="sng" dirty="0" smtClean="0"/>
              <a:t>BGA</a:t>
            </a:r>
            <a:r>
              <a:rPr lang="cs-CZ" sz="1400" dirty="0" smtClean="0"/>
              <a:t>, </a:t>
            </a:r>
            <a:r>
              <a:rPr lang="cs-CZ" sz="1400" u="sng" dirty="0" smtClean="0"/>
              <a:t>775</a:t>
            </a:r>
            <a:r>
              <a:rPr lang="cs-CZ" sz="1400" dirty="0" smtClean="0"/>
              <a:t>, </a:t>
            </a:r>
            <a:r>
              <a:rPr lang="cs-CZ" sz="1400" u="sng" dirty="0" smtClean="0"/>
              <a:t>1156</a:t>
            </a:r>
            <a:r>
              <a:rPr lang="cs-CZ" sz="1400" dirty="0" smtClean="0"/>
              <a:t>, </a:t>
            </a:r>
            <a:r>
              <a:rPr lang="cs-CZ" sz="1400" u="sng" dirty="0" smtClean="0"/>
              <a:t>1366</a:t>
            </a:r>
            <a:r>
              <a:rPr lang="cs-CZ" sz="1400" dirty="0" smtClean="0"/>
              <a:t>; AMD: 754, 940, A, AM2, </a:t>
            </a:r>
            <a:r>
              <a:rPr lang="cs-CZ" sz="1400" u="sng" dirty="0" smtClean="0"/>
              <a:t>AM2+</a:t>
            </a:r>
            <a:r>
              <a:rPr lang="cs-CZ" sz="1400" dirty="0" smtClean="0"/>
              <a:t>, </a:t>
            </a:r>
            <a:r>
              <a:rPr lang="cs-CZ" sz="1400" u="sng" dirty="0" smtClean="0"/>
              <a:t>AM3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1800" dirty="0" smtClean="0"/>
              <a:t>Volba čipové sady – důležité je sladit výkon čipsetu s výkonem 	procesoru, grafické karty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cs-CZ" sz="1400" dirty="0" err="1" smtClean="0"/>
              <a:t>Čipsety</a:t>
            </a:r>
            <a:r>
              <a:rPr lang="cs-CZ" sz="1400" dirty="0" smtClean="0"/>
              <a:t>: AMD, nVidia GeForce, nVidia nForce, Intel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1800" dirty="0" smtClean="0"/>
              <a:t>Požadovaná výbava </a:t>
            </a:r>
          </a:p>
          <a:p>
            <a:pPr marL="880110" lvl="1" indent="-514350">
              <a:buFont typeface="Arial" pitchFamily="34" charset="0"/>
              <a:buChar char="•"/>
            </a:pPr>
            <a:r>
              <a:rPr lang="cs-CZ" sz="1400" dirty="0" smtClean="0"/>
              <a:t>Např.: porty (USB 2.0,3.0, FireWire, WLAN); podpora funkcí RAID, Crossfire, SLI; počet, druh a velikost RAM; sloty (PCI-e, SATA II); integrovaná grafická či zvuková karta;…</a:t>
            </a:r>
          </a:p>
          <a:p>
            <a:pPr marL="624078" indent="-514350">
              <a:buNone/>
            </a:pPr>
            <a:endParaRPr lang="cs-CZ" sz="1800" dirty="0" smtClean="0"/>
          </a:p>
          <a:p>
            <a:pPr marL="624078" indent="-514350">
              <a:buNone/>
            </a:pPr>
            <a:endParaRPr lang="cs-CZ" sz="1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Jak vybrat základní desku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76672"/>
            <a:ext cx="5832647" cy="5510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Základní hardware většiny PC</a:t>
            </a:r>
          </a:p>
          <a:p>
            <a:endParaRPr lang="cs-CZ" sz="2000" dirty="0" smtClean="0"/>
          </a:p>
          <a:p>
            <a:r>
              <a:rPr lang="cs-CZ" sz="2000" dirty="0" smtClean="0"/>
              <a:t>Fyzicky reprezentována deskou plošných spojů s mnoha elektronickými obvody a konektory pro připojení dalších komponent a periferií počítače.</a:t>
            </a:r>
          </a:p>
          <a:p>
            <a:endParaRPr lang="cs-CZ" sz="2000" dirty="0" smtClean="0"/>
          </a:p>
          <a:p>
            <a:r>
              <a:rPr lang="cs-CZ" sz="2000" dirty="0" smtClean="0"/>
              <a:t>Hlavním účelem je propojení jednotlivých součástek PC do fungujícího celku a poskytnutí jim elektrické napájení.</a:t>
            </a:r>
          </a:p>
          <a:p>
            <a:endParaRPr lang="cs-CZ" sz="2000" dirty="0" smtClean="0"/>
          </a:p>
          <a:p>
            <a:r>
              <a:rPr lang="cs-CZ" sz="2000" dirty="0" smtClean="0"/>
              <a:t>Postupem času se funkce ZD rozšiřovala a začala se do ní integrovat i zařízení, která musela být dříve zvlášť.</a:t>
            </a:r>
          </a:p>
          <a:p>
            <a:endParaRPr lang="cs-CZ" sz="2000" dirty="0" smtClean="0"/>
          </a:p>
          <a:p>
            <a:r>
              <a:rPr lang="cs-CZ" sz="2000" dirty="0" smtClean="0"/>
              <a:t>Tradičně se spojuje šroubky se stěnou skříně tak, aby panel pro připojení periferií zapadl do připravených otvorů na zadní straně skříně.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Definice a umístění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481328"/>
            <a:ext cx="8640960" cy="452596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sz="2900" b="1" dirty="0" smtClean="0"/>
              <a:t>ATX</a:t>
            </a:r>
            <a:r>
              <a:rPr lang="cs-CZ" sz="2900" dirty="0" smtClean="0"/>
              <a:t> – vytvořen firmou Intel v roce 1995. Dnes patří k nejpoužívanějším.</a:t>
            </a:r>
          </a:p>
          <a:p>
            <a:pPr lvl="0"/>
            <a:r>
              <a:rPr lang="cs-CZ" sz="2900" b="1" dirty="0" err="1" smtClean="0"/>
              <a:t>microATX</a:t>
            </a:r>
            <a:r>
              <a:rPr lang="cs-CZ" sz="2900" dirty="0" smtClean="0"/>
              <a:t> – zmenšená verze ATX. O 25 % kratší. Obsahuje méně rozšiřujících 	slotů. Dnes patří k nejpoužívanějším zejména v kancelářských počítačích.</a:t>
            </a:r>
          </a:p>
          <a:p>
            <a:r>
              <a:rPr lang="cs-CZ" sz="2900" b="1" dirty="0" smtClean="0"/>
              <a:t>BTX</a:t>
            </a:r>
            <a:r>
              <a:rPr lang="cs-CZ" sz="2900" dirty="0" smtClean="0"/>
              <a:t> (</a:t>
            </a:r>
            <a:r>
              <a:rPr lang="cs-CZ" sz="2900" dirty="0" err="1" smtClean="0"/>
              <a:t>Balanced</a:t>
            </a:r>
            <a:r>
              <a:rPr lang="cs-CZ" sz="2900" dirty="0" smtClean="0"/>
              <a:t> Technology </a:t>
            </a:r>
            <a:r>
              <a:rPr lang="cs-CZ" sz="2900" dirty="0" err="1" smtClean="0"/>
              <a:t>Extended</a:t>
            </a:r>
            <a:r>
              <a:rPr lang="cs-CZ" sz="2900" dirty="0" smtClean="0"/>
              <a:t>) – vytvořen firmou Intel. Měl nahradit ATX, 	ale příliš se neujal. Lepší chlazení a napájení. </a:t>
            </a:r>
          </a:p>
          <a:p>
            <a:r>
              <a:rPr lang="cs-CZ" sz="2900" b="1" dirty="0" smtClean="0"/>
              <a:t>Mini-ITX</a:t>
            </a:r>
            <a:r>
              <a:rPr lang="cs-CZ" sz="2900" dirty="0" smtClean="0"/>
              <a:t> – velmi malé. Malá rozšiřitelnost. Používá se převážně pro multimediální 	centra. Od firmy Via.</a:t>
            </a:r>
          </a:p>
          <a:p>
            <a:pPr lvl="0">
              <a:buNone/>
            </a:pPr>
            <a:endParaRPr lang="cs-CZ" u="sng" dirty="0" smtClean="0"/>
          </a:p>
          <a:p>
            <a:pPr lvl="0">
              <a:buNone/>
            </a:pPr>
            <a:r>
              <a:rPr lang="cs-CZ" u="sng" dirty="0" smtClean="0"/>
              <a:t>Další:</a:t>
            </a:r>
          </a:p>
          <a:p>
            <a:pPr lvl="0"/>
            <a:r>
              <a:rPr lang="cs-CZ" b="1" dirty="0" smtClean="0"/>
              <a:t>PC/XT</a:t>
            </a:r>
            <a:r>
              <a:rPr lang="cs-CZ" dirty="0" smtClean="0"/>
              <a:t> – vytvořen firmou IBM. První deska pro domácí počítače. Vzhledem k tomu, že měla otevřenou specifikaci, tak bylo vyráběno mnoho jejích klonů a stala se de facto standardem.</a:t>
            </a:r>
          </a:p>
          <a:p>
            <a:pPr lvl="0"/>
            <a:r>
              <a:rPr lang="cs-CZ" b="1" dirty="0" smtClean="0"/>
              <a:t>AT </a:t>
            </a:r>
            <a:r>
              <a:rPr lang="cs-CZ" b="1" dirty="0" err="1" smtClean="0"/>
              <a:t>form</a:t>
            </a:r>
            <a:r>
              <a:rPr lang="cs-CZ" b="1" dirty="0" smtClean="0"/>
              <a:t> </a:t>
            </a:r>
            <a:r>
              <a:rPr lang="cs-CZ" b="1" dirty="0" err="1" smtClean="0"/>
              <a:t>factor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Advanced</a:t>
            </a:r>
            <a:r>
              <a:rPr lang="cs-CZ" dirty="0" smtClean="0"/>
              <a:t> Technology) – vytvořen firmou IBM. Následovník PC/XT a předchůdce ATX. Velmi populární za éry procesorů Intel 80386.</a:t>
            </a:r>
          </a:p>
          <a:p>
            <a:pPr lvl="0"/>
            <a:r>
              <a:rPr lang="cs-CZ" b="1" dirty="0" smtClean="0"/>
              <a:t>Baby AT </a:t>
            </a:r>
            <a:r>
              <a:rPr lang="cs-CZ" dirty="0" smtClean="0"/>
              <a:t>– zmenšená varianta AT.</a:t>
            </a:r>
          </a:p>
          <a:p>
            <a:pPr lvl="0"/>
            <a:r>
              <a:rPr lang="cs-CZ" b="1" dirty="0" smtClean="0"/>
              <a:t>ETX </a:t>
            </a:r>
            <a:r>
              <a:rPr lang="cs-CZ" dirty="0" smtClean="0"/>
              <a:t>– používán v </a:t>
            </a:r>
            <a:r>
              <a:rPr lang="cs-CZ" dirty="0" err="1" smtClean="0"/>
              <a:t>embedded</a:t>
            </a:r>
            <a:r>
              <a:rPr lang="cs-CZ" dirty="0" smtClean="0"/>
              <a:t> počítačích.</a:t>
            </a:r>
          </a:p>
          <a:p>
            <a:pPr lvl="0"/>
            <a:r>
              <a:rPr lang="cs-CZ" b="1" dirty="0" err="1" smtClean="0"/>
              <a:t>FlexATX</a:t>
            </a:r>
            <a:endParaRPr lang="cs-CZ" b="1" dirty="0" smtClean="0"/>
          </a:p>
          <a:p>
            <a:pPr lvl="0"/>
            <a:r>
              <a:rPr lang="cs-CZ" b="1" dirty="0" smtClean="0"/>
              <a:t>LPX</a:t>
            </a:r>
          </a:p>
          <a:p>
            <a:pPr lvl="0"/>
            <a:r>
              <a:rPr lang="cs-CZ" b="1" dirty="0" smtClean="0"/>
              <a:t>NLX</a:t>
            </a:r>
            <a:r>
              <a:rPr lang="cs-CZ" dirty="0" smtClean="0"/>
              <a:t> – </a:t>
            </a:r>
            <a:r>
              <a:rPr lang="cs-CZ" dirty="0" err="1" smtClean="0"/>
              <a:t>nízkoprofilová</a:t>
            </a:r>
            <a:r>
              <a:rPr lang="cs-CZ" dirty="0" smtClean="0"/>
              <a:t> základní deska. Vytvořena v roce 1997.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1143000"/>
          </a:xfrm>
        </p:spPr>
        <p:txBody>
          <a:bodyPr>
            <a:normAutofit/>
          </a:bodyPr>
          <a:lstStyle/>
          <a:p>
            <a:pPr algn="ctr"/>
            <a:r>
              <a:rPr lang="cs-CZ" sz="3400" dirty="0" err="1" smtClean="0"/>
              <a:t>Form</a:t>
            </a:r>
            <a:r>
              <a:rPr lang="cs-CZ" sz="3400" dirty="0" smtClean="0"/>
              <a:t> </a:t>
            </a:r>
            <a:r>
              <a:rPr lang="cs-CZ" sz="3400" dirty="0" err="1" smtClean="0"/>
              <a:t>Factor</a:t>
            </a:r>
            <a:r>
              <a:rPr lang="cs-CZ" sz="3400" dirty="0" smtClean="0"/>
              <a:t> – velikost a uspořádání ZD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Porovnání velikostí jednotlivých variant základních desek s papírem o velikosti A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3392"/>
            <a:ext cx="7164288" cy="680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r>
              <a:rPr lang="cs-CZ" sz="2200" dirty="0" smtClean="0"/>
              <a:t>Patici či konektor pro </a:t>
            </a:r>
            <a:r>
              <a:rPr lang="cs-CZ" sz="2200" b="1" dirty="0" smtClean="0"/>
              <a:t>procesor</a:t>
            </a:r>
          </a:p>
          <a:p>
            <a:r>
              <a:rPr lang="cs-CZ" sz="2200" b="1" dirty="0" smtClean="0"/>
              <a:t>Čipovou sadu </a:t>
            </a:r>
            <a:r>
              <a:rPr lang="cs-CZ" sz="2200" dirty="0" smtClean="0"/>
              <a:t>(sestávající z čipů </a:t>
            </a:r>
            <a:r>
              <a:rPr lang="cs-CZ" sz="2200" i="1" dirty="0" smtClean="0"/>
              <a:t>North </a:t>
            </a:r>
            <a:r>
              <a:rPr lang="cs-CZ" sz="2200" dirty="0" smtClean="0"/>
              <a:t>a </a:t>
            </a:r>
            <a:r>
              <a:rPr lang="cs-CZ" sz="2200" i="1" dirty="0" smtClean="0"/>
              <a:t>South Bridge</a:t>
            </a:r>
            <a:r>
              <a:rPr lang="cs-CZ" sz="2200" dirty="0" smtClean="0"/>
              <a:t>)</a:t>
            </a:r>
          </a:p>
          <a:p>
            <a:r>
              <a:rPr lang="cs-CZ" sz="2200" b="1" dirty="0" smtClean="0"/>
              <a:t>Čip</a:t>
            </a:r>
            <a:r>
              <a:rPr lang="cs-CZ" sz="2200" dirty="0" smtClean="0"/>
              <a:t> pro vstupy a výstupy (</a:t>
            </a:r>
            <a:r>
              <a:rPr lang="cs-CZ" sz="2200" i="1" dirty="0" smtClean="0"/>
              <a:t>Super I/O</a:t>
            </a:r>
            <a:r>
              <a:rPr lang="cs-CZ" sz="2200" dirty="0" smtClean="0"/>
              <a:t>) – řídí pomalá rozhraní periferií</a:t>
            </a:r>
          </a:p>
          <a:p>
            <a:r>
              <a:rPr lang="cs-CZ" sz="2200" dirty="0" smtClean="0"/>
              <a:t>ROM </a:t>
            </a:r>
            <a:r>
              <a:rPr lang="cs-CZ" sz="2200" b="1" dirty="0" smtClean="0"/>
              <a:t>BIOS</a:t>
            </a:r>
            <a:r>
              <a:rPr lang="cs-CZ" sz="2200" dirty="0" smtClean="0"/>
              <a:t> (</a:t>
            </a:r>
            <a:r>
              <a:rPr lang="cs-CZ" sz="2200" i="1" dirty="0" err="1" smtClean="0"/>
              <a:t>Flash</a:t>
            </a:r>
            <a:r>
              <a:rPr lang="cs-CZ" sz="2200" i="1" dirty="0" smtClean="0"/>
              <a:t> ROM</a:t>
            </a:r>
            <a:r>
              <a:rPr lang="cs-CZ" sz="2200" dirty="0" smtClean="0"/>
              <a:t>)</a:t>
            </a:r>
          </a:p>
          <a:p>
            <a:r>
              <a:rPr lang="cs-CZ" sz="2200" dirty="0" smtClean="0"/>
              <a:t>Patice pro paměťové moduly </a:t>
            </a:r>
            <a:r>
              <a:rPr lang="cs-CZ" sz="2200" b="1" dirty="0" smtClean="0"/>
              <a:t>RAM</a:t>
            </a:r>
            <a:r>
              <a:rPr lang="cs-CZ" sz="2200" dirty="0" smtClean="0"/>
              <a:t> (</a:t>
            </a:r>
            <a:r>
              <a:rPr lang="cs-CZ" sz="2200" i="1" dirty="0" smtClean="0"/>
              <a:t>DIMM/SIMM/RIMM </a:t>
            </a:r>
            <a:r>
              <a:rPr lang="cs-CZ" sz="2200" dirty="0" smtClean="0"/>
              <a:t>)</a:t>
            </a:r>
          </a:p>
          <a:p>
            <a:r>
              <a:rPr lang="cs-CZ" sz="2000" b="1" dirty="0" smtClean="0"/>
              <a:t>Sběrnice</a:t>
            </a:r>
            <a:r>
              <a:rPr lang="cs-CZ" sz="2000" dirty="0" smtClean="0"/>
              <a:t> (</a:t>
            </a:r>
            <a:r>
              <a:rPr lang="cs-CZ" sz="2000" i="1" dirty="0" smtClean="0"/>
              <a:t>FSB(HT,QPI)/PCI(-e)/AGP/FireWire/SATA/USB/ISA)</a:t>
            </a:r>
            <a:endParaRPr lang="cs-CZ" sz="2000" dirty="0" smtClean="0"/>
          </a:p>
          <a:p>
            <a:r>
              <a:rPr lang="cs-CZ" sz="2200" dirty="0" smtClean="0"/>
              <a:t>Regulátor </a:t>
            </a:r>
            <a:r>
              <a:rPr lang="cs-CZ" sz="2200" b="1" dirty="0" smtClean="0"/>
              <a:t>napětí</a:t>
            </a:r>
            <a:r>
              <a:rPr lang="cs-CZ" sz="2200" dirty="0" smtClean="0"/>
              <a:t> pro procesor</a:t>
            </a:r>
          </a:p>
          <a:p>
            <a:r>
              <a:rPr lang="cs-CZ" sz="2200" b="1" dirty="0" smtClean="0"/>
              <a:t>Baterii</a:t>
            </a:r>
          </a:p>
          <a:p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 většinou obsahuje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377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 ní jsou zabudovány nejdůležitější integrované obvody.</a:t>
            </a:r>
          </a:p>
          <a:p>
            <a:r>
              <a:rPr lang="cs-CZ" sz="2000" dirty="0" smtClean="0"/>
              <a:t>Většinou v podobě 2 čipů – </a:t>
            </a:r>
            <a:r>
              <a:rPr lang="cs-CZ" sz="2000" i="1" dirty="0" smtClean="0"/>
              <a:t>Northbridge </a:t>
            </a:r>
            <a:r>
              <a:rPr lang="cs-CZ" sz="2000" dirty="0" smtClean="0"/>
              <a:t>a</a:t>
            </a:r>
            <a:r>
              <a:rPr lang="cs-CZ" sz="2000" i="1" dirty="0" smtClean="0"/>
              <a:t> Southbridge.</a:t>
            </a:r>
          </a:p>
          <a:p>
            <a:r>
              <a:rPr lang="cs-CZ" sz="2000" dirty="0" smtClean="0"/>
              <a:t>Součástí čipové sady je rozhraní pro procesor, řadič pamětí, řadič sběrnice a řadiče vstupů a výstupů.</a:t>
            </a:r>
          </a:p>
          <a:p>
            <a:r>
              <a:rPr lang="cs-CZ" sz="2000" dirty="0" smtClean="0"/>
              <a:t>Určuje na jaké rychlosti procesor bude možné provozovat, jak rychlé budou sběrnice a jaký typ pamětí budete moci použít. </a:t>
            </a:r>
          </a:p>
          <a:p>
            <a:endParaRPr lang="cs-CZ" sz="2000" dirty="0" smtClean="0"/>
          </a:p>
          <a:p>
            <a:r>
              <a:rPr lang="cs-CZ" sz="2000" dirty="0" smtClean="0"/>
              <a:t>Čip </a:t>
            </a:r>
            <a:r>
              <a:rPr lang="cs-CZ" sz="2000" b="1" i="1" dirty="0" smtClean="0"/>
              <a:t>North Bridge </a:t>
            </a:r>
            <a:r>
              <a:rPr lang="cs-CZ" sz="2000" dirty="0" smtClean="0"/>
              <a:t>je tak nazván proto, že jeho hlavním úkolem je propojení procesorové sběrnice (FSB) se sběrnicemi pro grafiku (PCI-e/AGP), operační paměť a spojení s celým jižním můstkem.</a:t>
            </a:r>
          </a:p>
          <a:p>
            <a:r>
              <a:rPr lang="cs-CZ" sz="2000" dirty="0" smtClean="0"/>
              <a:t>Čip </a:t>
            </a:r>
            <a:r>
              <a:rPr lang="cs-CZ" sz="2000" b="1" i="1" dirty="0" smtClean="0"/>
              <a:t>South Bridge </a:t>
            </a:r>
            <a:r>
              <a:rPr lang="cs-CZ" sz="2000" dirty="0" smtClean="0"/>
              <a:t>spojuje severní můstek se sběrnicemi PCI, USB, SATA; dále řídí power management a zajišťuje služby BIOS.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Čipová sada (</a:t>
            </a:r>
            <a:r>
              <a:rPr lang="cs-CZ" dirty="0" err="1" smtClean="0"/>
              <a:t>chipset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Srdce každé ZD.</a:t>
            </a:r>
          </a:p>
          <a:p>
            <a:r>
              <a:rPr lang="cs-CZ" sz="2000" dirty="0" smtClean="0"/>
              <a:t>Skupina vodičů, pomocí které jsou data přenášena z jedné součástky do druhé.</a:t>
            </a:r>
          </a:p>
          <a:p>
            <a:r>
              <a:rPr lang="cs-CZ" sz="2000" dirty="0" smtClean="0"/>
              <a:t>Obvykle nalezneme 3 sběrnice, které se řadí hierarchicky podle rychlosti: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b="1" dirty="0" smtClean="0"/>
              <a:t>FSB</a:t>
            </a:r>
            <a:r>
              <a:rPr lang="cs-CZ" sz="2000" dirty="0" smtClean="0"/>
              <a:t> – procesorová sběrnice Front Side Bus</a:t>
            </a:r>
          </a:p>
          <a:p>
            <a:pPr marL="1088136" lvl="2" indent="-457200">
              <a:buClrTx/>
              <a:buFontTx/>
              <a:buChar char="-"/>
            </a:pPr>
            <a:r>
              <a:rPr lang="cs-CZ" sz="1800" dirty="0" smtClean="0"/>
              <a:t>nejrychlejší sběrnice systému, tvořící páteř základní desky a čipové sady (až 1600 MHz při propustnosti 12,8 GB/s)</a:t>
            </a:r>
          </a:p>
          <a:p>
            <a:pPr marL="1088136" lvl="2" indent="-457200">
              <a:buClrTx/>
              <a:buFontTx/>
              <a:buChar char="-"/>
            </a:pPr>
            <a:r>
              <a:rPr lang="cs-CZ" sz="1800" dirty="0" smtClean="0"/>
              <a:t>je využívána procesorem k načítání a ukládání informací z/do pamětí cache, systémové paměti či North Bridge.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b="1" dirty="0" smtClean="0"/>
              <a:t>PCIe / AGP </a:t>
            </a:r>
            <a:r>
              <a:rPr lang="cs-CZ" sz="2000" dirty="0" smtClean="0"/>
              <a:t>– grafické sběrnice spojené s North Bridgem</a:t>
            </a:r>
            <a:endParaRPr lang="cs-CZ" sz="2000" b="1" dirty="0" smtClean="0"/>
          </a:p>
          <a:p>
            <a:pPr marL="1088136" lvl="2" indent="-457200">
              <a:buClrTx/>
              <a:buFontTx/>
              <a:buChar char="-"/>
            </a:pPr>
            <a:r>
              <a:rPr lang="cs-CZ" sz="1800" dirty="0" smtClean="0"/>
              <a:t>PCIe (1x až 16x) je nová implementace sb. PCI – propustnost až 8 GB/s; dnes již vytlačuje i původní PCI</a:t>
            </a:r>
          </a:p>
          <a:p>
            <a:pPr marL="1088136" lvl="2" indent="-457200">
              <a:buClrTx/>
              <a:buFontTx/>
              <a:buChar char="-"/>
            </a:pPr>
            <a:r>
              <a:rPr lang="cs-CZ" sz="1800" dirty="0" smtClean="0"/>
              <a:t>AGP (1x až 8x) je starší rozhraní pracující s frekvencemi až 533 MHz při propustnosti 2,1 GB/s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b="1" dirty="0" smtClean="0"/>
              <a:t>PCI </a:t>
            </a:r>
            <a:r>
              <a:rPr lang="cs-CZ" sz="2000" dirty="0" smtClean="0"/>
              <a:t>– pro připojení periferií, rozšiřujících karet apod.</a:t>
            </a:r>
            <a:endParaRPr lang="cs-CZ" sz="2000" b="1" dirty="0" smtClean="0"/>
          </a:p>
          <a:p>
            <a:pPr marL="850392" lvl="1" indent="-457200">
              <a:buNone/>
            </a:pPr>
            <a:r>
              <a:rPr lang="cs-CZ" sz="1600" b="1" dirty="0" smtClean="0"/>
              <a:t>	</a:t>
            </a:r>
            <a:r>
              <a:rPr lang="cs-CZ" sz="1800" b="1" dirty="0" smtClean="0"/>
              <a:t>- </a:t>
            </a:r>
            <a:r>
              <a:rPr lang="cs-CZ" sz="1800" dirty="0" smtClean="0"/>
              <a:t>pro domácí počítače má rychlost 33 MHz, pro servery 66 MHz</a:t>
            </a:r>
          </a:p>
          <a:p>
            <a:pPr marL="850392" lvl="1" indent="-457200">
              <a:buNone/>
            </a:pPr>
            <a:r>
              <a:rPr lang="cs-CZ" sz="1800" b="1" dirty="0" smtClean="0"/>
              <a:t>	- </a:t>
            </a:r>
            <a:r>
              <a:rPr lang="cs-CZ" sz="1800" dirty="0" smtClean="0"/>
              <a:t>je připojena k South Bridge</a:t>
            </a:r>
            <a:endParaRPr lang="cs-CZ" sz="1800" b="1" dirty="0" smtClean="0"/>
          </a:p>
          <a:p>
            <a:pPr marL="850392" lvl="1" indent="-457200">
              <a:buNone/>
            </a:pPr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Sběrnice (bus)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vid\Desktop\ZD info.JPG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0"/>
            <a:ext cx="684076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587041A6B7EF7418DC6B96EA81FFA86" ma:contentTypeVersion="1" ma:contentTypeDescription="Vytvoří nový dokument" ma:contentTypeScope="" ma:versionID="46681582010ff8fa9714711223659ee0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2QZ4H56NJ3VP-2-14</_dlc_DocId>
    <_dlc_DocIdUrl xmlns="739c032b-a5be-4b43-b007-0b056e5ef5b0">
      <Url>https://sharepoint.postupicka.cz/_layouts/DocIdRedir.aspx?ID=2QZ4H56NJ3VP-2-14</Url>
      <Description>2QZ4H56NJ3VP-2-14</Description>
    </_dlc_DocIdUrl>
  </documentManagement>
</p:properties>
</file>

<file path=customXml/itemProps1.xml><?xml version="1.0" encoding="utf-8"?>
<ds:datastoreItem xmlns:ds="http://schemas.openxmlformats.org/officeDocument/2006/customXml" ds:itemID="{B6AB1889-C8E7-4212-8801-E45F983BE993}"/>
</file>

<file path=customXml/itemProps2.xml><?xml version="1.0" encoding="utf-8"?>
<ds:datastoreItem xmlns:ds="http://schemas.openxmlformats.org/officeDocument/2006/customXml" ds:itemID="{9A51187A-F550-4FDA-9C9E-DC88C5F5C805}"/>
</file>

<file path=customXml/itemProps3.xml><?xml version="1.0" encoding="utf-8"?>
<ds:datastoreItem xmlns:ds="http://schemas.openxmlformats.org/officeDocument/2006/customXml" ds:itemID="{3A1214D0-23A2-4695-B178-02CAC29EEB20}"/>
</file>

<file path=customXml/itemProps4.xml><?xml version="1.0" encoding="utf-8"?>
<ds:datastoreItem xmlns:ds="http://schemas.openxmlformats.org/officeDocument/2006/customXml" ds:itemID="{A3305FD0-81C8-4DD6-A114-126E86AA6F93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445</TotalTime>
  <Words>782</Words>
  <Application>Microsoft Office PowerPoint</Application>
  <PresentationFormat>Předvádění na obrazovce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Základní deska angl: mainboard, motherboard</vt:lpstr>
      <vt:lpstr>Snímek 2</vt:lpstr>
      <vt:lpstr>Definice a umístění</vt:lpstr>
      <vt:lpstr>Form Factor – velikost a uspořádání ZD</vt:lpstr>
      <vt:lpstr>Snímek 5</vt:lpstr>
      <vt:lpstr>ZD většinou obsahuje</vt:lpstr>
      <vt:lpstr>Čipová sada (chipset)</vt:lpstr>
      <vt:lpstr>Sběrnice (bus)</vt:lpstr>
      <vt:lpstr>Snímek 9</vt:lpstr>
      <vt:lpstr>Nová řešení Intel a AMD</vt:lpstr>
      <vt:lpstr>Snímek 11</vt:lpstr>
      <vt:lpstr>Snímek 12</vt:lpstr>
      <vt:lpstr>Zařízení, která se do ZD integrují</vt:lpstr>
      <vt:lpstr>BIOS</vt:lpstr>
      <vt:lpstr>Konektory pro další zařízení</vt:lpstr>
      <vt:lpstr>Jak vybrat základní desku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deska</dc:title>
  <dc:creator>David</dc:creator>
  <cp:lastModifiedBy>David</cp:lastModifiedBy>
  <cp:revision>51</cp:revision>
  <dcterms:created xsi:type="dcterms:W3CDTF">2010-10-28T11:58:36Z</dcterms:created>
  <dcterms:modified xsi:type="dcterms:W3CDTF">2010-11-10T18:45:09Z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0x0101008587041A6B7EF7418DC6B96EA81FFA86</vt:lpwstr>
  </property>
  <property fmtid="{D5CDD505-2E9C-101B-9397-08002B2CF9AE}" pid="3" name="_dlc_DocIdItemGuid">
    <vt:lpwstr>a4b99aa5-1357-41dd-a0d3-147c9b229d7e</vt:lpwstr>
  </property>
</Properties>
</file>