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>
        <p:scale>
          <a:sx n="114" d="100"/>
          <a:sy n="114" d="100"/>
        </p:scale>
        <p:origin x="-96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4519B84-56E4-4618-A8D2-52EE6D385707}" type="datetimeFigureOut">
              <a:rPr lang="cs-CZ" smtClean="0"/>
              <a:pPr/>
              <a:t>11.11.2010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21C690-14E2-4ED0-9F61-E0AE2723F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B84-56E4-4618-A8D2-52EE6D385707}" type="datetimeFigureOut">
              <a:rPr lang="cs-CZ" smtClean="0"/>
              <a:pPr/>
              <a:t>11.11.2010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C690-14E2-4ED0-9F61-E0AE2723F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4519B84-56E4-4618-A8D2-52EE6D385707}" type="datetimeFigureOut">
              <a:rPr lang="cs-CZ" smtClean="0"/>
              <a:pPr/>
              <a:t>11.11.2010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21C690-14E2-4ED0-9F61-E0AE2723F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B84-56E4-4618-A8D2-52EE6D385707}" type="datetimeFigureOut">
              <a:rPr lang="cs-CZ" smtClean="0"/>
              <a:pPr/>
              <a:t>11.11.2010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21C690-14E2-4ED0-9F61-E0AE2723F5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B84-56E4-4618-A8D2-52EE6D385707}" type="datetimeFigureOut">
              <a:rPr lang="cs-CZ" smtClean="0"/>
              <a:pPr/>
              <a:t>11.11.2010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21C690-14E2-4ED0-9F61-E0AE2723F5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4519B84-56E4-4618-A8D2-52EE6D385707}" type="datetimeFigureOut">
              <a:rPr lang="cs-CZ" smtClean="0"/>
              <a:pPr/>
              <a:t>11.11.2010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21C690-14E2-4ED0-9F61-E0AE2723F5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4519B84-56E4-4618-A8D2-52EE6D385707}" type="datetimeFigureOut">
              <a:rPr lang="cs-CZ" smtClean="0"/>
              <a:pPr/>
              <a:t>11.11.2010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21C690-14E2-4ED0-9F61-E0AE2723F5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B84-56E4-4618-A8D2-52EE6D385707}" type="datetimeFigureOut">
              <a:rPr lang="cs-CZ" smtClean="0"/>
              <a:pPr/>
              <a:t>11.11.2010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21C690-14E2-4ED0-9F61-E0AE2723F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B84-56E4-4618-A8D2-52EE6D385707}" type="datetimeFigureOut">
              <a:rPr lang="cs-CZ" smtClean="0"/>
              <a:pPr/>
              <a:t>11.11.2010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21C690-14E2-4ED0-9F61-E0AE2723F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B84-56E4-4618-A8D2-52EE6D385707}" type="datetimeFigureOut">
              <a:rPr lang="cs-CZ" smtClean="0"/>
              <a:pPr/>
              <a:t>11.11.2010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21C690-14E2-4ED0-9F61-E0AE2723F5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4519B84-56E4-4618-A8D2-52EE6D385707}" type="datetimeFigureOut">
              <a:rPr lang="cs-CZ" smtClean="0"/>
              <a:pPr/>
              <a:t>11.11.2010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21C690-14E2-4ED0-9F61-E0AE2723F5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519B84-56E4-4618-A8D2-52EE6D385707}" type="datetimeFigureOut">
              <a:rPr lang="cs-CZ" smtClean="0"/>
              <a:pPr/>
              <a:t>11.11.2010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21C690-14E2-4ED0-9F61-E0AE2723F5F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Operační systém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Adam Greguš, 4.A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fontScale="92500" lnSpcReduction="20000"/>
          </a:bodyPr>
          <a:lstStyle/>
          <a:p>
            <a:pPr lvl="1"/>
            <a:r>
              <a:rPr lang="cs-CZ" dirty="0" smtClean="0"/>
              <a:t>Microsoft Windows</a:t>
            </a:r>
          </a:p>
          <a:p>
            <a:pPr lvl="2"/>
            <a:r>
              <a:rPr lang="cs-CZ" dirty="0" smtClean="0"/>
              <a:t>Nadstavby MS-DOS (od </a:t>
            </a:r>
            <a:r>
              <a:rPr lang="cs-CZ" dirty="0" err="1" smtClean="0"/>
              <a:t>Win</a:t>
            </a:r>
            <a:r>
              <a:rPr lang="cs-CZ" dirty="0" smtClean="0"/>
              <a:t> 95 </a:t>
            </a:r>
            <a:r>
              <a:rPr lang="cs-CZ" dirty="0" err="1" smtClean="0"/>
              <a:t>DOSové</a:t>
            </a:r>
            <a:r>
              <a:rPr lang="cs-CZ" dirty="0" smtClean="0"/>
              <a:t> prostředí skryté)</a:t>
            </a:r>
          </a:p>
          <a:p>
            <a:pPr lvl="3"/>
            <a:r>
              <a:rPr lang="cs-CZ" dirty="0" smtClean="0"/>
              <a:t>Windows 1.0</a:t>
            </a:r>
          </a:p>
          <a:p>
            <a:pPr lvl="3"/>
            <a:r>
              <a:rPr lang="cs-CZ" dirty="0" smtClean="0"/>
              <a:t>Windows 2.0</a:t>
            </a:r>
          </a:p>
          <a:p>
            <a:pPr lvl="3"/>
            <a:r>
              <a:rPr lang="cs-CZ" dirty="0" smtClean="0"/>
              <a:t>Windows 3.0</a:t>
            </a:r>
          </a:p>
          <a:p>
            <a:pPr lvl="3"/>
            <a:r>
              <a:rPr lang="cs-CZ" dirty="0" smtClean="0"/>
              <a:t>Windows 95</a:t>
            </a:r>
          </a:p>
          <a:p>
            <a:pPr lvl="3"/>
            <a:r>
              <a:rPr lang="cs-CZ" dirty="0" smtClean="0"/>
              <a:t>Windows 98</a:t>
            </a:r>
          </a:p>
          <a:p>
            <a:pPr lvl="3"/>
            <a:r>
              <a:rPr lang="cs-CZ" dirty="0" smtClean="0"/>
              <a:t>Windows </a:t>
            </a:r>
            <a:r>
              <a:rPr lang="cs-CZ" dirty="0" err="1" smtClean="0"/>
              <a:t>Me</a:t>
            </a:r>
            <a:endParaRPr lang="cs-CZ" dirty="0" smtClean="0"/>
          </a:p>
          <a:p>
            <a:pPr lvl="2"/>
            <a:r>
              <a:rPr lang="cs-CZ" dirty="0" smtClean="0"/>
              <a:t>Jádro Windows NT</a:t>
            </a:r>
          </a:p>
          <a:p>
            <a:pPr lvl="3"/>
            <a:r>
              <a:rPr lang="cs-CZ" dirty="0" smtClean="0"/>
              <a:t>Windows NT</a:t>
            </a:r>
          </a:p>
          <a:p>
            <a:pPr lvl="3"/>
            <a:r>
              <a:rPr lang="cs-CZ" dirty="0" smtClean="0"/>
              <a:t>Windows 2000</a:t>
            </a:r>
          </a:p>
          <a:p>
            <a:pPr lvl="3"/>
            <a:r>
              <a:rPr lang="cs-CZ" dirty="0" smtClean="0"/>
              <a:t>Windows XP</a:t>
            </a:r>
          </a:p>
          <a:p>
            <a:pPr lvl="3"/>
            <a:r>
              <a:rPr lang="cs-CZ" dirty="0" smtClean="0"/>
              <a:t>Windows Vista</a:t>
            </a:r>
          </a:p>
          <a:p>
            <a:pPr lvl="3"/>
            <a:r>
              <a:rPr lang="cs-CZ" dirty="0" smtClean="0"/>
              <a:t>Windows7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lvl="2"/>
            <a:r>
              <a:rPr lang="cs-CZ" dirty="0" smtClean="0"/>
              <a:t>Serverové Windows</a:t>
            </a:r>
          </a:p>
          <a:p>
            <a:pPr lvl="3"/>
            <a:r>
              <a:rPr lang="cs-CZ" dirty="0" smtClean="0"/>
              <a:t>Windows NT (3.5-4.0)</a:t>
            </a:r>
          </a:p>
          <a:p>
            <a:pPr lvl="3"/>
            <a:r>
              <a:rPr lang="cs-CZ" dirty="0" smtClean="0"/>
              <a:t>Windows 2000 Server</a:t>
            </a:r>
          </a:p>
          <a:p>
            <a:pPr lvl="3"/>
            <a:r>
              <a:rPr lang="cs-CZ" dirty="0" smtClean="0"/>
              <a:t>Windows 2003 Server</a:t>
            </a:r>
          </a:p>
          <a:p>
            <a:pPr lvl="3"/>
            <a:r>
              <a:rPr lang="cs-CZ" dirty="0" smtClean="0"/>
              <a:t>Windows 2008 Server</a:t>
            </a:r>
          </a:p>
          <a:p>
            <a:r>
              <a:rPr lang="cs-CZ" dirty="0" smtClean="0"/>
              <a:t>Operační systémy Apple:</a:t>
            </a:r>
          </a:p>
          <a:p>
            <a:pPr lvl="3"/>
            <a:r>
              <a:rPr lang="cs-CZ" dirty="0" smtClean="0"/>
              <a:t>Systém 1, 2, …, 7</a:t>
            </a:r>
          </a:p>
          <a:p>
            <a:pPr lvl="3"/>
            <a:r>
              <a:rPr lang="cs-CZ" dirty="0" smtClean="0"/>
              <a:t>Mac OS 8</a:t>
            </a:r>
          </a:p>
          <a:p>
            <a:pPr lvl="3"/>
            <a:r>
              <a:rPr lang="cs-CZ" dirty="0" smtClean="0"/>
              <a:t>Mac OS 9</a:t>
            </a:r>
          </a:p>
          <a:p>
            <a:pPr lvl="3"/>
            <a:r>
              <a:rPr lang="cs-CZ" dirty="0" smtClean="0"/>
              <a:t>Mac OS X (báze </a:t>
            </a:r>
            <a:r>
              <a:rPr lang="cs-CZ" dirty="0" err="1" smtClean="0"/>
              <a:t>NeXTSTEP</a:t>
            </a:r>
            <a:r>
              <a:rPr lang="cs-CZ" dirty="0" smtClean="0"/>
              <a:t>, UNIX)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cs-CZ" dirty="0" smtClean="0"/>
              <a:t>Operační systémy PDA, </a:t>
            </a:r>
            <a:r>
              <a:rPr lang="cs-CZ" dirty="0" err="1" smtClean="0"/>
              <a:t>Smartphonů</a:t>
            </a:r>
            <a:r>
              <a:rPr lang="cs-CZ" dirty="0" smtClean="0"/>
              <a:t>, komunikátorů:</a:t>
            </a:r>
          </a:p>
          <a:p>
            <a:pPr lvl="3"/>
            <a:r>
              <a:rPr lang="cs-CZ" dirty="0" smtClean="0"/>
              <a:t>Android</a:t>
            </a:r>
          </a:p>
          <a:p>
            <a:pPr lvl="3"/>
            <a:r>
              <a:rPr lang="cs-CZ" dirty="0" err="1" smtClean="0"/>
              <a:t>BlackBerry</a:t>
            </a:r>
            <a:endParaRPr lang="cs-CZ" dirty="0" smtClean="0"/>
          </a:p>
          <a:p>
            <a:pPr lvl="3"/>
            <a:r>
              <a:rPr lang="cs-CZ" dirty="0" smtClean="0"/>
              <a:t>Linux</a:t>
            </a:r>
          </a:p>
          <a:p>
            <a:pPr lvl="3"/>
            <a:r>
              <a:rPr lang="cs-CZ" dirty="0" err="1" smtClean="0"/>
              <a:t>iOS</a:t>
            </a:r>
            <a:endParaRPr lang="cs-CZ" dirty="0" smtClean="0"/>
          </a:p>
          <a:p>
            <a:pPr lvl="3"/>
            <a:r>
              <a:rPr lang="cs-CZ" dirty="0" err="1" smtClean="0"/>
              <a:t>PalmOS</a:t>
            </a:r>
            <a:endParaRPr lang="cs-CZ" dirty="0" smtClean="0"/>
          </a:p>
          <a:p>
            <a:pPr lvl="3"/>
            <a:r>
              <a:rPr lang="cs-CZ" dirty="0" err="1" smtClean="0"/>
              <a:t>Symbian</a:t>
            </a:r>
            <a:r>
              <a:rPr lang="cs-CZ" dirty="0" smtClean="0"/>
              <a:t> OS</a:t>
            </a:r>
          </a:p>
          <a:p>
            <a:pPr lvl="3"/>
            <a:r>
              <a:rPr lang="cs-CZ" dirty="0" smtClean="0"/>
              <a:t>Windows Mobile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Ubuntu</a:t>
            </a:r>
            <a:endParaRPr lang="cs-CZ" dirty="0"/>
          </a:p>
        </p:txBody>
      </p:sp>
      <p:pic>
        <p:nvPicPr>
          <p:cNvPr id="4" name="Zástupný symbol pro obsah 3" descr="aplikace_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5" y="1673870"/>
            <a:ext cx="6768752" cy="507656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Mandriva</a:t>
            </a:r>
            <a:endParaRPr lang="cs-CZ" dirty="0"/>
          </a:p>
        </p:txBody>
      </p:sp>
      <p:pic>
        <p:nvPicPr>
          <p:cNvPr id="4" name="Zástupný symbol pro obsah 3" descr="200612201343_ukazk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662869" cy="499715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Mac OS X</a:t>
            </a:r>
            <a:endParaRPr lang="cs-CZ" dirty="0"/>
          </a:p>
        </p:txBody>
      </p:sp>
      <p:pic>
        <p:nvPicPr>
          <p:cNvPr id="4" name="Zástupný symbol pro obsah 3" descr="macosx10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552133" cy="49141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r>
              <a:rPr lang="cs-CZ" dirty="0" smtClean="0"/>
              <a:t>Základní programové vybavení počítače, které je zavedeno do paměti počítače při jeho startu a zůstává v činnosti až do vypnutí</a:t>
            </a:r>
          </a:p>
          <a:p>
            <a:r>
              <a:rPr lang="cs-CZ" dirty="0" smtClean="0"/>
              <a:t>Provádí základní úkoly: zajištění možnosti ovládání počítače, komunikace s HW a vytvářet pro procesy stabilní aplikační rozhraní (API) a přidělovat jim systémové zdroje</a:t>
            </a:r>
          </a:p>
          <a:p>
            <a:r>
              <a:rPr lang="cs-CZ" dirty="0" smtClean="0"/>
              <a:t>Skládá se z jádra (</a:t>
            </a:r>
            <a:r>
              <a:rPr lang="cs-CZ" dirty="0" err="1" smtClean="0"/>
              <a:t>kernelu</a:t>
            </a:r>
            <a:r>
              <a:rPr lang="cs-CZ" dirty="0" smtClean="0"/>
              <a:t>) a pomocných systémových nástrojů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Definice 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cs-CZ" dirty="0" smtClean="0"/>
              <a:t>OS má 3 základní </a:t>
            </a:r>
            <a:r>
              <a:rPr lang="cs-CZ" dirty="0" err="1" smtClean="0"/>
              <a:t>fce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Ovládání počítače – umožnění spouštět programy, předávat jim tak vstupy a z jejich výstupů získávat </a:t>
            </a:r>
            <a:r>
              <a:rPr lang="cs-CZ" dirty="0" err="1" smtClean="0"/>
              <a:t>výseldky</a:t>
            </a:r>
            <a:endParaRPr lang="cs-CZ" dirty="0" smtClean="0"/>
          </a:p>
          <a:p>
            <a:pPr lvl="1"/>
            <a:r>
              <a:rPr lang="cs-CZ" dirty="0" smtClean="0"/>
              <a:t>Abstrakce HW – vytváření rozhraní pro programy</a:t>
            </a:r>
          </a:p>
          <a:p>
            <a:pPr lvl="1"/>
            <a:r>
              <a:rPr lang="cs-CZ" dirty="0" smtClean="0"/>
              <a:t>Správa prostředků – přiděluje a odebírá procesům systémové prostředky počítače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Ovládání počítače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cs-CZ" dirty="0" smtClean="0"/>
              <a:t>Schopnost spustit program, předat mu vstupní data a umožnit výstup výsledkům na výstupním zařízení</a:t>
            </a:r>
          </a:p>
          <a:p>
            <a:r>
              <a:rPr lang="cs-CZ" dirty="0" smtClean="0"/>
              <a:t>OS je někdy rozšířen i na grafické uživatelské rozhraní (GUI)</a:t>
            </a:r>
          </a:p>
          <a:p>
            <a:r>
              <a:rPr lang="cs-CZ" dirty="0" smtClean="0"/>
              <a:t>Systémy disponující grafickým rozhraním (Windows, </a:t>
            </a:r>
            <a:r>
              <a:rPr lang="cs-CZ" dirty="0" err="1" smtClean="0"/>
              <a:t>Symbian</a:t>
            </a:r>
            <a:r>
              <a:rPr lang="cs-CZ" dirty="0" smtClean="0"/>
              <a:t>, …) mají grafické rozhraní jako součást OS</a:t>
            </a:r>
          </a:p>
          <a:p>
            <a:r>
              <a:rPr lang="cs-CZ" dirty="0" err="1" smtClean="0"/>
              <a:t>UNIXové</a:t>
            </a:r>
            <a:r>
              <a:rPr lang="cs-CZ" dirty="0" smtClean="0"/>
              <a:t> systémy nedisponují grafickým rozhraním, ale lze ho vytvořit různými způsoby nebo aplikacemi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Abstrakce HW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fontScale="92500"/>
          </a:bodyPr>
          <a:lstStyle/>
          <a:p>
            <a:r>
              <a:rPr lang="cs-CZ" dirty="0" smtClean="0"/>
              <a:t>OS definuje standardní rozhraní pro volání systémových služeb tak vytvářením abstraktní vrstvy s jednoduchými funkcemi (API), které využívají programátoři</a:t>
            </a:r>
          </a:p>
          <a:p>
            <a:r>
              <a:rPr lang="cs-CZ" dirty="0" smtClean="0"/>
              <a:t>Zjednodušuje programátorům práci, ale i umožňuje programům pracovat se zařízeními, které v době vzniku programu neexistovaly (není rozdíl mezi otevřením souboru na HDD, CD, DVD, …)</a:t>
            </a:r>
          </a:p>
          <a:p>
            <a:r>
              <a:rPr lang="cs-CZ" dirty="0" smtClean="0"/>
              <a:t>Někdy OS vytváří abstraktní mezivrstvu k usnadnění programování ovladačů daných zařízení (HAL – Hardware </a:t>
            </a:r>
            <a:r>
              <a:rPr lang="cs-CZ" dirty="0" err="1" smtClean="0"/>
              <a:t>Abstraction</a:t>
            </a:r>
            <a:r>
              <a:rPr lang="cs-CZ" dirty="0" smtClean="0"/>
              <a:t> </a:t>
            </a:r>
            <a:r>
              <a:rPr lang="cs-CZ" dirty="0" err="1" smtClean="0"/>
              <a:t>Layer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zdrojů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cs-CZ" dirty="0" smtClean="0"/>
              <a:t>OS přiděluje spuštěným procesům systémové prostředky jako operační paměť, procesor, pevný disk a vstupně-výstupní zařízení</a:t>
            </a:r>
          </a:p>
          <a:p>
            <a:r>
              <a:rPr lang="cs-CZ" dirty="0" smtClean="0"/>
              <a:t>Když je třeba, OS může programům </a:t>
            </a:r>
            <a:r>
              <a:rPr lang="cs-CZ" dirty="0" err="1" smtClean="0"/>
              <a:t>sys</a:t>
            </a:r>
            <a:r>
              <a:rPr lang="cs-CZ" dirty="0" smtClean="0"/>
              <a:t>. prostředky „násilně“ odebrat preempcí – ukončení/přerušení vykonávaného procesu bez vyžadované spolupráce s programem</a:t>
            </a:r>
          </a:p>
          <a:p>
            <a:r>
              <a:rPr lang="cs-CZ" dirty="0" smtClean="0"/>
              <a:t>OS sám sebe chrání procesorem a zároveň odděluje pracovní prostor jednotlivých procesů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Stavba 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cs-CZ" dirty="0" smtClean="0"/>
              <a:t>Jádro (</a:t>
            </a:r>
            <a:r>
              <a:rPr lang="cs-CZ" dirty="0" err="1" smtClean="0"/>
              <a:t>kernel</a:t>
            </a:r>
            <a:r>
              <a:rPr lang="cs-CZ" dirty="0" smtClean="0"/>
              <a:t>) představuje základní kámen OS</a:t>
            </a:r>
          </a:p>
          <a:p>
            <a:r>
              <a:rPr lang="cs-CZ" dirty="0" smtClean="0"/>
              <a:t>Zavádí se do paměti při startu počítače a zůstává činný po celou dobu OS</a:t>
            </a:r>
          </a:p>
          <a:p>
            <a:r>
              <a:rPr lang="cs-CZ" dirty="0" smtClean="0"/>
              <a:t>Jádro může být naprogramováno různými způsoby</a:t>
            </a:r>
          </a:p>
          <a:p>
            <a:pPr lvl="1"/>
            <a:r>
              <a:rPr lang="cs-CZ" dirty="0" smtClean="0"/>
              <a:t>Monolitické jádro – </a:t>
            </a:r>
            <a:r>
              <a:rPr lang="cs-CZ" dirty="0" err="1" smtClean="0"/>
              <a:t>jádro</a:t>
            </a:r>
            <a:r>
              <a:rPr lang="cs-CZ" dirty="0" smtClean="0"/>
              <a:t> je jedním funkčním celkem (</a:t>
            </a:r>
            <a:r>
              <a:rPr lang="cs-CZ" dirty="0" err="1" smtClean="0"/>
              <a:t>Debian</a:t>
            </a:r>
            <a:r>
              <a:rPr lang="cs-CZ" dirty="0" smtClean="0"/>
              <a:t>,  UNIX, </a:t>
            </a:r>
            <a:r>
              <a:rPr lang="cs-CZ" dirty="0" err="1" smtClean="0"/>
              <a:t>Solaris</a:t>
            </a:r>
            <a:r>
              <a:rPr lang="cs-CZ" dirty="0" smtClean="0"/>
              <a:t>, </a:t>
            </a:r>
            <a:r>
              <a:rPr lang="cs-CZ" dirty="0" err="1" smtClean="0"/>
              <a:t>Mandriva</a:t>
            </a:r>
            <a:r>
              <a:rPr lang="cs-CZ" dirty="0" smtClean="0"/>
              <a:t>, </a:t>
            </a:r>
            <a:r>
              <a:rPr lang="cs-CZ" dirty="0" err="1" smtClean="0"/>
              <a:t>Ubuntu</a:t>
            </a:r>
            <a:r>
              <a:rPr lang="cs-CZ" dirty="0" smtClean="0"/>
              <a:t>, Win98)</a:t>
            </a:r>
          </a:p>
          <a:p>
            <a:pPr lvl="1"/>
            <a:r>
              <a:rPr lang="cs-CZ" dirty="0" err="1" smtClean="0"/>
              <a:t>Mikrojádro</a:t>
            </a:r>
            <a:r>
              <a:rPr lang="cs-CZ" dirty="0" smtClean="0"/>
              <a:t> – jádro je velmi malé, a tak všechny oddělitelné části pracují samostatně jako běžné procesy (MINIX, </a:t>
            </a:r>
            <a:r>
              <a:rPr lang="cs-CZ" dirty="0" err="1" smtClean="0"/>
              <a:t>Symbian</a:t>
            </a:r>
            <a:r>
              <a:rPr lang="cs-CZ" dirty="0" smtClean="0"/>
              <a:t> OS, QNX, </a:t>
            </a:r>
            <a:r>
              <a:rPr lang="cs-CZ" dirty="0" err="1" smtClean="0"/>
              <a:t>PikeOS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Hybridní jádro – kombinuje vlastnosti monolitického jádra a </a:t>
            </a:r>
            <a:r>
              <a:rPr lang="cs-CZ" dirty="0" err="1" smtClean="0"/>
              <a:t>mikrojádra</a:t>
            </a:r>
            <a:r>
              <a:rPr lang="cs-CZ" dirty="0" smtClean="0"/>
              <a:t> (Windows 7, Vista, XP; Mac OS X)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 z hlediska využití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cs-CZ" dirty="0" smtClean="0"/>
              <a:t>Operační systémy mainframů (sálových počítačů):</a:t>
            </a:r>
          </a:p>
          <a:p>
            <a:pPr lvl="3"/>
            <a:r>
              <a:rPr lang="cs-CZ" dirty="0" smtClean="0"/>
              <a:t>VMS</a:t>
            </a:r>
          </a:p>
          <a:p>
            <a:pPr lvl="3"/>
            <a:r>
              <a:rPr lang="cs-CZ" dirty="0" smtClean="0"/>
              <a:t>CPM</a:t>
            </a:r>
          </a:p>
          <a:p>
            <a:pPr lvl="3"/>
            <a:r>
              <a:rPr lang="cs-CZ" dirty="0" smtClean="0"/>
              <a:t>AS 400</a:t>
            </a:r>
          </a:p>
          <a:p>
            <a:pPr lvl="3"/>
            <a:r>
              <a:rPr lang="cs-CZ" dirty="0" smtClean="0"/>
              <a:t>DOS/360, OS/360, </a:t>
            </a:r>
            <a:r>
              <a:rPr lang="cs-CZ" dirty="0" err="1" smtClean="0"/>
              <a:t>en</a:t>
            </a:r>
            <a:r>
              <a:rPr lang="cs-CZ" dirty="0" smtClean="0"/>
              <a:t>:z/OS</a:t>
            </a:r>
          </a:p>
          <a:p>
            <a:pPr lvl="3"/>
            <a:r>
              <a:rPr lang="cs-CZ" dirty="0" smtClean="0"/>
              <a:t>UNIX</a:t>
            </a:r>
          </a:p>
          <a:p>
            <a:r>
              <a:rPr lang="cs-CZ" dirty="0" smtClean="0"/>
              <a:t>Operační systémy osobních počítačů:</a:t>
            </a:r>
          </a:p>
          <a:p>
            <a:pPr lvl="1"/>
            <a:r>
              <a:rPr lang="cs-CZ" dirty="0" smtClean="0"/>
              <a:t>UNIX</a:t>
            </a:r>
          </a:p>
          <a:p>
            <a:pPr lvl="2"/>
            <a:r>
              <a:rPr lang="cs-CZ" dirty="0" smtClean="0"/>
              <a:t>AT&amp;T – UNIX </a:t>
            </a:r>
            <a:r>
              <a:rPr lang="cs-CZ" dirty="0" err="1" smtClean="0"/>
              <a:t>System</a:t>
            </a:r>
            <a:r>
              <a:rPr lang="cs-CZ" dirty="0" smtClean="0"/>
              <a:t> V</a:t>
            </a:r>
          </a:p>
          <a:p>
            <a:pPr lvl="3"/>
            <a:r>
              <a:rPr lang="cs-CZ" dirty="0" smtClean="0"/>
              <a:t>HP-UX</a:t>
            </a:r>
            <a:endParaRPr lang="cs-CZ" dirty="0" smtClean="0"/>
          </a:p>
          <a:p>
            <a:pPr lvl="3"/>
            <a:r>
              <a:rPr lang="cs-CZ" dirty="0" err="1" smtClean="0"/>
              <a:t>Solaris</a:t>
            </a:r>
            <a:endParaRPr lang="cs-CZ" dirty="0" smtClean="0"/>
          </a:p>
          <a:p>
            <a:pPr lvl="3"/>
            <a:r>
              <a:rPr lang="cs-CZ" dirty="0" smtClean="0"/>
              <a:t>Tru64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fontScale="92500" lnSpcReduction="10000"/>
          </a:bodyPr>
          <a:lstStyle/>
          <a:p>
            <a:pPr lvl="2"/>
            <a:r>
              <a:rPr lang="cs-CZ" dirty="0" smtClean="0"/>
              <a:t>BSD</a:t>
            </a:r>
          </a:p>
          <a:p>
            <a:pPr lvl="3"/>
            <a:r>
              <a:rPr lang="cs-CZ" dirty="0" smtClean="0"/>
              <a:t>BSD/OS</a:t>
            </a:r>
          </a:p>
          <a:p>
            <a:pPr lvl="3"/>
            <a:r>
              <a:rPr lang="cs-CZ" dirty="0" err="1" smtClean="0"/>
              <a:t>FreeBSD</a:t>
            </a:r>
            <a:endParaRPr lang="cs-CZ" dirty="0" smtClean="0"/>
          </a:p>
          <a:p>
            <a:pPr lvl="3"/>
            <a:r>
              <a:rPr lang="cs-CZ" dirty="0" err="1" smtClean="0"/>
              <a:t>NetBSD</a:t>
            </a:r>
            <a:endParaRPr lang="cs-CZ" dirty="0" smtClean="0"/>
          </a:p>
          <a:p>
            <a:pPr lvl="3"/>
            <a:r>
              <a:rPr lang="cs-CZ" dirty="0" err="1" smtClean="0"/>
              <a:t>OpenBSD</a:t>
            </a:r>
            <a:endParaRPr lang="cs-CZ" dirty="0" smtClean="0"/>
          </a:p>
          <a:p>
            <a:pPr lvl="3"/>
            <a:r>
              <a:rPr lang="cs-CZ" dirty="0" err="1" smtClean="0"/>
              <a:t>Dragonfly</a:t>
            </a:r>
            <a:r>
              <a:rPr lang="cs-CZ" dirty="0" smtClean="0"/>
              <a:t> BSD</a:t>
            </a:r>
          </a:p>
          <a:p>
            <a:pPr lvl="2"/>
            <a:r>
              <a:rPr lang="cs-CZ" dirty="0" smtClean="0"/>
              <a:t>GNU</a:t>
            </a:r>
          </a:p>
          <a:p>
            <a:pPr lvl="3"/>
            <a:r>
              <a:rPr lang="cs-CZ" dirty="0" smtClean="0"/>
              <a:t>Linux</a:t>
            </a:r>
          </a:p>
          <a:p>
            <a:pPr lvl="3"/>
            <a:r>
              <a:rPr lang="cs-CZ" dirty="0" smtClean="0"/>
              <a:t>Hurd</a:t>
            </a:r>
          </a:p>
          <a:p>
            <a:pPr lvl="1"/>
            <a:r>
              <a:rPr lang="cs-CZ" dirty="0" smtClean="0"/>
              <a:t>DOS</a:t>
            </a:r>
          </a:p>
          <a:p>
            <a:pPr lvl="3"/>
            <a:r>
              <a:rPr lang="cs-CZ" dirty="0" smtClean="0"/>
              <a:t>MS-DOS</a:t>
            </a:r>
          </a:p>
          <a:p>
            <a:pPr lvl="3"/>
            <a:r>
              <a:rPr lang="cs-CZ" dirty="0" smtClean="0"/>
              <a:t>DR-DOS</a:t>
            </a:r>
          </a:p>
          <a:p>
            <a:pPr lvl="3"/>
            <a:r>
              <a:rPr lang="cs-CZ" dirty="0" err="1" smtClean="0"/>
              <a:t>FreeDOS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87041A6B7EF7418DC6B96EA81FFA86" ma:contentTypeVersion="1" ma:contentTypeDescription="Vytvoří nový dokument" ma:contentTypeScope="" ma:versionID="46681582010ff8fa9714711223659ee0">
  <xsd:schema xmlns:xsd="http://www.w3.org/2001/XMLSchema" xmlns:xs="http://www.w3.org/2001/XMLSchema" xmlns:p="http://schemas.microsoft.com/office/2006/metadata/properties" xmlns:ns2="739c032b-a5be-4b43-b007-0b056e5ef5b0" targetNamespace="http://schemas.microsoft.com/office/2006/metadata/properties" ma:root="true" ma:fieldsID="5f670596faa504749097f9c31e0ae072" ns2:_="">
    <xsd:import namespace="739c032b-a5be-4b43-b007-0b056e5ef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032b-a5be-4b43-b007-0b056e5ef5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9c032b-a5be-4b43-b007-0b056e5ef5b0">2QZ4H56NJ3VP-2-15</_dlc_DocId>
    <_dlc_DocIdUrl xmlns="739c032b-a5be-4b43-b007-0b056e5ef5b0">
      <Url>https://sharepoint.postupicka.cz/_layouts/DocIdRedir.aspx?ID=2QZ4H56NJ3VP-2-15</Url>
      <Description>2QZ4H56NJ3VP-2-15</Description>
    </_dlc_DocIdUrl>
  </documentManagement>
</p:properties>
</file>

<file path=customXml/itemProps1.xml><?xml version="1.0" encoding="utf-8"?>
<ds:datastoreItem xmlns:ds="http://schemas.openxmlformats.org/officeDocument/2006/customXml" ds:itemID="{63D3DF3C-F59D-4916-BC76-8FEF22F40F87}"/>
</file>

<file path=customXml/itemProps2.xml><?xml version="1.0" encoding="utf-8"?>
<ds:datastoreItem xmlns:ds="http://schemas.openxmlformats.org/officeDocument/2006/customXml" ds:itemID="{94FB4C53-75C8-45A0-AB01-0EB88C5714D8}"/>
</file>

<file path=customXml/itemProps3.xml><?xml version="1.0" encoding="utf-8"?>
<ds:datastoreItem xmlns:ds="http://schemas.openxmlformats.org/officeDocument/2006/customXml" ds:itemID="{9C42478B-9B77-42D5-9C85-E939D13C7672}"/>
</file>

<file path=customXml/itemProps4.xml><?xml version="1.0" encoding="utf-8"?>
<ds:datastoreItem xmlns:ds="http://schemas.openxmlformats.org/officeDocument/2006/customXml" ds:itemID="{E08C005A-BEA4-493D-B81A-A50357230DA3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109</TotalTime>
  <Words>542</Words>
  <Application>Microsoft Office PowerPoint</Application>
  <PresentationFormat>Předvádění na obrazovce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Medián</vt:lpstr>
      <vt:lpstr>Operační systém</vt:lpstr>
      <vt:lpstr>Prezentace aplikace PowerPoint</vt:lpstr>
      <vt:lpstr>Definice OS</vt:lpstr>
      <vt:lpstr>Ovládání počítače</vt:lpstr>
      <vt:lpstr>Abstrakce HW</vt:lpstr>
      <vt:lpstr>Správa zdrojů</vt:lpstr>
      <vt:lpstr>Stavba OS</vt:lpstr>
      <vt:lpstr>OS z hlediska využití</vt:lpstr>
      <vt:lpstr>Prezentace aplikace PowerPoint</vt:lpstr>
      <vt:lpstr>Prezentace aplikace PowerPoint</vt:lpstr>
      <vt:lpstr>Prezentace aplikace PowerPoint</vt:lpstr>
      <vt:lpstr>Prezentace aplikace PowerPoint</vt:lpstr>
      <vt:lpstr>Ubuntu</vt:lpstr>
      <vt:lpstr>Mandriva</vt:lpstr>
      <vt:lpstr>Mac OS X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Operační systém</dc:title>
  <dc:creator>Eidi</dc:creator>
  <cp:lastModifiedBy>Greguš, Adam</cp:lastModifiedBy>
  <cp:revision>31</cp:revision>
  <dcterms:created xsi:type="dcterms:W3CDTF">2010-11-03T16:56:18Z</dcterms:created>
  <dcterms:modified xsi:type="dcterms:W3CDTF">2010-11-11T07:08:18Z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0x0101008587041A6B7EF7418DC6B96EA81FFA86</vt:lpwstr>
  </property>
  <property fmtid="{D5CDD505-2E9C-101B-9397-08002B2CF9AE}" pid="3" name="_dlc_DocIdItemGuid">
    <vt:lpwstr>e50c78f4-c496-437e-b4b4-85dfd401ced1</vt:lpwstr>
  </property>
</Properties>
</file>