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jpeg" ContentType="image/jpeg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7.xml" ContentType="application/vnd.openxmlformats-officedocument.presentationml.slide+xml"/>
  <Override PartName="/ppt/slides/slide29.xml" ContentType="application/vnd.openxmlformats-officedocument.presentationml.slide+xml"/>
  <Override PartName="/ppt/slides/slide12.xml" ContentType="application/vnd.openxmlformats-officedocument.presentationml.slide+xml"/>
  <Override PartName="/ppt/slides/slide23.xml" ContentType="application/vnd.openxmlformats-officedocument.presentationml.slide+xml"/>
  <Override PartName="/ppt/slides/slide11.xml" ContentType="application/vnd.openxmlformats-officedocument.presentationml.slide+xml"/>
  <Override PartName="/ppt/slides/slide30.xml" ContentType="application/vnd.openxmlformats-officedocument.presentationml.slide+xml"/>
  <Override PartName="/ppt/slides/slide10.xml" ContentType="application/vnd.openxmlformats-officedocument.presentationml.slide+xml"/>
  <Override PartName="/ppt/slides/slide13.xml" ContentType="application/vnd.openxmlformats-officedocument.presentationml.slide+xml"/>
  <Override PartName="/ppt/slides/slide19.xml" ContentType="application/vnd.openxmlformats-officedocument.presentationml.slide+xml"/>
  <Override PartName="/ppt/slides/slide14.xml" ContentType="application/vnd.openxmlformats-officedocument.presentationml.slide+xml"/>
  <Override PartName="/ppt/slides/slide27.xml" ContentType="application/vnd.openxmlformats-officedocument.presentationml.slide+xml"/>
  <Override PartName="/ppt/slides/slide16.xml" ContentType="application/vnd.openxmlformats-officedocument.presentationml.slide+xml"/>
  <Override PartName="/ppt/slides/slide26.xml" ContentType="application/vnd.openxmlformats-officedocument.presentationml.slide+xml"/>
  <Override PartName="/ppt/slides/slide15.xml" ContentType="application/vnd.openxmlformats-officedocument.presentationml.slide+xml"/>
  <Override PartName="/ppt/slides/slide28.xml" ContentType="application/vnd.openxmlformats-officedocument.presentationml.slide+xml"/>
  <Override PartName="/ppt/slides/slide18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2.xml" ContentType="application/vnd.openxmlformats-officedocument.presentationml.slide+xml"/>
  <Override PartName="/ppt/slides/slide2.xml" ContentType="application/vnd.openxmlformats-officedocument.presentationml.slide+xml"/>
  <Override PartName="/ppt/slides/slide24.xml" ContentType="application/vnd.openxmlformats-officedocument.presentationml.slide+xml"/>
  <Override PartName="/ppt/slides/slide1.xml" ContentType="application/vnd.openxmlformats-officedocument.presentationml.slide+xml"/>
  <Override PartName="/ppt/slides/slide31.xml" ContentType="application/vnd.openxmlformats-officedocument.presentationml.slide+xml"/>
  <Override PartName="/ppt/slides/slide21.xml" ContentType="application/vnd.openxmlformats-officedocument.presentationml.slide+xml"/>
  <Override PartName="/ppt/slides/slide25.xml" ContentType="application/vnd.openxmlformats-officedocument.presentationml.slide+xml"/>
  <Override PartName="/ppt/slides/slide20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32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9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4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4"/>
  </p:notesMasterIdLst>
  <p:sldIdLst>
    <p:sldId id="256" r:id="rId2"/>
    <p:sldId id="257" r:id="rId3"/>
    <p:sldId id="259" r:id="rId4"/>
    <p:sldId id="260" r:id="rId5"/>
    <p:sldId id="288" r:id="rId6"/>
    <p:sldId id="289" r:id="rId7"/>
    <p:sldId id="271" r:id="rId8"/>
    <p:sldId id="293" r:id="rId9"/>
    <p:sldId id="287" r:id="rId10"/>
    <p:sldId id="291" r:id="rId11"/>
    <p:sldId id="290" r:id="rId12"/>
    <p:sldId id="295" r:id="rId13"/>
    <p:sldId id="292" r:id="rId14"/>
    <p:sldId id="296" r:id="rId15"/>
    <p:sldId id="283" r:id="rId16"/>
    <p:sldId id="261" r:id="rId17"/>
    <p:sldId id="262" r:id="rId18"/>
    <p:sldId id="263" r:id="rId19"/>
    <p:sldId id="264" r:id="rId20"/>
    <p:sldId id="265" r:id="rId21"/>
    <p:sldId id="266" r:id="rId22"/>
    <p:sldId id="294" r:id="rId23"/>
    <p:sldId id="273" r:id="rId24"/>
    <p:sldId id="275" r:id="rId25"/>
    <p:sldId id="297" r:id="rId26"/>
    <p:sldId id="304" r:id="rId27"/>
    <p:sldId id="300" r:id="rId28"/>
    <p:sldId id="301" r:id="rId29"/>
    <p:sldId id="302" r:id="rId30"/>
    <p:sldId id="303" r:id="rId31"/>
    <p:sldId id="299" r:id="rId32"/>
    <p:sldId id="282" r:id="rId3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ustomXml" Target="../customXml/item1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42" Type="http://schemas.openxmlformats.org/officeDocument/2006/relationships/customXml" Target="../customXml/item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40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6C5CFD-0532-4677-AE41-24889A2A722D}" type="datetimeFigureOut">
              <a:rPr lang="cs-CZ" smtClean="0"/>
              <a:pPr/>
              <a:t>9.12.2010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013FBE-D43C-416F-A0DE-99738CABF94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13FBE-D43C-416F-A0DE-99738CABF941}" type="slidenum">
              <a:rPr lang="cs-CZ" smtClean="0"/>
              <a:pPr/>
              <a:t>1</a:t>
            </a:fld>
            <a:endParaRPr lang="cs-CZ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13FBE-D43C-416F-A0DE-99738CABF941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13FBE-D43C-416F-A0DE-99738CABF941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13FBE-D43C-416F-A0DE-99738CABF941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13FBE-D43C-416F-A0DE-99738CABF941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13FBE-D43C-416F-A0DE-99738CABF941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13FBE-D43C-416F-A0DE-99738CABF941}" type="slidenum">
              <a:rPr lang="cs-CZ" smtClean="0"/>
              <a:pPr/>
              <a:t>15</a:t>
            </a:fld>
            <a:endParaRPr 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13FBE-D43C-416F-A0DE-99738CABF941}" type="slidenum">
              <a:rPr lang="cs-CZ" smtClean="0"/>
              <a:pPr/>
              <a:t>16</a:t>
            </a:fld>
            <a:endParaRPr 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13FBE-D43C-416F-A0DE-99738CABF941}" type="slidenum">
              <a:rPr lang="cs-CZ" smtClean="0"/>
              <a:pPr/>
              <a:t>17</a:t>
            </a:fld>
            <a:endParaRPr 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13FBE-D43C-416F-A0DE-99738CABF941}" type="slidenum">
              <a:rPr lang="cs-CZ" smtClean="0"/>
              <a:pPr/>
              <a:t>18</a:t>
            </a:fld>
            <a:endParaRPr lang="cs-CZ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13FBE-D43C-416F-A0DE-99738CABF941}" type="slidenum">
              <a:rPr lang="cs-CZ" smtClean="0"/>
              <a:pPr/>
              <a:t>19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13FBE-D43C-416F-A0DE-99738CABF941}" type="slidenum">
              <a:rPr lang="cs-CZ" smtClean="0"/>
              <a:pPr/>
              <a:t>2</a:t>
            </a:fld>
            <a:endParaRPr lang="cs-CZ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13FBE-D43C-416F-A0DE-99738CABF941}" type="slidenum">
              <a:rPr lang="cs-CZ" smtClean="0"/>
              <a:pPr/>
              <a:t>20</a:t>
            </a:fld>
            <a:endParaRPr lang="cs-CZ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13FBE-D43C-416F-A0DE-99738CABF941}" type="slidenum">
              <a:rPr lang="cs-CZ" smtClean="0"/>
              <a:pPr/>
              <a:t>21</a:t>
            </a:fld>
            <a:endParaRPr lang="cs-CZ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13FBE-D43C-416F-A0DE-99738CABF941}" type="slidenum">
              <a:rPr lang="cs-CZ" smtClean="0"/>
              <a:pPr/>
              <a:t>22</a:t>
            </a:fld>
            <a:endParaRPr lang="cs-CZ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13FBE-D43C-416F-A0DE-99738CABF941}" type="slidenum">
              <a:rPr lang="cs-CZ" smtClean="0"/>
              <a:pPr/>
              <a:t>23</a:t>
            </a:fld>
            <a:endParaRPr lang="cs-CZ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13FBE-D43C-416F-A0DE-99738CABF941}" type="slidenum">
              <a:rPr lang="cs-CZ" smtClean="0"/>
              <a:pPr/>
              <a:t>24</a:t>
            </a:fld>
            <a:endParaRPr lang="cs-CZ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13FBE-D43C-416F-A0DE-99738CABF941}" type="slidenum">
              <a:rPr lang="cs-CZ" smtClean="0"/>
              <a:pPr/>
              <a:t>25</a:t>
            </a:fld>
            <a:endParaRPr lang="cs-CZ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13FBE-D43C-416F-A0DE-99738CABF941}" type="slidenum">
              <a:rPr lang="cs-CZ" smtClean="0"/>
              <a:pPr/>
              <a:t>26</a:t>
            </a:fld>
            <a:endParaRPr lang="cs-CZ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13FBE-D43C-416F-A0DE-99738CABF941}" type="slidenum">
              <a:rPr lang="cs-CZ" smtClean="0"/>
              <a:pPr/>
              <a:t>27</a:t>
            </a:fld>
            <a:endParaRPr lang="cs-CZ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13FBE-D43C-416F-A0DE-99738CABF941}" type="slidenum">
              <a:rPr lang="cs-CZ" smtClean="0"/>
              <a:pPr/>
              <a:t>28</a:t>
            </a:fld>
            <a:endParaRPr lang="cs-CZ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13FBE-D43C-416F-A0DE-99738CABF941}" type="slidenum">
              <a:rPr lang="cs-CZ" smtClean="0"/>
              <a:pPr/>
              <a:t>29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13FBE-D43C-416F-A0DE-99738CABF941}" type="slidenum">
              <a:rPr lang="cs-CZ" smtClean="0"/>
              <a:pPr/>
              <a:t>3</a:t>
            </a:fld>
            <a:endParaRPr lang="cs-CZ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13FBE-D43C-416F-A0DE-99738CABF941}" type="slidenum">
              <a:rPr lang="cs-CZ" smtClean="0"/>
              <a:pPr/>
              <a:t>30</a:t>
            </a:fld>
            <a:endParaRPr lang="cs-CZ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13FBE-D43C-416F-A0DE-99738CABF941}" type="slidenum">
              <a:rPr lang="cs-CZ" smtClean="0"/>
              <a:pPr/>
              <a:t>31</a:t>
            </a:fld>
            <a:endParaRPr lang="cs-CZ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13FBE-D43C-416F-A0DE-99738CABF941}" type="slidenum">
              <a:rPr lang="cs-CZ" smtClean="0"/>
              <a:pPr/>
              <a:t>32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13FBE-D43C-416F-A0DE-99738CABF941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13FBE-D43C-416F-A0DE-99738CABF941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13FBE-D43C-416F-A0DE-99738CABF941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13FBE-D43C-416F-A0DE-99738CABF941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13FBE-D43C-416F-A0DE-99738CABF941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13FBE-D43C-416F-A0DE-99738CABF941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8C9AFD1-F27E-4AD4-B48B-524A0FA570F9}" type="datetimeFigureOut">
              <a:rPr lang="cs-CZ" smtClean="0"/>
              <a:pPr/>
              <a:t>9.12.2010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275393E-FD84-4EDC-B979-29835587E1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C9AFD1-F27E-4AD4-B48B-524A0FA570F9}" type="datetimeFigureOut">
              <a:rPr lang="cs-CZ" smtClean="0"/>
              <a:pPr/>
              <a:t>9.12.2010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75393E-FD84-4EDC-B979-29835587E1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C9AFD1-F27E-4AD4-B48B-524A0FA570F9}" type="datetimeFigureOut">
              <a:rPr lang="cs-CZ" smtClean="0"/>
              <a:pPr/>
              <a:t>9.12.2010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75393E-FD84-4EDC-B979-29835587E1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C9AFD1-F27E-4AD4-B48B-524A0FA570F9}" type="datetimeFigureOut">
              <a:rPr lang="cs-CZ" smtClean="0"/>
              <a:pPr/>
              <a:t>9.12.2010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75393E-FD84-4EDC-B979-29835587E1A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C9AFD1-F27E-4AD4-B48B-524A0FA570F9}" type="datetimeFigureOut">
              <a:rPr lang="cs-CZ" smtClean="0"/>
              <a:pPr/>
              <a:t>9.12.2010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75393E-FD84-4EDC-B979-29835587E1A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C9AFD1-F27E-4AD4-B48B-524A0FA570F9}" type="datetimeFigureOut">
              <a:rPr lang="cs-CZ" smtClean="0"/>
              <a:pPr/>
              <a:t>9.12.2010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75393E-FD84-4EDC-B979-29835587E1A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C9AFD1-F27E-4AD4-B48B-524A0FA570F9}" type="datetimeFigureOut">
              <a:rPr lang="cs-CZ" smtClean="0"/>
              <a:pPr/>
              <a:t>9.12.2010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75393E-FD84-4EDC-B979-29835587E1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C9AFD1-F27E-4AD4-B48B-524A0FA570F9}" type="datetimeFigureOut">
              <a:rPr lang="cs-CZ" smtClean="0"/>
              <a:pPr/>
              <a:t>9.12.2010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75393E-FD84-4EDC-B979-29835587E1A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C9AFD1-F27E-4AD4-B48B-524A0FA570F9}" type="datetimeFigureOut">
              <a:rPr lang="cs-CZ" smtClean="0"/>
              <a:pPr/>
              <a:t>9.12.2010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75393E-FD84-4EDC-B979-29835587E1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8C9AFD1-F27E-4AD4-B48B-524A0FA570F9}" type="datetimeFigureOut">
              <a:rPr lang="cs-CZ" smtClean="0"/>
              <a:pPr/>
              <a:t>9.12.2010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75393E-FD84-4EDC-B979-29835587E1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8C9AFD1-F27E-4AD4-B48B-524A0FA570F9}" type="datetimeFigureOut">
              <a:rPr lang="cs-CZ" smtClean="0"/>
              <a:pPr/>
              <a:t>9.12.2010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275393E-FD84-4EDC-B979-29835587E1A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8C9AFD1-F27E-4AD4-B48B-524A0FA570F9}" type="datetimeFigureOut">
              <a:rPr lang="cs-CZ" smtClean="0"/>
              <a:pPr/>
              <a:t>9.12.2010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275393E-FD84-4EDC-B979-29835587E1A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42910" y="857232"/>
            <a:ext cx="7772400" cy="1939312"/>
          </a:xfrm>
        </p:spPr>
        <p:txBody>
          <a:bodyPr/>
          <a:lstStyle/>
          <a:p>
            <a:r>
              <a:rPr lang="cs-CZ" b="1" dirty="0"/>
              <a:t>ZOBRAZOVACÍ TECHNIKA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67586" name="Picture 2" descr="http://www.computermonitors.us/crt-42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2857496"/>
            <a:ext cx="2071702" cy="2071702"/>
          </a:xfrm>
          <a:prstGeom prst="rect">
            <a:avLst/>
          </a:prstGeom>
          <a:noFill/>
        </p:spPr>
      </p:pic>
      <p:pic>
        <p:nvPicPr>
          <p:cNvPr id="9" name="Obrázek 8" descr="lcd-televize-ambilight-21-9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14678" y="2643182"/>
            <a:ext cx="2500330" cy="2250297"/>
          </a:xfrm>
          <a:prstGeom prst="rect">
            <a:avLst/>
          </a:prstGeom>
        </p:spPr>
      </p:pic>
      <p:pic>
        <p:nvPicPr>
          <p:cNvPr id="11" name="Obrázek 10" descr="dataprojektor-novy-fenomen-firemnich-prezentaci-1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57950" y="2857496"/>
            <a:ext cx="2221847" cy="20717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lcd-televize-ambilight-21-9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643438" y="1571612"/>
            <a:ext cx="4286250" cy="3857625"/>
          </a:xfr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/>
              <a:t>Porovnání CRT a LCD</a:t>
            </a:r>
            <a:endParaRPr lang="cs-CZ" dirty="0"/>
          </a:p>
        </p:txBody>
      </p:sp>
      <p:pic>
        <p:nvPicPr>
          <p:cNvPr id="5" name="Obrázek 4" descr="crt-424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4348" y="2071678"/>
            <a:ext cx="3500462" cy="35004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3500" u="sng" dirty="0" smtClean="0"/>
              <a:t>Klady:</a:t>
            </a:r>
          </a:p>
          <a:p>
            <a:r>
              <a:rPr lang="cs-CZ" dirty="0" smtClean="0"/>
              <a:t>Velmi vysoký kontrastní poměr</a:t>
            </a:r>
          </a:p>
          <a:p>
            <a:r>
              <a:rPr lang="cs-CZ" dirty="0" smtClean="0"/>
              <a:t>Malá doba odezvy </a:t>
            </a:r>
          </a:p>
          <a:p>
            <a:r>
              <a:rPr lang="cs-CZ" dirty="0" smtClean="0"/>
              <a:t>Výborné zobrazení barev, široký rozsah a nízká úroveň zobrazení černé barvy</a:t>
            </a:r>
          </a:p>
          <a:p>
            <a:r>
              <a:rPr lang="cs-CZ" dirty="0" smtClean="0"/>
              <a:t>Skoro nulová barevná, saturační, kontrastová či jasová deformace. </a:t>
            </a:r>
          </a:p>
          <a:p>
            <a:r>
              <a:rPr lang="cs-CZ" dirty="0" smtClean="0"/>
              <a:t>Výborné pozorovací úhly. 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sz="4600" dirty="0" smtClean="0"/>
              <a:t>CRT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pic>
        <p:nvPicPr>
          <p:cNvPr id="4" name="Obrázek 3" descr="crt-42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6512" y="285728"/>
            <a:ext cx="1357322" cy="13573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sz="3500" u="sng" dirty="0" smtClean="0"/>
              <a:t>Zápory: </a:t>
            </a:r>
          </a:p>
          <a:p>
            <a:r>
              <a:rPr lang="cs-CZ" dirty="0" smtClean="0"/>
              <a:t>Velké rozměry a váha</a:t>
            </a:r>
          </a:p>
          <a:p>
            <a:r>
              <a:rPr lang="cs-CZ" dirty="0" smtClean="0"/>
              <a:t>Geometrické zkreslení u neplochých CRT monitorů </a:t>
            </a:r>
          </a:p>
          <a:p>
            <a:r>
              <a:rPr lang="cs-CZ" dirty="0" smtClean="0"/>
              <a:t>Starší CRT monitoru jsou náchylné k vypalování </a:t>
            </a:r>
          </a:p>
          <a:p>
            <a:r>
              <a:rPr lang="cs-CZ" dirty="0" smtClean="0"/>
              <a:t>Větší spotřeba elektrické energie než u LCD displejů</a:t>
            </a:r>
          </a:p>
          <a:p>
            <a:r>
              <a:rPr lang="cs-CZ" dirty="0" smtClean="0"/>
              <a:t>Citlivé na vyšší vlhkost vzduchu </a:t>
            </a:r>
          </a:p>
          <a:p>
            <a:r>
              <a:rPr lang="cs-CZ" dirty="0" smtClean="0"/>
              <a:t>Při nízké obnovovací frekvenci viditelně problikává </a:t>
            </a:r>
            <a:br>
              <a:rPr lang="cs-CZ" dirty="0" smtClean="0"/>
            </a:br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CRT</a:t>
            </a:r>
            <a:endParaRPr lang="cs-CZ" dirty="0"/>
          </a:p>
        </p:txBody>
      </p:sp>
      <p:pic>
        <p:nvPicPr>
          <p:cNvPr id="4" name="Obrázek 3" descr="crt-42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86446" y="285728"/>
            <a:ext cx="1571636" cy="15716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cs-CZ" sz="3200" u="sng" dirty="0" smtClean="0"/>
              <a:t>Klady:</a:t>
            </a:r>
          </a:p>
          <a:p>
            <a:pPr lvl="0"/>
            <a:r>
              <a:rPr lang="cs-CZ" dirty="0" smtClean="0"/>
              <a:t>Kompaktní a lehký</a:t>
            </a:r>
          </a:p>
          <a:p>
            <a:pPr lvl="0"/>
            <a:r>
              <a:rPr lang="cs-CZ" dirty="0" smtClean="0"/>
              <a:t>Malá energetická spotřeba </a:t>
            </a:r>
          </a:p>
          <a:p>
            <a:pPr lvl="0"/>
            <a:r>
              <a:rPr lang="cs-CZ" dirty="0" smtClean="0"/>
              <a:t>Žádné geometrické zkreslení </a:t>
            </a:r>
          </a:p>
          <a:p>
            <a:pPr lvl="0"/>
            <a:r>
              <a:rPr lang="cs-CZ" dirty="0" smtClean="0"/>
              <a:t>Bezvadná ostrost obrazu. </a:t>
            </a:r>
          </a:p>
          <a:p>
            <a:pPr lvl="0"/>
            <a:r>
              <a:rPr lang="cs-CZ" dirty="0" smtClean="0"/>
              <a:t>Stabilní </a:t>
            </a:r>
          </a:p>
          <a:p>
            <a:pPr lvl="0"/>
            <a:r>
              <a:rPr lang="cs-CZ" dirty="0" smtClean="0"/>
              <a:t>Malé nebo žádné problikávání 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600" dirty="0" smtClean="0"/>
              <a:t>LCD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pic>
        <p:nvPicPr>
          <p:cNvPr id="4" name="Zástupný symbol pro obsah 3" descr="lcd-televize-ambilight-21-9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9322" y="214290"/>
            <a:ext cx="2460612" cy="2214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10000"/>
              </a:lnSpc>
              <a:buNone/>
            </a:pPr>
            <a:r>
              <a:rPr lang="cs-CZ" sz="4100" u="sng" dirty="0" smtClean="0"/>
              <a:t>Zápory:</a:t>
            </a:r>
          </a:p>
          <a:p>
            <a:pPr lvl="0"/>
            <a:r>
              <a:rPr lang="cs-CZ" dirty="0" smtClean="0"/>
              <a:t>Malý kontrastní poměr. </a:t>
            </a:r>
          </a:p>
          <a:p>
            <a:pPr lvl="0"/>
            <a:r>
              <a:rPr lang="cs-CZ" dirty="0" smtClean="0"/>
              <a:t>Omezené pozorovací úhly. </a:t>
            </a:r>
          </a:p>
          <a:p>
            <a:pPr lvl="0"/>
            <a:r>
              <a:rPr lang="cs-CZ" dirty="0" smtClean="0"/>
              <a:t>V souvislosti s nerovnoměrným </a:t>
            </a:r>
            <a:r>
              <a:rPr lang="cs-CZ" dirty="0" err="1" smtClean="0"/>
              <a:t>podsvícením</a:t>
            </a:r>
            <a:r>
              <a:rPr lang="cs-CZ" dirty="0" smtClean="0"/>
              <a:t> displeje může docházet ke zkreslení světlosti zobrazené plochy, obzvláště směrem k okrajům. </a:t>
            </a:r>
          </a:p>
          <a:p>
            <a:pPr lvl="0"/>
            <a:r>
              <a:rPr lang="cs-CZ" dirty="0" smtClean="0"/>
              <a:t>Katastrofálně špatné nastavení gama. </a:t>
            </a:r>
          </a:p>
          <a:p>
            <a:pPr lvl="0"/>
            <a:r>
              <a:rPr lang="cs-CZ" dirty="0" smtClean="0"/>
              <a:t>Pomalejší časy odezvy, které mohou způsobovat rozmazání a duchy v obrazu</a:t>
            </a:r>
          </a:p>
          <a:p>
            <a:pPr lvl="0"/>
            <a:r>
              <a:rPr lang="cs-CZ" dirty="0" smtClean="0"/>
              <a:t>Má pouze jedno nativní rozlišení. </a:t>
            </a:r>
          </a:p>
          <a:p>
            <a:pPr lvl="0"/>
            <a:r>
              <a:rPr lang="cs-CZ" dirty="0" smtClean="0"/>
              <a:t>Pevná barevná hloubka, mnoho levných monitorů nedokáže zobrazit režim truecolor. </a:t>
            </a:r>
          </a:p>
          <a:p>
            <a:pPr lvl="0"/>
            <a:r>
              <a:rPr lang="cs-CZ" dirty="0" smtClean="0"/>
              <a:t>Vyšší pořizovací náklady</a:t>
            </a:r>
          </a:p>
          <a:p>
            <a:pPr lvl="0"/>
            <a:r>
              <a:rPr lang="cs-CZ" dirty="0" smtClean="0"/>
              <a:t>Mohou se vyskytnout „mrtvé“ </a:t>
            </a:r>
            <a:r>
              <a:rPr lang="cs-CZ" dirty="0" err="1" smtClean="0"/>
              <a:t>pixely</a:t>
            </a:r>
            <a:r>
              <a:rPr lang="cs-CZ" dirty="0" smtClean="0"/>
              <a:t> 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LCD</a:t>
            </a:r>
            <a:endParaRPr lang="cs-CZ" dirty="0"/>
          </a:p>
        </p:txBody>
      </p:sp>
      <p:pic>
        <p:nvPicPr>
          <p:cNvPr id="5" name="Zástupný symbol pro obsah 3" descr="lcd-televize-ambilight-21-9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6512" y="142852"/>
            <a:ext cx="2222489" cy="20002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158" y="2357430"/>
            <a:ext cx="8229600" cy="1143000"/>
          </a:xfrm>
        </p:spPr>
        <p:txBody>
          <a:bodyPr/>
          <a:lstStyle/>
          <a:p>
            <a:r>
              <a:rPr lang="cs-CZ" b="1" i="1" dirty="0" smtClean="0"/>
              <a:t>Základní parametry monitorů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vzdálenost mezi protilehlými rohy obrazovky</a:t>
            </a:r>
            <a:endParaRPr lang="pl-PL" dirty="0" smtClean="0"/>
          </a:p>
          <a:p>
            <a:r>
              <a:rPr lang="pl-PL" dirty="0" smtClean="0"/>
              <a:t>udávaná v palcích, běžné monitory mají od 17'' do 30''</a:t>
            </a:r>
            <a:br>
              <a:rPr lang="pl-PL" dirty="0" smtClean="0"/>
            </a:br>
            <a:endParaRPr lang="cs-CZ" dirty="0"/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u="sng" dirty="0"/>
              <a:t>Úhlopříčka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udává se </a:t>
            </a:r>
            <a:r>
              <a:rPr lang="cs-CZ" dirty="0"/>
              <a:t>v bodech neboli pixelech (</a:t>
            </a:r>
            <a:r>
              <a:rPr lang="cs-CZ" dirty="0" err="1"/>
              <a:t>px</a:t>
            </a:r>
            <a:r>
              <a:rPr lang="cs-CZ" dirty="0"/>
              <a:t>) </a:t>
            </a:r>
            <a:endParaRPr lang="cs-CZ" dirty="0" smtClean="0"/>
          </a:p>
          <a:p>
            <a:r>
              <a:rPr lang="cs-CZ" dirty="0" smtClean="0"/>
              <a:t>u </a:t>
            </a:r>
            <a:r>
              <a:rPr lang="cs-CZ" dirty="0"/>
              <a:t>LCD se jedná o skutečný počet </a:t>
            </a:r>
            <a:r>
              <a:rPr lang="cs-CZ" dirty="0" smtClean="0"/>
              <a:t>bodů</a:t>
            </a:r>
          </a:p>
          <a:p>
            <a:r>
              <a:rPr lang="cs-CZ" dirty="0" smtClean="0"/>
              <a:t>u </a:t>
            </a:r>
            <a:r>
              <a:rPr lang="cs-CZ" dirty="0"/>
              <a:t>CRT jde o maximální zobrazitelný počet bodů a ten je omezen maximální vstupní frekvencí (MHz)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u="sng" dirty="0"/>
              <a:t>Rozlišení obrazovky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udává </a:t>
            </a:r>
            <a:r>
              <a:rPr lang="cs-CZ" dirty="0"/>
              <a:t>se v jednotkách Hertz (Hz) </a:t>
            </a:r>
            <a:endParaRPr lang="cs-CZ" dirty="0" smtClean="0"/>
          </a:p>
          <a:p>
            <a:r>
              <a:rPr lang="cs-CZ" dirty="0" smtClean="0"/>
              <a:t>rozumné </a:t>
            </a:r>
            <a:r>
              <a:rPr lang="cs-CZ" dirty="0"/>
              <a:t>ergonomické minimum pro CRT je uváděno 85–100 Hz, </a:t>
            </a:r>
            <a:endParaRPr lang="cs-CZ" dirty="0" smtClean="0"/>
          </a:p>
          <a:p>
            <a:r>
              <a:rPr lang="cs-CZ" dirty="0" smtClean="0"/>
              <a:t>u </a:t>
            </a:r>
            <a:r>
              <a:rPr lang="cs-CZ" dirty="0"/>
              <a:t>LCD je tento parametr nepodstatný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4286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u="sng" dirty="0"/>
              <a:t>Obnovovací (vertikální) frekvence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udává se v </a:t>
            </a:r>
            <a:r>
              <a:rPr lang="cs-CZ" dirty="0"/>
              <a:t>jednotkách milisekund (</a:t>
            </a:r>
            <a:r>
              <a:rPr lang="cs-CZ" dirty="0" err="1"/>
              <a:t>ms</a:t>
            </a:r>
            <a:r>
              <a:rPr lang="cs-CZ" dirty="0"/>
              <a:t>) </a:t>
            </a:r>
            <a:endParaRPr lang="cs-CZ" dirty="0" smtClean="0"/>
          </a:p>
          <a:p>
            <a:pPr lvl="1"/>
            <a:r>
              <a:rPr lang="cs-CZ" dirty="0" smtClean="0"/>
              <a:t> </a:t>
            </a:r>
            <a:r>
              <a:rPr lang="cs-CZ" dirty="0"/>
              <a:t>doba, za kterou se bod na LCD monitoru rozsvítí a </a:t>
            </a:r>
            <a:r>
              <a:rPr lang="cs-CZ" dirty="0" smtClean="0"/>
              <a:t>zhasne </a:t>
            </a:r>
          </a:p>
          <a:p>
            <a:r>
              <a:rPr lang="cs-CZ" dirty="0" smtClean="0"/>
              <a:t>pro </a:t>
            </a:r>
            <a:r>
              <a:rPr lang="cs-CZ" dirty="0"/>
              <a:t>pracovní využití je vyhovující doba 2,5 </a:t>
            </a:r>
            <a:r>
              <a:rPr lang="cs-CZ" dirty="0" err="1" smtClean="0"/>
              <a:t>ms</a:t>
            </a:r>
            <a:endParaRPr lang="cs-CZ" dirty="0"/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u="sng" dirty="0"/>
              <a:t>Doba odezvy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základní </a:t>
            </a:r>
            <a:r>
              <a:rPr lang="cs-CZ" dirty="0"/>
              <a:t>výstupní elektronické zařízení </a:t>
            </a:r>
            <a:endParaRPr lang="cs-CZ" dirty="0" smtClean="0"/>
          </a:p>
          <a:p>
            <a:r>
              <a:rPr lang="cs-CZ" dirty="0" smtClean="0"/>
              <a:t>slouží </a:t>
            </a:r>
            <a:r>
              <a:rPr lang="cs-CZ" dirty="0"/>
              <a:t>k zobrazování textových a grafických </a:t>
            </a:r>
            <a:r>
              <a:rPr lang="cs-CZ" dirty="0" smtClean="0"/>
              <a:t>informací </a:t>
            </a:r>
          </a:p>
          <a:p>
            <a:r>
              <a:rPr lang="cs-CZ" dirty="0" smtClean="0"/>
              <a:t>propojen </a:t>
            </a:r>
            <a:r>
              <a:rPr lang="cs-CZ" dirty="0"/>
              <a:t>s grafickou </a:t>
            </a:r>
            <a:r>
              <a:rPr lang="cs-CZ" dirty="0" smtClean="0"/>
              <a:t>kartou</a:t>
            </a:r>
          </a:p>
          <a:p>
            <a:r>
              <a:rPr lang="cs-CZ" dirty="0" smtClean="0"/>
              <a:t>může </a:t>
            </a:r>
            <a:r>
              <a:rPr lang="cs-CZ" dirty="0"/>
              <a:t>být také součástí samostatného počítačového terminálu.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158" y="35716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u="sng" dirty="0"/>
              <a:t>Monitor (obrazovka)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u="sng" dirty="0" smtClean="0"/>
              <a:t>D-sub</a:t>
            </a:r>
            <a:r>
              <a:rPr lang="cs-CZ" dirty="0" smtClean="0"/>
              <a:t> </a:t>
            </a:r>
            <a:r>
              <a:rPr lang="cs-CZ" dirty="0"/>
              <a:t>(15pinový, analogový</a:t>
            </a:r>
            <a:r>
              <a:rPr lang="cs-CZ" dirty="0" smtClean="0"/>
              <a:t>),</a:t>
            </a:r>
          </a:p>
          <a:p>
            <a:r>
              <a:rPr lang="cs-CZ" b="1" u="sng" dirty="0" smtClean="0"/>
              <a:t>DVI</a:t>
            </a:r>
            <a:r>
              <a:rPr lang="cs-CZ" dirty="0" smtClean="0"/>
              <a:t> </a:t>
            </a:r>
            <a:r>
              <a:rPr lang="cs-CZ" dirty="0"/>
              <a:t>(kombinovaný digitální a analogový) </a:t>
            </a:r>
            <a:endParaRPr lang="cs-CZ" dirty="0" smtClean="0"/>
          </a:p>
          <a:p>
            <a:r>
              <a:rPr lang="cs-CZ" b="1" u="sng" dirty="0" smtClean="0"/>
              <a:t>HDMI</a:t>
            </a:r>
            <a:r>
              <a:rPr lang="cs-CZ" dirty="0" smtClean="0"/>
              <a:t> </a:t>
            </a:r>
            <a:r>
              <a:rPr lang="cs-CZ" dirty="0"/>
              <a:t>(digitální pro přenos videa ve vysokém rozlišení, zpětně kompatibilní s </a:t>
            </a:r>
            <a:r>
              <a:rPr lang="cs-CZ" dirty="0" smtClean="0"/>
              <a:t>DVI</a:t>
            </a:r>
          </a:p>
          <a:p>
            <a:r>
              <a:rPr lang="cs-CZ" b="1" u="sng" dirty="0" smtClean="0"/>
              <a:t>RGB</a:t>
            </a:r>
            <a:r>
              <a:rPr lang="cs-CZ" dirty="0" smtClean="0"/>
              <a:t> </a:t>
            </a:r>
            <a:r>
              <a:rPr lang="cs-CZ" dirty="0"/>
              <a:t>(analogové) vstupy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u="sng" dirty="0"/>
              <a:t>Vstupy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elektrická </a:t>
            </a:r>
            <a:r>
              <a:rPr lang="cs-CZ" dirty="0"/>
              <a:t>spotřeba udávaná ve </a:t>
            </a:r>
            <a:r>
              <a:rPr lang="cs-CZ" dirty="0" err="1"/>
              <a:t>Watech</a:t>
            </a:r>
            <a:r>
              <a:rPr lang="cs-CZ" dirty="0"/>
              <a:t> (W) </a:t>
            </a:r>
            <a:endParaRPr lang="cs-CZ" dirty="0" smtClean="0"/>
          </a:p>
          <a:p>
            <a:pPr lvl="1"/>
            <a:r>
              <a:rPr lang="cs-CZ" dirty="0" smtClean="0"/>
              <a:t>u </a:t>
            </a:r>
            <a:r>
              <a:rPr lang="cs-CZ" dirty="0"/>
              <a:t>LCD je poloviční až třetinová proti CRT o stejné </a:t>
            </a:r>
            <a:r>
              <a:rPr lang="cs-CZ" dirty="0" smtClean="0"/>
              <a:t>úhlopříčce </a:t>
            </a:r>
          </a:p>
          <a:p>
            <a:r>
              <a:rPr lang="cs-CZ" dirty="0" smtClean="0"/>
              <a:t>spotřeba </a:t>
            </a:r>
            <a:r>
              <a:rPr lang="cs-CZ" dirty="0"/>
              <a:t>ve stavu </a:t>
            </a:r>
            <a:r>
              <a:rPr lang="cs-CZ" dirty="0" smtClean="0"/>
              <a:t>spánku</a:t>
            </a:r>
          </a:p>
          <a:p>
            <a:r>
              <a:rPr lang="cs-CZ" dirty="0" smtClean="0"/>
              <a:t>rozteč bodů </a:t>
            </a:r>
          </a:p>
          <a:p>
            <a:r>
              <a:rPr lang="cs-CZ" dirty="0" smtClean="0"/>
              <a:t>hloubka </a:t>
            </a:r>
            <a:r>
              <a:rPr lang="cs-CZ" dirty="0"/>
              <a:t>monitoru (CRT je podstatně hlubší než LCD</a:t>
            </a:r>
            <a:r>
              <a:rPr lang="cs-CZ" dirty="0" smtClean="0"/>
              <a:t>) </a:t>
            </a:r>
          </a:p>
          <a:p>
            <a:r>
              <a:rPr lang="cs-CZ" dirty="0" smtClean="0"/>
              <a:t>pozorovací úhly</a:t>
            </a:r>
          </a:p>
          <a:p>
            <a:r>
              <a:rPr lang="cs-CZ" dirty="0" smtClean="0"/>
              <a:t>hmotnost</a:t>
            </a:r>
            <a:endParaRPr lang="cs-CZ" dirty="0"/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u="sng" dirty="0"/>
              <a:t>Další parametry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u="sng" dirty="0" err="1" smtClean="0"/>
              <a:t>Dataprojektor</a:t>
            </a:r>
            <a:endParaRPr lang="cs-CZ" dirty="0"/>
          </a:p>
        </p:txBody>
      </p:sp>
      <p:pic>
        <p:nvPicPr>
          <p:cNvPr id="103426" name="Picture 2" descr="http://www.hyperbydleni.cz/files/clanky-html/cz/0/794/dataprojektor-novy-fenomen-firemnich-prezentaci-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5984" y="1214422"/>
            <a:ext cx="4643470" cy="51659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je přístroj, který promítá data z počítače nebo televizoru.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err="1" smtClean="0"/>
              <a:t>Dataprojektor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857364"/>
            <a:ext cx="8229600" cy="4525963"/>
          </a:xfrm>
        </p:spPr>
        <p:txBody>
          <a:bodyPr/>
          <a:lstStyle/>
          <a:p>
            <a:pPr lvl="0"/>
            <a:r>
              <a:rPr lang="cs-CZ" dirty="0" err="1" smtClean="0"/>
              <a:t>ultralight</a:t>
            </a:r>
            <a:r>
              <a:rPr lang="cs-CZ" dirty="0" smtClean="0"/>
              <a:t> datové projektory </a:t>
            </a:r>
          </a:p>
          <a:p>
            <a:pPr lvl="0"/>
            <a:r>
              <a:rPr lang="cs-CZ" dirty="0" err="1" smtClean="0"/>
              <a:t>personal</a:t>
            </a:r>
            <a:r>
              <a:rPr lang="cs-CZ" dirty="0" smtClean="0"/>
              <a:t> datové projektory </a:t>
            </a:r>
          </a:p>
          <a:p>
            <a:pPr lvl="0"/>
            <a:r>
              <a:rPr lang="cs-CZ" dirty="0" smtClean="0"/>
              <a:t>mobil datové projektory </a:t>
            </a:r>
          </a:p>
          <a:p>
            <a:pPr lvl="0"/>
            <a:r>
              <a:rPr lang="cs-CZ" dirty="0" err="1" smtClean="0"/>
              <a:t>konfiction</a:t>
            </a:r>
            <a:r>
              <a:rPr lang="cs-CZ" dirty="0" smtClean="0"/>
              <a:t> datové projektory 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u="sng" dirty="0" err="1" smtClean="0"/>
              <a:t>Dataprojektory</a:t>
            </a:r>
            <a:r>
              <a:rPr lang="cs-CZ" u="sng" dirty="0" smtClean="0"/>
              <a:t> můžeme rozdělit do několika skupin: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pic>
        <p:nvPicPr>
          <p:cNvPr id="16385" name="obrázek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29322" y="1571612"/>
            <a:ext cx="2914650" cy="218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b="1" u="sng" dirty="0" smtClean="0"/>
              <a:t>DLP</a:t>
            </a:r>
            <a:r>
              <a:rPr lang="cs-CZ" dirty="0" smtClean="0"/>
              <a:t> -(Digital </a:t>
            </a:r>
            <a:r>
              <a:rPr lang="cs-CZ" dirty="0" err="1" smtClean="0"/>
              <a:t>Light</a:t>
            </a:r>
            <a:r>
              <a:rPr lang="cs-CZ" dirty="0" smtClean="0"/>
              <a:t> </a:t>
            </a:r>
            <a:r>
              <a:rPr lang="cs-CZ" dirty="0" err="1" smtClean="0"/>
              <a:t>Processing</a:t>
            </a:r>
            <a:r>
              <a:rPr lang="cs-CZ" dirty="0" smtClean="0"/>
              <a:t>)</a:t>
            </a:r>
          </a:p>
          <a:p>
            <a:pPr>
              <a:buNone/>
            </a:pPr>
            <a:r>
              <a:rPr lang="cs-CZ" b="1" u="sng" dirty="0" smtClean="0"/>
              <a:t>LED </a:t>
            </a:r>
            <a:r>
              <a:rPr lang="cs-CZ" dirty="0" smtClean="0"/>
              <a:t>– (</a:t>
            </a:r>
            <a:r>
              <a:rPr lang="cs-CZ" dirty="0" err="1" smtClean="0"/>
              <a:t>Light</a:t>
            </a:r>
            <a:r>
              <a:rPr lang="cs-CZ" dirty="0" smtClean="0"/>
              <a:t>-</a:t>
            </a:r>
            <a:r>
              <a:rPr lang="cs-CZ" dirty="0" err="1" smtClean="0"/>
              <a:t>emitting</a:t>
            </a:r>
            <a:r>
              <a:rPr lang="cs-CZ" dirty="0" smtClean="0"/>
              <a:t> </a:t>
            </a:r>
            <a:r>
              <a:rPr lang="cs-CZ" dirty="0" err="1" smtClean="0"/>
              <a:t>diode</a:t>
            </a:r>
            <a:r>
              <a:rPr lang="cs-CZ" dirty="0" smtClean="0"/>
              <a:t>)</a:t>
            </a:r>
          </a:p>
          <a:p>
            <a:pPr>
              <a:buNone/>
            </a:pPr>
            <a:r>
              <a:rPr lang="cs-CZ" b="1" u="sng" dirty="0" smtClean="0"/>
              <a:t>LCD</a:t>
            </a:r>
            <a:r>
              <a:rPr lang="cs-CZ" dirty="0" smtClean="0"/>
              <a:t> -(</a:t>
            </a:r>
            <a:r>
              <a:rPr lang="cs-CZ" dirty="0" err="1" smtClean="0"/>
              <a:t>Liquid</a:t>
            </a:r>
            <a:r>
              <a:rPr lang="cs-CZ" dirty="0" smtClean="0"/>
              <a:t> </a:t>
            </a:r>
            <a:r>
              <a:rPr lang="cs-CZ" dirty="0" err="1" smtClean="0"/>
              <a:t>Crystal</a:t>
            </a:r>
            <a:r>
              <a:rPr lang="cs-CZ" dirty="0" smtClean="0"/>
              <a:t> Display)</a:t>
            </a:r>
          </a:p>
          <a:p>
            <a:pPr>
              <a:buNone/>
            </a:pPr>
            <a:r>
              <a:rPr lang="cs-CZ" b="1" u="sng" dirty="0" err="1" smtClean="0"/>
              <a:t>LCoS</a:t>
            </a:r>
            <a:r>
              <a:rPr lang="cs-CZ" dirty="0" smtClean="0"/>
              <a:t> -(</a:t>
            </a:r>
            <a:r>
              <a:rPr lang="cs-CZ" dirty="0" err="1" smtClean="0"/>
              <a:t>Liquid</a:t>
            </a:r>
            <a:r>
              <a:rPr lang="cs-CZ" dirty="0" smtClean="0"/>
              <a:t> </a:t>
            </a:r>
            <a:r>
              <a:rPr lang="cs-CZ" dirty="0" err="1" smtClean="0"/>
              <a:t>Crystal</a:t>
            </a:r>
            <a:r>
              <a:rPr lang="cs-CZ" dirty="0" smtClean="0"/>
              <a:t> on </a:t>
            </a:r>
            <a:r>
              <a:rPr lang="cs-CZ" dirty="0" err="1" smtClean="0"/>
              <a:t>Semiconductor</a:t>
            </a:r>
            <a:r>
              <a:rPr lang="cs-CZ" dirty="0" smtClean="0"/>
              <a:t>)</a:t>
            </a:r>
          </a:p>
          <a:p>
            <a:pPr>
              <a:buNone/>
            </a:pPr>
            <a:r>
              <a:rPr lang="cs-CZ" b="1" u="sng" dirty="0" smtClean="0"/>
              <a:t>CRT</a:t>
            </a:r>
            <a:r>
              <a:rPr lang="cs-CZ" dirty="0" smtClean="0"/>
              <a:t> -(</a:t>
            </a:r>
            <a:r>
              <a:rPr lang="cs-CZ" dirty="0" err="1" smtClean="0"/>
              <a:t>Cathod</a:t>
            </a:r>
            <a:r>
              <a:rPr lang="cs-CZ" dirty="0" smtClean="0"/>
              <a:t> </a:t>
            </a:r>
            <a:r>
              <a:rPr lang="cs-CZ" dirty="0" err="1" smtClean="0"/>
              <a:t>Ray</a:t>
            </a:r>
            <a:r>
              <a:rPr lang="cs-CZ" dirty="0" smtClean="0"/>
              <a:t> Tube)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i="1" dirty="0" smtClean="0"/>
              <a:t>Dělení podle výrobní technologie: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u="sng" dirty="0" smtClean="0"/>
              <a:t>DLP (Digital </a:t>
            </a:r>
            <a:r>
              <a:rPr lang="cs-CZ" b="1" u="sng" dirty="0" err="1" smtClean="0"/>
              <a:t>Light</a:t>
            </a:r>
            <a:r>
              <a:rPr lang="cs-CZ" b="1" u="sng" dirty="0" smtClean="0"/>
              <a:t> </a:t>
            </a:r>
            <a:r>
              <a:rPr lang="cs-CZ" b="1" u="sng" dirty="0" err="1" smtClean="0"/>
              <a:t>Processing</a:t>
            </a:r>
            <a:r>
              <a:rPr lang="cs-CZ" b="1" u="sng" dirty="0" smtClean="0"/>
              <a:t>)</a:t>
            </a:r>
          </a:p>
          <a:p>
            <a:r>
              <a:rPr lang="cs-CZ" dirty="0" smtClean="0"/>
              <a:t> Srdcem je jeden případně více DMD čipů.</a:t>
            </a:r>
          </a:p>
          <a:p>
            <a:r>
              <a:rPr lang="cs-CZ" dirty="0" smtClean="0"/>
              <a:t> Je to čip, na kterém jsou malá zrcátka. </a:t>
            </a:r>
          </a:p>
          <a:p>
            <a:r>
              <a:rPr lang="cs-CZ" dirty="0" smtClean="0"/>
              <a:t>Poté, co lampa vyrobí světlo, projde světlo přes optickou čočku a dopadne na rotující barevný kotouč, který světlo obarví. 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i="1" dirty="0" smtClean="0"/>
              <a:t>Dělení podle výrobní technologie:</a:t>
            </a:r>
            <a:endParaRPr lang="cs-CZ" dirty="0"/>
          </a:p>
        </p:txBody>
      </p:sp>
      <p:pic>
        <p:nvPicPr>
          <p:cNvPr id="14338" name="Picture 2" descr="http://partner.halnet.cz/transoft/benq-mx511-xga-dlp-projektor-2700-ansi-3000-1-vga-hdmi-cerny_i69833.aspx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2132" y="4314825"/>
            <a:ext cx="2857500" cy="25431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u="sng" dirty="0" smtClean="0"/>
              <a:t>LED  </a:t>
            </a:r>
          </a:p>
          <a:p>
            <a:r>
              <a:rPr lang="cs-CZ" dirty="0" smtClean="0"/>
              <a:t>LED projektory jsou vlastně DLP projektory, ve kterých je lampa nahrazena LED diodami. 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i="1" dirty="0" smtClean="0"/>
              <a:t>Dělení podle výrobní technologie:</a:t>
            </a:r>
            <a:endParaRPr lang="cs-CZ" dirty="0"/>
          </a:p>
        </p:txBody>
      </p:sp>
      <p:pic>
        <p:nvPicPr>
          <p:cNvPr id="5" name="Obrázek 4" descr="led-projektor-in-a4-format-foto-toshiba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72" y="3286124"/>
            <a:ext cx="3914127" cy="22220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u="sng" dirty="0" smtClean="0"/>
              <a:t>LCD (</a:t>
            </a:r>
            <a:r>
              <a:rPr lang="cs-CZ" b="1" u="sng" dirty="0" err="1" smtClean="0"/>
              <a:t>Liquid</a:t>
            </a:r>
            <a:r>
              <a:rPr lang="cs-CZ" b="1" u="sng" dirty="0" smtClean="0"/>
              <a:t> </a:t>
            </a:r>
            <a:r>
              <a:rPr lang="cs-CZ" b="1" u="sng" dirty="0" err="1" smtClean="0"/>
              <a:t>Crystal</a:t>
            </a:r>
            <a:r>
              <a:rPr lang="cs-CZ" b="1" u="sng" dirty="0" smtClean="0"/>
              <a:t> Display) </a:t>
            </a:r>
          </a:p>
          <a:p>
            <a:r>
              <a:rPr lang="cs-CZ" dirty="0" smtClean="0"/>
              <a:t> LCD projektory pracují na odlišném principu než DLP. Srdcem LCD projektorů jsou tzv. dichroická zrcadla a LCD panely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i="1" dirty="0" smtClean="0"/>
              <a:t>Dělení podle výrobní technologie:</a:t>
            </a:r>
            <a:endParaRPr lang="cs-CZ" dirty="0"/>
          </a:p>
        </p:txBody>
      </p:sp>
      <p:pic>
        <p:nvPicPr>
          <p:cNvPr id="10242" name="Picture 2" descr="http://www.plasma.com/philipsprojectors/images/lc4431_bi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43372" y="3286124"/>
            <a:ext cx="3857652" cy="242067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u="sng" dirty="0" err="1" smtClean="0"/>
              <a:t>LCoS</a:t>
            </a:r>
            <a:r>
              <a:rPr lang="cs-CZ" b="1" u="sng" dirty="0" smtClean="0"/>
              <a:t> (</a:t>
            </a:r>
            <a:r>
              <a:rPr lang="cs-CZ" b="1" u="sng" dirty="0" err="1" smtClean="0"/>
              <a:t>Liquid</a:t>
            </a:r>
            <a:r>
              <a:rPr lang="cs-CZ" b="1" u="sng" dirty="0" smtClean="0"/>
              <a:t> </a:t>
            </a:r>
            <a:r>
              <a:rPr lang="cs-CZ" b="1" u="sng" dirty="0" err="1" smtClean="0"/>
              <a:t>Crystal</a:t>
            </a:r>
            <a:r>
              <a:rPr lang="cs-CZ" b="1" u="sng" dirty="0" smtClean="0"/>
              <a:t> on </a:t>
            </a:r>
            <a:r>
              <a:rPr lang="cs-CZ" b="1" u="sng" dirty="0" err="1" smtClean="0"/>
              <a:t>Semiconductor</a:t>
            </a:r>
            <a:r>
              <a:rPr lang="cs-CZ" b="1" u="sng" dirty="0" smtClean="0"/>
              <a:t>) </a:t>
            </a:r>
          </a:p>
          <a:p>
            <a:r>
              <a:rPr lang="cs-CZ" dirty="0" smtClean="0"/>
              <a:t>Jedná se o poměrně novou technologii projektorů. Cenově jsou </a:t>
            </a:r>
            <a:r>
              <a:rPr lang="cs-CZ" dirty="0" err="1" smtClean="0"/>
              <a:t>LCoS</a:t>
            </a:r>
            <a:r>
              <a:rPr lang="cs-CZ" dirty="0" smtClean="0"/>
              <a:t> projektory zatím pro většinovou populaci nedostupné. </a:t>
            </a:r>
          </a:p>
          <a:p>
            <a:r>
              <a:rPr lang="cs-CZ" dirty="0" smtClean="0"/>
              <a:t>kombinace reflexní technologie DLP s LCD technologií</a:t>
            </a:r>
          </a:p>
          <a:p>
            <a:r>
              <a:rPr lang="cs-CZ" dirty="0" smtClean="0"/>
              <a:t>Největší výhodou této technologie je dosažení vysokého rozlišení a kontrastu</a:t>
            </a:r>
          </a:p>
          <a:p>
            <a:pPr lvl="1"/>
            <a:r>
              <a:rPr lang="cs-CZ" dirty="0" smtClean="0"/>
              <a:t>Tyto projektory běžně dosahují HD rozlišení (1920x1080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i="1" dirty="0" smtClean="0"/>
              <a:t>Dělení podle výrobní technologie: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rozdíl od televizoru není obvykle vybaven vysokofrekvenčním vstupním obvodem (tunerem</a:t>
            </a:r>
            <a:r>
              <a:rPr lang="cs-CZ" dirty="0" smtClean="0"/>
              <a:t>)</a:t>
            </a:r>
          </a:p>
          <a:p>
            <a:r>
              <a:rPr lang="cs-CZ" dirty="0" smtClean="0"/>
              <a:t>nelze </a:t>
            </a:r>
            <a:r>
              <a:rPr lang="cs-CZ" dirty="0"/>
              <a:t>připojit </a:t>
            </a:r>
            <a:r>
              <a:rPr lang="cs-CZ" dirty="0" smtClean="0"/>
              <a:t>anténu</a:t>
            </a:r>
          </a:p>
          <a:p>
            <a:r>
              <a:rPr lang="cs-CZ" dirty="0" smtClean="0"/>
              <a:t>Signál </a:t>
            </a:r>
            <a:r>
              <a:rPr lang="cs-CZ" dirty="0"/>
              <a:t>je </a:t>
            </a:r>
            <a:r>
              <a:rPr lang="cs-CZ" dirty="0" smtClean="0"/>
              <a:t>přenášen </a:t>
            </a:r>
            <a:r>
              <a:rPr lang="cs-CZ" dirty="0"/>
              <a:t>buď analogově, nebo digitálně. 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u="sng" dirty="0" smtClean="0"/>
              <a:t>CRT (</a:t>
            </a:r>
            <a:r>
              <a:rPr lang="cs-CZ" b="1" u="sng" dirty="0" err="1" smtClean="0"/>
              <a:t>Cathod</a:t>
            </a:r>
            <a:r>
              <a:rPr lang="cs-CZ" b="1" u="sng" dirty="0" smtClean="0"/>
              <a:t> </a:t>
            </a:r>
            <a:r>
              <a:rPr lang="cs-CZ" b="1" u="sng" dirty="0" err="1" smtClean="0"/>
              <a:t>Ray</a:t>
            </a:r>
            <a:r>
              <a:rPr lang="cs-CZ" b="1" u="sng" dirty="0" smtClean="0"/>
              <a:t> Tube)</a:t>
            </a:r>
            <a:r>
              <a:rPr lang="cs-CZ" u="sng" dirty="0" smtClean="0"/>
              <a:t> </a:t>
            </a:r>
          </a:p>
          <a:p>
            <a:r>
              <a:rPr lang="cs-CZ" dirty="0" smtClean="0"/>
              <a:t>Základem jsou tři projekční obrazovky principiálně podobné těm v běžných televizních přijímačích či počítačových monitorech. </a:t>
            </a:r>
          </a:p>
          <a:p>
            <a:r>
              <a:rPr lang="cs-CZ" dirty="0" smtClean="0"/>
              <a:t>Každá z nich promítá v jedné ze základních barev (červené, modré a zelené) a výsledný obraz je potom složen na projekční ploše.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i="1" dirty="0" smtClean="0"/>
              <a:t>Dělení podle výrobní technologie:</a:t>
            </a:r>
            <a:endParaRPr lang="cs-CZ" dirty="0"/>
          </a:p>
        </p:txBody>
      </p:sp>
      <p:pic>
        <p:nvPicPr>
          <p:cNvPr id="5" name="Obrázek 4" descr="crt_projector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5074" y="4952692"/>
            <a:ext cx="2713907" cy="18032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50724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u="sng" dirty="0" smtClean="0"/>
              <a:t>DLP projektory</a:t>
            </a:r>
            <a:r>
              <a:rPr lang="cs-CZ" u="sng" dirty="0" smtClean="0"/>
              <a:t> </a:t>
            </a:r>
          </a:p>
          <a:p>
            <a:r>
              <a:rPr lang="cs-CZ" dirty="0" smtClean="0"/>
              <a:t> vysoký kontrast</a:t>
            </a:r>
          </a:p>
          <a:p>
            <a:r>
              <a:rPr lang="cs-CZ" dirty="0" smtClean="0"/>
              <a:t> téměř neviditelný rastr a stálé barvy </a:t>
            </a:r>
          </a:p>
          <a:p>
            <a:r>
              <a:rPr lang="cs-CZ" dirty="0" smtClean="0"/>
              <a:t>menší ostrost barev </a:t>
            </a:r>
          </a:p>
          <a:p>
            <a:r>
              <a:rPr lang="cs-CZ" dirty="0" smtClean="0"/>
              <a:t>menší světelný tok </a:t>
            </a:r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b="1" u="sng" dirty="0" smtClean="0"/>
              <a:t>LCD projektory </a:t>
            </a:r>
          </a:p>
          <a:p>
            <a:r>
              <a:rPr lang="cs-CZ" dirty="0" smtClean="0"/>
              <a:t>velký světelný tok</a:t>
            </a:r>
          </a:p>
          <a:p>
            <a:r>
              <a:rPr lang="cs-CZ" dirty="0" smtClean="0"/>
              <a:t>dobré barvy a ostrost obrazu</a:t>
            </a:r>
          </a:p>
          <a:p>
            <a:r>
              <a:rPr lang="cs-CZ" dirty="0" smtClean="0"/>
              <a:t>nevýhodou však může být viditelný rastr a stárnutí barev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cs-CZ" sz="3100" b="1" u="sng" dirty="0" smtClean="0"/>
              <a:t>Rozlišení</a:t>
            </a:r>
            <a:r>
              <a:rPr lang="cs-CZ" dirty="0" smtClean="0"/>
              <a:t> - V současnosti patří mezi nejběžněji používaná rozlišení: SVGA (800×600), XGA (1024×768), SXGA (1280×1024), UXGA (1600×1200) </a:t>
            </a:r>
          </a:p>
          <a:p>
            <a:pPr lvl="0"/>
            <a:r>
              <a:rPr lang="cs-CZ" sz="3100" b="1" u="sng" dirty="0" smtClean="0"/>
              <a:t>Světelný výkon </a:t>
            </a:r>
            <a:r>
              <a:rPr lang="cs-CZ" dirty="0" smtClean="0"/>
              <a:t>(udává se v ANSI lumenech) - čím je vyšší, tím je promítaný obraz jasnější a kvalitnější. </a:t>
            </a:r>
          </a:p>
          <a:p>
            <a:pPr lvl="0"/>
            <a:r>
              <a:rPr lang="cs-CZ" sz="3100" b="1" u="sng" dirty="0" smtClean="0"/>
              <a:t>Kontrast</a:t>
            </a:r>
            <a:r>
              <a:rPr lang="cs-CZ" dirty="0" smtClean="0"/>
              <a:t> - poměr nejsvětlejšího a nejtmavšího bodu. Dnes jsou běžné projektory s kontrastem 1000:1 (nejsvětlejší bod je 1000-krát světlejší, než bod nejtmavší). </a:t>
            </a:r>
          </a:p>
          <a:p>
            <a:pPr lvl="0"/>
            <a:r>
              <a:rPr lang="cs-CZ" sz="3100" b="1" u="sng" dirty="0" smtClean="0"/>
              <a:t>Rozměry a hmotnost </a:t>
            </a:r>
          </a:p>
          <a:p>
            <a:r>
              <a:rPr lang="cs-CZ" sz="3100" b="1" u="sng" dirty="0" smtClean="0"/>
              <a:t>Životnost lampy </a:t>
            </a:r>
          </a:p>
          <a:p>
            <a:pPr lvl="0"/>
            <a:r>
              <a:rPr lang="cs-CZ" sz="3100" b="1" u="sng" dirty="0" smtClean="0"/>
              <a:t>Rozhraní</a:t>
            </a:r>
            <a:r>
              <a:rPr lang="cs-CZ" dirty="0" smtClean="0"/>
              <a:t> - konektory pro připojení zdrojů videosignálu: CANON, DVI, CINCH, BNC, mini-DIN. Dnes se postupně stává standardem připojení přes LAN (RJ-45) a </a:t>
            </a:r>
            <a:r>
              <a:rPr lang="cs-CZ" dirty="0" err="1" smtClean="0"/>
              <a:t>Wi</a:t>
            </a:r>
            <a:r>
              <a:rPr lang="cs-CZ" dirty="0" smtClean="0"/>
              <a:t>-</a:t>
            </a:r>
            <a:r>
              <a:rPr lang="cs-CZ" dirty="0" err="1" smtClean="0"/>
              <a:t>fi</a:t>
            </a:r>
            <a:r>
              <a:rPr lang="cs-CZ" dirty="0" smtClean="0"/>
              <a:t> (802.11 b/g). 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i="1" dirty="0" smtClean="0"/>
              <a:t>Parametry </a:t>
            </a:r>
            <a:r>
              <a:rPr lang="cs-CZ" b="1" i="1" dirty="0" err="1" smtClean="0"/>
              <a:t>dataprojektorů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857364"/>
            <a:ext cx="8229600" cy="4525963"/>
          </a:xfrm>
        </p:spPr>
        <p:txBody>
          <a:bodyPr>
            <a:normAutofit/>
          </a:bodyPr>
          <a:lstStyle/>
          <a:p>
            <a:pPr lvl="0"/>
            <a:r>
              <a:rPr lang="cs-CZ" b="1" u="sng" dirty="0"/>
              <a:t>CRT</a:t>
            </a:r>
            <a:r>
              <a:rPr lang="cs-CZ" dirty="0"/>
              <a:t> </a:t>
            </a:r>
            <a:r>
              <a:rPr lang="cs-CZ" dirty="0" smtClean="0"/>
              <a:t>-</a:t>
            </a:r>
            <a:r>
              <a:rPr lang="cs-CZ" dirty="0" err="1" smtClean="0"/>
              <a:t>Cathode</a:t>
            </a:r>
            <a:r>
              <a:rPr lang="cs-CZ" dirty="0" smtClean="0"/>
              <a:t> </a:t>
            </a:r>
            <a:r>
              <a:rPr lang="cs-CZ" dirty="0" err="1" smtClean="0"/>
              <a:t>ray</a:t>
            </a:r>
            <a:r>
              <a:rPr lang="cs-CZ" dirty="0" smtClean="0"/>
              <a:t> tube (</a:t>
            </a:r>
            <a:r>
              <a:rPr lang="cs-CZ" dirty="0"/>
              <a:t>klasická vakuová obrazovka) </a:t>
            </a:r>
          </a:p>
          <a:p>
            <a:pPr lvl="0"/>
            <a:r>
              <a:rPr lang="cs-CZ" b="1" u="sng" dirty="0"/>
              <a:t>LCD </a:t>
            </a:r>
            <a:r>
              <a:rPr lang="cs-CZ" dirty="0" smtClean="0"/>
              <a:t>-</a:t>
            </a:r>
            <a:r>
              <a:rPr lang="cs-CZ" dirty="0" err="1" smtClean="0"/>
              <a:t>Liquid</a:t>
            </a:r>
            <a:r>
              <a:rPr lang="cs-CZ" dirty="0" smtClean="0"/>
              <a:t> </a:t>
            </a:r>
            <a:r>
              <a:rPr lang="cs-CZ" dirty="0" err="1" smtClean="0"/>
              <a:t>crystal</a:t>
            </a:r>
            <a:r>
              <a:rPr lang="cs-CZ" dirty="0" smtClean="0"/>
              <a:t> display (tekuté </a:t>
            </a:r>
            <a:r>
              <a:rPr lang="cs-CZ" dirty="0"/>
              <a:t>krystaly) </a:t>
            </a:r>
          </a:p>
          <a:p>
            <a:pPr lvl="0"/>
            <a:r>
              <a:rPr lang="cs-CZ" u="sng" dirty="0"/>
              <a:t>plazmová obrazovka</a:t>
            </a:r>
            <a:r>
              <a:rPr lang="cs-CZ" dirty="0"/>
              <a:t> </a:t>
            </a:r>
          </a:p>
          <a:p>
            <a:pPr lvl="0"/>
            <a:r>
              <a:rPr lang="cs-CZ" b="1" u="sng" dirty="0" smtClean="0"/>
              <a:t>SED</a:t>
            </a:r>
            <a:r>
              <a:rPr lang="cs-CZ" dirty="0" smtClean="0"/>
              <a:t> -</a:t>
            </a:r>
            <a:r>
              <a:rPr lang="cs-CZ" dirty="0" err="1" smtClean="0"/>
              <a:t>Surface</a:t>
            </a:r>
            <a:r>
              <a:rPr lang="cs-CZ" dirty="0" smtClean="0"/>
              <a:t>-</a:t>
            </a:r>
            <a:r>
              <a:rPr lang="cs-CZ" dirty="0" err="1" smtClean="0"/>
              <a:t>conduction</a:t>
            </a:r>
            <a:r>
              <a:rPr lang="cs-CZ" dirty="0" smtClean="0"/>
              <a:t> </a:t>
            </a:r>
            <a:r>
              <a:rPr lang="cs-CZ" dirty="0" err="1" smtClean="0"/>
              <a:t>electron</a:t>
            </a:r>
            <a:r>
              <a:rPr lang="cs-CZ" dirty="0" smtClean="0"/>
              <a:t>-</a:t>
            </a:r>
            <a:r>
              <a:rPr lang="cs-CZ" dirty="0" err="1" smtClean="0"/>
              <a:t>emitter</a:t>
            </a:r>
            <a:r>
              <a:rPr lang="cs-CZ" dirty="0" smtClean="0"/>
              <a:t> display </a:t>
            </a:r>
          </a:p>
          <a:p>
            <a:pPr lvl="0"/>
            <a:r>
              <a:rPr lang="cs-CZ" b="1" u="sng" dirty="0" smtClean="0"/>
              <a:t>OLED</a:t>
            </a:r>
            <a:r>
              <a:rPr lang="cs-CZ" dirty="0" smtClean="0"/>
              <a:t> -</a:t>
            </a:r>
            <a:r>
              <a:rPr lang="cs-CZ" dirty="0" err="1" smtClean="0"/>
              <a:t>Organic</a:t>
            </a:r>
            <a:r>
              <a:rPr lang="cs-CZ" dirty="0" smtClean="0"/>
              <a:t> </a:t>
            </a:r>
            <a:r>
              <a:rPr lang="cs-CZ" dirty="0" err="1" smtClean="0"/>
              <a:t>light</a:t>
            </a:r>
            <a:r>
              <a:rPr lang="cs-CZ" dirty="0" smtClean="0"/>
              <a:t>-</a:t>
            </a:r>
            <a:r>
              <a:rPr lang="cs-CZ" dirty="0" err="1" smtClean="0"/>
              <a:t>emitting</a:t>
            </a:r>
            <a:r>
              <a:rPr lang="cs-CZ" dirty="0" smtClean="0"/>
              <a:t> </a:t>
            </a:r>
            <a:r>
              <a:rPr lang="cs-CZ" dirty="0" err="1" smtClean="0"/>
              <a:t>diode</a:t>
            </a:r>
            <a:r>
              <a:rPr lang="cs-CZ" dirty="0" smtClean="0"/>
              <a:t> </a:t>
            </a:r>
          </a:p>
          <a:p>
            <a:pPr lvl="0"/>
            <a:r>
              <a:rPr lang="cs-CZ" b="1" u="sng" dirty="0" smtClean="0"/>
              <a:t>Penetron</a:t>
            </a:r>
            <a:r>
              <a:rPr lang="cs-CZ" dirty="0" smtClean="0"/>
              <a:t> -používaný ve vojenských stíhacích letounech </a:t>
            </a:r>
          </a:p>
          <a:p>
            <a:pPr>
              <a:buNone/>
            </a:pPr>
            <a:r>
              <a:rPr lang="cs-CZ" b="1" i="1" dirty="0" smtClean="0"/>
              <a:t> 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1143008"/>
          </a:xfrm>
        </p:spPr>
        <p:txBody>
          <a:bodyPr>
            <a:normAutofit fontScale="90000"/>
          </a:bodyPr>
          <a:lstStyle/>
          <a:p>
            <a:r>
              <a:rPr lang="cs-CZ" u="sng" dirty="0"/>
              <a:t>Monitory můžeme </a:t>
            </a:r>
            <a:r>
              <a:rPr lang="cs-CZ" u="sng" dirty="0" smtClean="0"/>
              <a:t>rozdělit </a:t>
            </a:r>
            <a:r>
              <a:rPr lang="cs-CZ" u="sng" dirty="0"/>
              <a:t>na několik skupin: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Obraz se vytváří pomocí svazku 3 elektronových paprsků (všechny paprsky stejné, neexistují žádné barevné elektrony) </a:t>
            </a:r>
          </a:p>
          <a:p>
            <a:r>
              <a:rPr lang="cs-CZ" dirty="0" smtClean="0"/>
              <a:t>Barevné body (RGB) vznikají po dopadu elektronového paprsku na daný fosforový bod (luminofor) </a:t>
            </a:r>
          </a:p>
          <a:p>
            <a:r>
              <a:rPr lang="cs-CZ" dirty="0" smtClean="0"/>
              <a:t>Při výrobě se pro nanášení fosforu příslušné barvy využívá fotografická cesta - nanese se všude, rozsvítí se patřičný paprsek a projde se celá obrazovka (paprskem). Poté se vypláchne, neosvícená místa se vyplaví. Proces se opakuje pro každou barvu.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CRT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sah 4" descr="crt.gif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928793" y="71414"/>
            <a:ext cx="5574435" cy="6195735"/>
          </a:xfr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LCD obrazovky se naprosto liší od CRT, a to v tom že k obraz je tvořen tekutými krystaly, které se změnou elektrického proudu natáčejí. </a:t>
            </a:r>
          </a:p>
          <a:p>
            <a:r>
              <a:rPr lang="cs-CZ" dirty="0" smtClean="0"/>
              <a:t>Jako zdroj světla je v tomto případě použito několik bílých katod</a:t>
            </a:r>
          </a:p>
          <a:p>
            <a:r>
              <a:rPr lang="cs-CZ" dirty="0" smtClean="0"/>
              <a:t>Každý obrazový bod je ohraničen dvěma polarizačními filtry, barevným filtrem (pro červenou, zelenou či modrou) a dvěma vyrovnávacími vrstvami. </a:t>
            </a:r>
          </a:p>
          <a:p>
            <a:r>
              <a:rPr lang="cs-CZ" dirty="0" smtClean="0"/>
              <a:t>Tranzistor náležící k obrazovému bodu kontroluje napětí, které prochází vyrovnávacími vrstvami a elektrické pole pak způsobí změnu struktury tekutého krystalu a ovlivní natočení jeho částic.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i="1" dirty="0" smtClean="0"/>
              <a:t>LCD - Displej z tekutých krystalů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LCD rozdělujeme na: </a:t>
            </a:r>
          </a:p>
          <a:p>
            <a:pPr lvl="1"/>
            <a:r>
              <a:rPr lang="cs-CZ" dirty="0" smtClean="0"/>
              <a:t>pasivní STN (</a:t>
            </a:r>
            <a:r>
              <a:rPr lang="cs-CZ" dirty="0" err="1" smtClean="0"/>
              <a:t>Supertwist</a:t>
            </a:r>
            <a:r>
              <a:rPr lang="cs-CZ" dirty="0" smtClean="0"/>
              <a:t> </a:t>
            </a:r>
            <a:r>
              <a:rPr lang="cs-CZ" dirty="0" err="1" smtClean="0"/>
              <a:t>Nematic</a:t>
            </a:r>
            <a:r>
              <a:rPr lang="cs-CZ" dirty="0" smtClean="0"/>
              <a:t>)  </a:t>
            </a:r>
          </a:p>
          <a:p>
            <a:pPr lvl="1"/>
            <a:r>
              <a:rPr lang="cs-CZ" dirty="0" smtClean="0"/>
              <a:t>aktivní TFT (</a:t>
            </a:r>
            <a:r>
              <a:rPr lang="cs-CZ" dirty="0" err="1" smtClean="0"/>
              <a:t>Thin</a:t>
            </a:r>
            <a:r>
              <a:rPr lang="cs-CZ" dirty="0" smtClean="0"/>
              <a:t>-Film </a:t>
            </a:r>
            <a:r>
              <a:rPr lang="cs-CZ" dirty="0" err="1" smtClean="0"/>
              <a:t>Transistors</a:t>
            </a:r>
            <a:r>
              <a:rPr lang="cs-CZ" dirty="0" smtClean="0"/>
              <a:t>).</a:t>
            </a:r>
          </a:p>
          <a:p>
            <a:r>
              <a:rPr lang="cs-CZ" dirty="0" smtClean="0"/>
              <a:t>Aktivní displeje TFT rozdělujeme na:</a:t>
            </a:r>
          </a:p>
          <a:p>
            <a:pPr lvl="1"/>
            <a:r>
              <a:rPr lang="cs-CZ" dirty="0" smtClean="0"/>
              <a:t>TN+Film (</a:t>
            </a:r>
            <a:r>
              <a:rPr lang="cs-CZ" dirty="0" err="1" smtClean="0"/>
              <a:t>Twisted</a:t>
            </a:r>
            <a:r>
              <a:rPr lang="cs-CZ" dirty="0" smtClean="0"/>
              <a:t> </a:t>
            </a:r>
            <a:r>
              <a:rPr lang="cs-CZ" dirty="0" err="1" smtClean="0"/>
              <a:t>nematic</a:t>
            </a:r>
            <a:r>
              <a:rPr lang="cs-CZ" dirty="0" smtClean="0"/>
              <a:t>) </a:t>
            </a:r>
          </a:p>
          <a:p>
            <a:pPr lvl="1"/>
            <a:r>
              <a:rPr lang="cs-CZ" dirty="0" smtClean="0"/>
              <a:t>IPS (In-Plane </a:t>
            </a:r>
            <a:r>
              <a:rPr lang="cs-CZ" dirty="0" err="1" smtClean="0"/>
              <a:t>Switching</a:t>
            </a:r>
            <a:r>
              <a:rPr lang="cs-CZ" dirty="0" smtClean="0"/>
              <a:t>) </a:t>
            </a:r>
          </a:p>
          <a:p>
            <a:pPr lvl="1"/>
            <a:r>
              <a:rPr lang="cs-CZ" dirty="0" smtClean="0"/>
              <a:t>MVA (</a:t>
            </a:r>
            <a:r>
              <a:rPr lang="cs-CZ" dirty="0" err="1" smtClean="0"/>
              <a:t>Multi</a:t>
            </a:r>
            <a:r>
              <a:rPr lang="cs-CZ" dirty="0" smtClean="0"/>
              <a:t>-</a:t>
            </a:r>
            <a:r>
              <a:rPr lang="cs-CZ" dirty="0" err="1" smtClean="0"/>
              <a:t>domain</a:t>
            </a:r>
            <a:r>
              <a:rPr lang="cs-CZ" dirty="0" smtClean="0"/>
              <a:t> </a:t>
            </a:r>
            <a:r>
              <a:rPr lang="cs-CZ" dirty="0" err="1" smtClean="0"/>
              <a:t>Vertical</a:t>
            </a:r>
            <a:r>
              <a:rPr lang="cs-CZ" dirty="0" smtClean="0"/>
              <a:t> </a:t>
            </a:r>
            <a:r>
              <a:rPr lang="cs-CZ" dirty="0" err="1" smtClean="0"/>
              <a:t>Alignment</a:t>
            </a:r>
            <a:r>
              <a:rPr lang="cs-CZ" dirty="0" smtClean="0"/>
              <a:t>) </a:t>
            </a:r>
          </a:p>
          <a:p>
            <a:pPr lvl="1"/>
            <a:r>
              <a:rPr lang="cs-CZ" dirty="0" smtClean="0"/>
              <a:t>PVA (</a:t>
            </a:r>
            <a:r>
              <a:rPr lang="cs-CZ" dirty="0" err="1" smtClean="0"/>
              <a:t>Patterned</a:t>
            </a:r>
            <a:r>
              <a:rPr lang="cs-CZ" dirty="0" smtClean="0"/>
              <a:t> </a:t>
            </a:r>
            <a:r>
              <a:rPr lang="cs-CZ" dirty="0" err="1" smtClean="0"/>
              <a:t>Vertical</a:t>
            </a:r>
            <a:r>
              <a:rPr lang="cs-CZ" dirty="0" smtClean="0"/>
              <a:t> </a:t>
            </a:r>
            <a:r>
              <a:rPr lang="cs-CZ" dirty="0" err="1" smtClean="0"/>
              <a:t>Alignment</a:t>
            </a:r>
            <a:r>
              <a:rPr lang="cs-CZ" dirty="0" smtClean="0"/>
              <a:t>) </a:t>
            </a:r>
          </a:p>
          <a:p>
            <a:pPr lvl="1"/>
            <a:r>
              <a:rPr lang="cs-CZ" dirty="0" smtClean="0"/>
              <a:t>S-PVA (Super-PVA) </a:t>
            </a:r>
          </a:p>
          <a:p>
            <a:pPr lvl="1"/>
            <a:r>
              <a:rPr lang="cs-CZ" dirty="0" smtClean="0"/>
              <a:t>S-IPS (Super-IPS) 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Zástupný symbol pro obsah 7" descr="lcd00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14348" y="785794"/>
            <a:ext cx="6848770" cy="5432918"/>
          </a:xfr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587041A6B7EF7418DC6B96EA81FFA86" ma:contentTypeVersion="1" ma:contentTypeDescription="Vytvoří nový dokument" ma:contentTypeScope="" ma:versionID="46681582010ff8fa9714711223659ee0">
  <xsd:schema xmlns:xsd="http://www.w3.org/2001/XMLSchema" xmlns:xs="http://www.w3.org/2001/XMLSchema" xmlns:p="http://schemas.microsoft.com/office/2006/metadata/properties" xmlns:ns2="739c032b-a5be-4b43-b007-0b056e5ef5b0" targetNamespace="http://schemas.microsoft.com/office/2006/metadata/properties" ma:root="true" ma:fieldsID="5f670596faa504749097f9c31e0ae072" ns2:_="">
    <xsd:import namespace="739c032b-a5be-4b43-b007-0b056e5ef5b0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9c032b-a5be-4b43-b007-0b056e5ef5b0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Hodnota ID dokumentu" ma:description="Hodnota ID dokumentu přiřazená této položce" ma:internalName="_dlc_DocId" ma:readOnly="true">
      <xsd:simpleType>
        <xsd:restriction base="dms:Text"/>
      </xsd:simpleType>
    </xsd:element>
    <xsd:element name="_dlc_DocIdUrl" ma:index="9" nillable="true" ma:displayName="ID dokumentu" ma:description="Trvalý odkaz na tento dokument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Zachovat ID" ma:description="Ponechat ID po přidání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39c032b-a5be-4b43-b007-0b056e5ef5b0">2QZ4H56NJ3VP-2-13</_dlc_DocId>
    <_dlc_DocIdUrl xmlns="739c032b-a5be-4b43-b007-0b056e5ef5b0">
      <Url>https://sharepoint.postupicka.cz/_layouts/DocIdRedir.aspx?ID=2QZ4H56NJ3VP-2-13</Url>
      <Description>2QZ4H56NJ3VP-2-13</Description>
    </_dlc_DocIdUrl>
  </documentManagement>
</p:properties>
</file>

<file path=customXml/itemProps1.xml><?xml version="1.0" encoding="utf-8"?>
<ds:datastoreItem xmlns:ds="http://schemas.openxmlformats.org/officeDocument/2006/customXml" ds:itemID="{51BAEC0D-ED6A-47F7-8100-AF4AD8FB7CD6}"/>
</file>

<file path=customXml/itemProps2.xml><?xml version="1.0" encoding="utf-8"?>
<ds:datastoreItem xmlns:ds="http://schemas.openxmlformats.org/officeDocument/2006/customXml" ds:itemID="{A645136C-DC44-48AE-9176-71E08AC86853}"/>
</file>

<file path=customXml/itemProps3.xml><?xml version="1.0" encoding="utf-8"?>
<ds:datastoreItem xmlns:ds="http://schemas.openxmlformats.org/officeDocument/2006/customXml" ds:itemID="{BA2C528F-9D56-4AA1-843F-7BF3DFD92CEB}"/>
</file>

<file path=customXml/itemProps4.xml><?xml version="1.0" encoding="utf-8"?>
<ds:datastoreItem xmlns:ds="http://schemas.openxmlformats.org/officeDocument/2006/customXml" ds:itemID="{A3267DE1-6DEF-4FE3-B5BA-32C794562323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344</TotalTime>
  <Words>1150</Words>
  <Application>Microsoft Office PowerPoint</Application>
  <PresentationFormat>Předvádění na obrazovce (4:3)</PresentationFormat>
  <Paragraphs>185</Paragraphs>
  <Slides>32</Slides>
  <Notes>32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3" baseType="lpstr">
      <vt:lpstr>Shluk</vt:lpstr>
      <vt:lpstr>ZOBRAZOVACÍ TECHNIKA </vt:lpstr>
      <vt:lpstr>Monitor (obrazovka) </vt:lpstr>
      <vt:lpstr>Snímek 3</vt:lpstr>
      <vt:lpstr>Monitory můžeme rozdělit na několik skupin: </vt:lpstr>
      <vt:lpstr>CRT</vt:lpstr>
      <vt:lpstr>Snímek 6</vt:lpstr>
      <vt:lpstr>LCD - Displej z tekutých krystalů </vt:lpstr>
      <vt:lpstr>Snímek 8</vt:lpstr>
      <vt:lpstr>Snímek 9</vt:lpstr>
      <vt:lpstr>Porovnání CRT a LCD</vt:lpstr>
      <vt:lpstr> CRT </vt:lpstr>
      <vt:lpstr>CRT</vt:lpstr>
      <vt:lpstr>LCD </vt:lpstr>
      <vt:lpstr>LCD</vt:lpstr>
      <vt:lpstr>Základní parametry monitorů</vt:lpstr>
      <vt:lpstr> Úhlopříčka </vt:lpstr>
      <vt:lpstr>Rozlišení obrazovky </vt:lpstr>
      <vt:lpstr>Obnovovací (vertikální) frekvence </vt:lpstr>
      <vt:lpstr>Doba odezvy </vt:lpstr>
      <vt:lpstr>Vstupy </vt:lpstr>
      <vt:lpstr>Další parametry </vt:lpstr>
      <vt:lpstr>Dataprojektor</vt:lpstr>
      <vt:lpstr> Dataprojektor</vt:lpstr>
      <vt:lpstr>Dataprojektory můžeme rozdělit do několika skupin: </vt:lpstr>
      <vt:lpstr>Dělení podle výrobní technologie:</vt:lpstr>
      <vt:lpstr>Dělení podle výrobní technologie:</vt:lpstr>
      <vt:lpstr>Dělení podle výrobní technologie:</vt:lpstr>
      <vt:lpstr>Dělení podle výrobní technologie:</vt:lpstr>
      <vt:lpstr>Dělení podle výrobní technologie:</vt:lpstr>
      <vt:lpstr>Dělení podle výrobní technologie:</vt:lpstr>
      <vt:lpstr>Snímek 31</vt:lpstr>
      <vt:lpstr>Parametry dataprojektorů 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ZOBRAZOVACÍ TECHNIKA</dc:title>
  <dc:creator>User</dc:creator>
  <cp:lastModifiedBy>User</cp:lastModifiedBy>
  <cp:revision>40</cp:revision>
  <dcterms:created xsi:type="dcterms:W3CDTF">2010-12-01T18:17:57Z</dcterms:created>
  <dcterms:modified xsi:type="dcterms:W3CDTF">2010-12-08T23:22:08Z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0x0101008587041A6B7EF7418DC6B96EA81FFA86</vt:lpwstr>
  </property>
  <property fmtid="{D5CDD505-2E9C-101B-9397-08002B2CF9AE}" pid="3" name="_dlc_DocIdItemGuid">
    <vt:lpwstr>3ebcfb0f-fd22-4a30-884c-665b354f4aad</vt:lpwstr>
  </property>
</Properties>
</file>