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1.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42.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53.xml" ContentType="application/vnd.openxmlformats-officedocument.presentationml.slide+xml"/>
  <Override PartName="/ppt/slides/slide52.xml" ContentType="application/vnd.openxmlformats-officedocument.presentationml.slide+xml"/>
  <Override PartName="/ppt/slides/slide51.xml" ContentType="application/vnd.openxmlformats-officedocument.presentationml.slide+xml"/>
  <Override PartName="/ppt/slides/slide50.xml" ContentType="application/vnd.openxmlformats-officedocument.presentationml.slide+xml"/>
  <Override PartName="/ppt/slides/slide49.xml" ContentType="application/vnd.openxmlformats-officedocument.presentationml.slide+xml"/>
  <Override PartName="/ppt/slides/slide48.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57.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1.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9"/>
  </p:notesMasterIdLst>
  <p:sldIdLst>
    <p:sldId id="256" r:id="rId2"/>
    <p:sldId id="257" r:id="rId3"/>
    <p:sldId id="270" r:id="rId4"/>
    <p:sldId id="258" r:id="rId5"/>
    <p:sldId id="259" r:id="rId6"/>
    <p:sldId id="260" r:id="rId7"/>
    <p:sldId id="261" r:id="rId8"/>
    <p:sldId id="262" r:id="rId9"/>
    <p:sldId id="269" r:id="rId10"/>
    <p:sldId id="263" r:id="rId11"/>
    <p:sldId id="265" r:id="rId12"/>
    <p:sldId id="268" r:id="rId13"/>
    <p:sldId id="266" r:id="rId14"/>
    <p:sldId id="267" r:id="rId15"/>
    <p:sldId id="271" r:id="rId16"/>
    <p:sldId id="307" r:id="rId17"/>
    <p:sldId id="275" r:id="rId18"/>
    <p:sldId id="304" r:id="rId19"/>
    <p:sldId id="272" r:id="rId20"/>
    <p:sldId id="276" r:id="rId21"/>
    <p:sldId id="302" r:id="rId22"/>
    <p:sldId id="273" r:id="rId23"/>
    <p:sldId id="274" r:id="rId24"/>
    <p:sldId id="281" r:id="rId25"/>
    <p:sldId id="305" r:id="rId26"/>
    <p:sldId id="278" r:id="rId27"/>
    <p:sldId id="279" r:id="rId28"/>
    <p:sldId id="280" r:id="rId29"/>
    <p:sldId id="306" r:id="rId30"/>
    <p:sldId id="282" r:id="rId31"/>
    <p:sldId id="308" r:id="rId32"/>
    <p:sldId id="309" r:id="rId33"/>
    <p:sldId id="303" r:id="rId34"/>
    <p:sldId id="283" r:id="rId35"/>
    <p:sldId id="285" r:id="rId36"/>
    <p:sldId id="286" r:id="rId37"/>
    <p:sldId id="287" r:id="rId38"/>
    <p:sldId id="288" r:id="rId39"/>
    <p:sldId id="289" r:id="rId40"/>
    <p:sldId id="290" r:id="rId41"/>
    <p:sldId id="291" r:id="rId42"/>
    <p:sldId id="277" r:id="rId43"/>
    <p:sldId id="310" r:id="rId44"/>
    <p:sldId id="311" r:id="rId45"/>
    <p:sldId id="312" r:id="rId46"/>
    <p:sldId id="292" r:id="rId47"/>
    <p:sldId id="293" r:id="rId48"/>
    <p:sldId id="294" r:id="rId49"/>
    <p:sldId id="295" r:id="rId50"/>
    <p:sldId id="296" r:id="rId51"/>
    <p:sldId id="297" r:id="rId52"/>
    <p:sldId id="298" r:id="rId53"/>
    <p:sldId id="299" r:id="rId54"/>
    <p:sldId id="300" r:id="rId55"/>
    <p:sldId id="313" r:id="rId56"/>
    <p:sldId id="314" r:id="rId57"/>
    <p:sldId id="301" r:id="rId5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58" autoAdjust="0"/>
    <p:restoredTop sz="87838" autoAdjust="0"/>
  </p:normalViewPr>
  <p:slideViewPr>
    <p:cSldViewPr>
      <p:cViewPr varScale="1">
        <p:scale>
          <a:sx n="80" d="100"/>
          <a:sy n="80" d="100"/>
        </p:scale>
        <p:origin x="-127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customXml" Target="../customXml/item3.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customXml" Target="../customXml/item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67" Type="http://schemas.openxmlformats.org/officeDocument/2006/relationships/customXml" Target="../customXml/item4.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65"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BB7865-24BC-4CC2-B961-3E2E6756518B}" type="datetimeFigureOut">
              <a:rPr lang="cs-CZ" smtClean="0"/>
              <a:pPr/>
              <a:t>13.2.2012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DDEA63-6E87-4709-AC1C-48487EE91ADE}" type="slidenum">
              <a:rPr lang="cs-CZ" smtClean="0"/>
              <a:pPr/>
              <a:t>‹#›</a:t>
            </a:fld>
            <a:endParaRPr lang="cs-CZ"/>
          </a:p>
        </p:txBody>
      </p:sp>
    </p:spTree>
    <p:extLst>
      <p:ext uri="{BB962C8B-B14F-4D97-AF65-F5344CB8AC3E}">
        <p14:creationId xmlns:p14="http://schemas.microsoft.com/office/powerpoint/2010/main" val="3466711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http://cs.wikipedia.org/wiki/RJ-45</a:t>
            </a:r>
          </a:p>
          <a:p>
            <a:r>
              <a:rPr lang="cs-CZ" dirty="0" smtClean="0"/>
              <a:t>http://en.wikipedia.org/wiki/Category_6_cable</a:t>
            </a:r>
          </a:p>
          <a:p>
            <a:r>
              <a:rPr lang="cs-CZ" dirty="0" err="1" smtClean="0"/>
              <a:t>PoE</a:t>
            </a:r>
            <a:endParaRPr lang="cs-CZ" dirty="0"/>
          </a:p>
        </p:txBody>
      </p:sp>
      <p:sp>
        <p:nvSpPr>
          <p:cNvPr id="4" name="Zástupný symbol pro číslo snímku 3"/>
          <p:cNvSpPr>
            <a:spLocks noGrp="1"/>
          </p:cNvSpPr>
          <p:nvPr>
            <p:ph type="sldNum" sz="quarter" idx="10"/>
          </p:nvPr>
        </p:nvSpPr>
        <p:spPr/>
        <p:txBody>
          <a:bodyPr/>
          <a:lstStyle/>
          <a:p>
            <a:fld id="{45DDEA63-6E87-4709-AC1C-48487EE91ADE}" type="slidenum">
              <a:rPr lang="cs-CZ" smtClean="0"/>
              <a:pPr/>
              <a:t>12</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http://www.</a:t>
            </a:r>
            <a:r>
              <a:rPr lang="cs-CZ" dirty="0" err="1" smtClean="0"/>
              <a:t>vagnini.net</a:t>
            </a:r>
            <a:r>
              <a:rPr lang="cs-CZ" dirty="0" smtClean="0"/>
              <a:t>/</a:t>
            </a:r>
            <a:r>
              <a:rPr lang="cs-CZ" dirty="0" err="1" smtClean="0"/>
              <a:t>images</a:t>
            </a:r>
            <a:r>
              <a:rPr lang="cs-CZ" dirty="0" smtClean="0"/>
              <a:t>/</a:t>
            </a:r>
            <a:r>
              <a:rPr lang="cs-CZ" dirty="0" err="1" smtClean="0"/>
              <a:t>osi</a:t>
            </a:r>
            <a:r>
              <a:rPr lang="cs-CZ" dirty="0" smtClean="0"/>
              <a:t>-model-7-</a:t>
            </a:r>
            <a:r>
              <a:rPr lang="cs-CZ" dirty="0" err="1" smtClean="0"/>
              <a:t>layers.png</a:t>
            </a:r>
            <a:endParaRPr lang="cs-CZ" dirty="0" smtClean="0"/>
          </a:p>
          <a:p>
            <a:r>
              <a:rPr lang="cs-CZ" dirty="0" smtClean="0"/>
              <a:t>http://cs.wikipedia.org/wiki/Referen%C4%8Dn%C3%AD_model_ISO/OSI</a:t>
            </a:r>
            <a:endParaRPr lang="cs-CZ" dirty="0"/>
          </a:p>
        </p:txBody>
      </p:sp>
      <p:sp>
        <p:nvSpPr>
          <p:cNvPr id="4" name="Zástupný symbol pro číslo snímku 3"/>
          <p:cNvSpPr>
            <a:spLocks noGrp="1"/>
          </p:cNvSpPr>
          <p:nvPr>
            <p:ph type="sldNum" sz="quarter" idx="10"/>
          </p:nvPr>
        </p:nvSpPr>
        <p:spPr/>
        <p:txBody>
          <a:bodyPr/>
          <a:lstStyle/>
          <a:p>
            <a:fld id="{45DDEA63-6E87-4709-AC1C-48487EE91ADE}" type="slidenum">
              <a:rPr lang="cs-CZ" smtClean="0"/>
              <a:pPr/>
              <a:t>20</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3" name="Obdélník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Obdélník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Obdélník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Obdélník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bdélník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Zaoblený obdélník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Zaoblený obdélník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Obdélník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a:xfrm>
            <a:off x="6705600" y="4206240"/>
            <a:ext cx="960120" cy="457200"/>
          </a:xfrm>
        </p:spPr>
        <p:txBody>
          <a:bodyPr/>
          <a:lstStyle/>
          <a:p>
            <a:fld id="{E58BDD1E-4E6A-4D2A-843F-238F1FECDDDF}" type="datetimeFigureOut">
              <a:rPr lang="cs-CZ" smtClean="0"/>
              <a:pPr/>
              <a:t>13.2.2012</a:t>
            </a:fld>
            <a:endParaRPr lang="cs-CZ"/>
          </a:p>
        </p:txBody>
      </p:sp>
      <p:sp>
        <p:nvSpPr>
          <p:cNvPr id="17" name="Zástupný symbol pro zápatí 16"/>
          <p:cNvSpPr>
            <a:spLocks noGrp="1"/>
          </p:cNvSpPr>
          <p:nvPr>
            <p:ph type="ftr" sz="quarter" idx="11"/>
          </p:nvPr>
        </p:nvSpPr>
        <p:spPr>
          <a:xfrm>
            <a:off x="5410200" y="4205288"/>
            <a:ext cx="1295400" cy="457200"/>
          </a:xfrm>
        </p:spPr>
        <p:txBody>
          <a:bodyPr/>
          <a:lstStyle/>
          <a:p>
            <a:endParaRPr lang="cs-CZ"/>
          </a:p>
        </p:txBody>
      </p:sp>
      <p:sp>
        <p:nvSpPr>
          <p:cNvPr id="29" name="Zástupný symbol pro číslo snímku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17BD2B03-FB9D-4BE5-ACA1-86B583C9B5A6}"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E58BDD1E-4E6A-4D2A-843F-238F1FECDDDF}" type="datetimeFigureOut">
              <a:rPr lang="cs-CZ" smtClean="0"/>
              <a:pPr/>
              <a:t>13.2.2012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7BD2B03-FB9D-4BE5-ACA1-86B583C9B5A6}"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81800" y="1143000"/>
            <a:ext cx="1905000" cy="5486400"/>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1143000"/>
            <a:ext cx="6248400" cy="5486400"/>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E58BDD1E-4E6A-4D2A-843F-238F1FECDDDF}" type="datetimeFigureOut">
              <a:rPr lang="cs-CZ" smtClean="0"/>
              <a:pPr/>
              <a:t>13.2.2012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7BD2B03-FB9D-4BE5-ACA1-86B583C9B5A6}"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E58BDD1E-4E6A-4D2A-843F-238F1FECDDDF}" type="datetimeFigureOut">
              <a:rPr lang="cs-CZ" smtClean="0"/>
              <a:pPr/>
              <a:t>13.2.2012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7BD2B03-FB9D-4BE5-ACA1-86B583C9B5A6}"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fld id="{E58BDD1E-4E6A-4D2A-843F-238F1FECDDDF}" type="datetimeFigureOut">
              <a:rPr lang="cs-CZ" smtClean="0"/>
              <a:pPr/>
              <a:t>13.2.2012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7BD2B03-FB9D-4BE5-ACA1-86B583C9B5A6}"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E58BDD1E-4E6A-4D2A-843F-238F1FECDDDF}" type="datetimeFigureOut">
              <a:rPr lang="cs-CZ" smtClean="0"/>
              <a:pPr/>
              <a:t>13.2.2012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7BD2B03-FB9D-4BE5-ACA1-86B583C9B5A6}"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381000" y="1143000"/>
            <a:ext cx="8382000" cy="1069848"/>
          </a:xfrm>
        </p:spPr>
        <p:txBody>
          <a:bodyPr anchor="ctr"/>
          <a:lstStyle>
            <a:lvl1pPr>
              <a:defRPr sz="4000" b="0" i="0" cap="none"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datum 25"/>
          <p:cNvSpPr>
            <a:spLocks noGrp="1"/>
          </p:cNvSpPr>
          <p:nvPr>
            <p:ph type="dt" sz="half" idx="10"/>
          </p:nvPr>
        </p:nvSpPr>
        <p:spPr/>
        <p:txBody>
          <a:bodyPr rtlCol="0"/>
          <a:lstStyle/>
          <a:p>
            <a:fld id="{E58BDD1E-4E6A-4D2A-843F-238F1FECDDDF}" type="datetimeFigureOut">
              <a:rPr lang="cs-CZ" smtClean="0"/>
              <a:pPr/>
              <a:t>13.2.2012</a:t>
            </a:fld>
            <a:endParaRPr lang="cs-CZ"/>
          </a:p>
        </p:txBody>
      </p:sp>
      <p:sp>
        <p:nvSpPr>
          <p:cNvPr id="27" name="Zástupný symbol pro číslo snímku 26"/>
          <p:cNvSpPr>
            <a:spLocks noGrp="1"/>
          </p:cNvSpPr>
          <p:nvPr>
            <p:ph type="sldNum" sz="quarter" idx="11"/>
          </p:nvPr>
        </p:nvSpPr>
        <p:spPr/>
        <p:txBody>
          <a:bodyPr rtlCol="0"/>
          <a:lstStyle/>
          <a:p>
            <a:fld id="{17BD2B03-FB9D-4BE5-ACA1-86B583C9B5A6}" type="slidenum">
              <a:rPr lang="cs-CZ" smtClean="0"/>
              <a:pPr/>
              <a:t>‹#›</a:t>
            </a:fld>
            <a:endParaRPr lang="cs-CZ"/>
          </a:p>
        </p:txBody>
      </p:sp>
      <p:sp>
        <p:nvSpPr>
          <p:cNvPr id="28" name="Zástupný symbol pro zápatí 27"/>
          <p:cNvSpPr>
            <a:spLocks noGrp="1"/>
          </p:cNvSpPr>
          <p:nvPr>
            <p:ph type="ftr" sz="quarter" idx="12"/>
          </p:nvPr>
        </p:nvSpPr>
        <p:spPr/>
        <p:txBody>
          <a:bodyPr rtlCol="0"/>
          <a:lstStyle/>
          <a:p>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a:xfrm>
            <a:off x="6583680" y="612648"/>
            <a:ext cx="957264" cy="457200"/>
          </a:xfrm>
        </p:spPr>
        <p:txBody>
          <a:bodyPr/>
          <a:lstStyle/>
          <a:p>
            <a:fld id="{E58BDD1E-4E6A-4D2A-843F-238F1FECDDDF}" type="datetimeFigureOut">
              <a:rPr lang="cs-CZ" smtClean="0"/>
              <a:pPr/>
              <a:t>13.2.2012</a:t>
            </a:fld>
            <a:endParaRPr lang="cs-CZ"/>
          </a:p>
        </p:txBody>
      </p:sp>
      <p:sp>
        <p:nvSpPr>
          <p:cNvPr id="4" name="Zástupný symbol pro zápatí 3"/>
          <p:cNvSpPr>
            <a:spLocks noGrp="1"/>
          </p:cNvSpPr>
          <p:nvPr>
            <p:ph type="ftr" sz="quarter" idx="11"/>
          </p:nvPr>
        </p:nvSpPr>
        <p:spPr>
          <a:xfrm>
            <a:off x="5257800" y="612648"/>
            <a:ext cx="1325880" cy="457200"/>
          </a:xfrm>
        </p:spPr>
        <p:txBody>
          <a:bodyPr/>
          <a:lstStyle/>
          <a:p>
            <a:endParaRPr lang="cs-CZ"/>
          </a:p>
        </p:txBody>
      </p:sp>
      <p:sp>
        <p:nvSpPr>
          <p:cNvPr id="5" name="Zástupný symbol pro číslo snímku 4"/>
          <p:cNvSpPr>
            <a:spLocks noGrp="1"/>
          </p:cNvSpPr>
          <p:nvPr>
            <p:ph type="sldNum" sz="quarter" idx="12"/>
          </p:nvPr>
        </p:nvSpPr>
        <p:spPr>
          <a:xfrm>
            <a:off x="8174736" y="2272"/>
            <a:ext cx="762000" cy="365760"/>
          </a:xfrm>
        </p:spPr>
        <p:txBody>
          <a:bodyPr/>
          <a:lstStyle/>
          <a:p>
            <a:fld id="{17BD2B03-FB9D-4BE5-ACA1-86B583C9B5A6}"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58BDD1E-4E6A-4D2A-843F-238F1FECDDDF}" type="datetimeFigureOut">
              <a:rPr lang="cs-CZ" smtClean="0"/>
              <a:pPr/>
              <a:t>13.2.2012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7BD2B03-FB9D-4BE5-ACA1-86B583C9B5A6}"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53496" y="1101970"/>
            <a:ext cx="3383280" cy="877824"/>
          </a:xfrm>
        </p:spPr>
        <p:txBody>
          <a:bodyPr anchor="b"/>
          <a:lstStyle>
            <a:lvl1pPr algn="l">
              <a:buNone/>
              <a:defRPr sz="1800" b="1"/>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E58BDD1E-4E6A-4D2A-843F-238F1FECDDDF}" type="datetimeFigureOut">
              <a:rPr lang="cs-CZ" smtClean="0"/>
              <a:pPr/>
              <a:t>13.2.2012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7BD2B03-FB9D-4BE5-ACA1-86B583C9B5A6}"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E58BDD1E-4E6A-4D2A-843F-238F1FECDDDF}" type="datetimeFigureOut">
              <a:rPr lang="cs-CZ" smtClean="0"/>
              <a:pPr/>
              <a:t>13.2.2012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7BD2B03-FB9D-4BE5-ACA1-86B583C9B5A6}"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Obdélník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Obdélník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Obdélník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Obdélník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Obdélník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Zaoblený obdélník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Zaoblený obdélník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Obdélník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Obdélník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Obdélník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Obdélník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Obdélník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Obdélník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Zástupný symbol pro nadpis 21"/>
          <p:cNvSpPr>
            <a:spLocks noGrp="1"/>
          </p:cNvSpPr>
          <p:nvPr>
            <p:ph type="title"/>
          </p:nvPr>
        </p:nvSpPr>
        <p:spPr>
          <a:xfrm>
            <a:off x="457200" y="1143000"/>
            <a:ext cx="8229600" cy="1066800"/>
          </a:xfrm>
          <a:prstGeom prst="rect">
            <a:avLst/>
          </a:prstGeom>
        </p:spPr>
        <p:txBody>
          <a:bodyPr vert="horz" anchor="ctr">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E58BDD1E-4E6A-4D2A-843F-238F1FECDDDF}" type="datetimeFigureOut">
              <a:rPr lang="cs-CZ" smtClean="0"/>
              <a:pPr/>
              <a:t>13.2.2012</a:t>
            </a:fld>
            <a:endParaRPr lang="cs-CZ"/>
          </a:p>
        </p:txBody>
      </p:sp>
      <p:sp>
        <p:nvSpPr>
          <p:cNvPr id="3" name="Zástupný symbol pro zápatí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cs-CZ"/>
          </a:p>
        </p:txBody>
      </p:sp>
      <p:sp>
        <p:nvSpPr>
          <p:cNvPr id="23" name="Zástupný symbol pro číslo snímku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17BD2B03-FB9D-4BE5-ACA1-86B583C9B5A6}"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ana.org/" TargetMode="External"/><Relationship Id="rId2" Type="http://schemas.openxmlformats.org/officeDocument/2006/relationships/hyperlink" Target="http://www.ietf.org/" TargetMode="External"/><Relationship Id="rId1" Type="http://schemas.openxmlformats.org/officeDocument/2006/relationships/slideLayout" Target="../slideLayouts/slideLayout2.xml"/><Relationship Id="rId4" Type="http://schemas.openxmlformats.org/officeDocument/2006/relationships/hyperlink" Target="http://www.ieee.org/"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tandards.ieee.org/regauth/oui/oui.txt"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www.postupicka.cz/"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Základy sítí</a:t>
            </a:r>
            <a:endParaRPr lang="cs-CZ" dirty="0"/>
          </a:p>
        </p:txBody>
      </p:sp>
      <p:sp>
        <p:nvSpPr>
          <p:cNvPr id="3" name="Podnadpis 2"/>
          <p:cNvSpPr>
            <a:spLocks noGrp="1"/>
          </p:cNvSpPr>
          <p:nvPr>
            <p:ph type="subTitle" idx="1"/>
          </p:nvPr>
        </p:nvSpPr>
        <p:spPr/>
        <p:txBody>
          <a:bodyPr/>
          <a:lstStyle/>
          <a:p>
            <a:endParaRPr lang="cs-CZ"/>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Propojování sítě</a:t>
            </a:r>
            <a:endParaRPr lang="cs-CZ" dirty="0"/>
          </a:p>
        </p:txBody>
      </p:sp>
      <p:sp>
        <p:nvSpPr>
          <p:cNvPr id="3" name="Zástupný symbol pro obsah 2"/>
          <p:cNvSpPr>
            <a:spLocks noGrp="1"/>
          </p:cNvSpPr>
          <p:nvPr>
            <p:ph idx="1"/>
          </p:nvPr>
        </p:nvSpPr>
        <p:spPr/>
        <p:txBody>
          <a:bodyPr>
            <a:normAutofit fontScale="92500"/>
          </a:bodyPr>
          <a:lstStyle/>
          <a:p>
            <a:r>
              <a:rPr lang="cs-CZ" dirty="0" smtClean="0"/>
              <a:t>Propojení sítí je možné za pomocí tří základních „nosičů“</a:t>
            </a:r>
          </a:p>
          <a:p>
            <a:pPr lvl="1"/>
            <a:r>
              <a:rPr lang="cs-CZ" dirty="0" smtClean="0"/>
              <a:t>Metalické propojení</a:t>
            </a:r>
          </a:p>
          <a:p>
            <a:pPr lvl="1"/>
            <a:r>
              <a:rPr lang="cs-CZ" dirty="0" smtClean="0"/>
              <a:t>Optické propojení </a:t>
            </a:r>
          </a:p>
          <a:p>
            <a:pPr lvl="1"/>
            <a:r>
              <a:rPr lang="cs-CZ" dirty="0" smtClean="0"/>
              <a:t>Bezdrátové propojení</a:t>
            </a:r>
          </a:p>
          <a:p>
            <a:r>
              <a:rPr lang="cs-CZ" dirty="0" smtClean="0"/>
              <a:t>Všechny tři typy jsou v současnosti hojně využívány</a:t>
            </a:r>
          </a:p>
          <a:p>
            <a:r>
              <a:rPr lang="cs-CZ" dirty="0" smtClean="0"/>
              <a:t>Každá síť musí být řešena individuálně s ohledem na místní podmínky, nelze tedy říci, která z technologií je nejvhodnější. Je to čistě individuální záležitost. </a:t>
            </a:r>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Metalické propojení</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Propojení klasickým kabelem z kovových materiálů (nejčastěji měď, nebo hliník, případně jiná kovová slitina)</a:t>
            </a:r>
          </a:p>
          <a:p>
            <a:r>
              <a:rPr lang="cs-CZ" dirty="0" smtClean="0"/>
              <a:t>Nejlevnější způsob připojení</a:t>
            </a:r>
          </a:p>
          <a:p>
            <a:r>
              <a:rPr lang="cs-CZ" dirty="0" smtClean="0"/>
              <a:t>Vhodné na kratší vzdálenosti</a:t>
            </a:r>
          </a:p>
          <a:p>
            <a:r>
              <a:rPr lang="cs-CZ" dirty="0" smtClean="0"/>
              <a:t>Spolehlivé řešení</a:t>
            </a:r>
          </a:p>
          <a:p>
            <a:r>
              <a:rPr lang="cs-CZ" dirty="0" smtClean="0"/>
              <a:t>Citlivost na elektromagnetické záření</a:t>
            </a:r>
          </a:p>
          <a:p>
            <a:r>
              <a:rPr lang="cs-CZ" dirty="0" smtClean="0"/>
              <a:t>Citlivost na mechanické poškození</a:t>
            </a:r>
          </a:p>
          <a:p>
            <a:r>
              <a:rPr lang="cs-CZ" dirty="0" smtClean="0"/>
              <a:t>Existuje ve dvou základních variantách</a:t>
            </a:r>
          </a:p>
          <a:p>
            <a:pPr lvl="1"/>
            <a:r>
              <a:rPr lang="cs-CZ" dirty="0" smtClean="0"/>
              <a:t>Stíněné kabeláže (odolnější proti </a:t>
            </a:r>
            <a:r>
              <a:rPr lang="cs-CZ" dirty="0" err="1" smtClean="0"/>
              <a:t>elmag</a:t>
            </a:r>
            <a:r>
              <a:rPr lang="cs-CZ" dirty="0" smtClean="0"/>
              <a:t>. záření)</a:t>
            </a:r>
          </a:p>
          <a:p>
            <a:pPr lvl="1"/>
            <a:r>
              <a:rPr lang="cs-CZ" dirty="0" smtClean="0"/>
              <a:t>Nestíněné kabeláže (nejlevnější)</a:t>
            </a:r>
          </a:p>
          <a:p>
            <a:r>
              <a:rPr lang="cs-CZ" dirty="0" smtClean="0"/>
              <a:t>Vhodné pro sítě typu LAN</a:t>
            </a:r>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642918"/>
            <a:ext cx="8229600" cy="566750"/>
          </a:xfrm>
        </p:spPr>
        <p:txBody>
          <a:bodyPr>
            <a:normAutofit fontScale="90000"/>
          </a:bodyPr>
          <a:lstStyle/>
          <a:p>
            <a:r>
              <a:rPr lang="cs-CZ" dirty="0" smtClean="0"/>
              <a:t>Metalická propojení II.</a:t>
            </a:r>
            <a:endParaRPr lang="cs-CZ" dirty="0"/>
          </a:p>
        </p:txBody>
      </p:sp>
      <p:sp>
        <p:nvSpPr>
          <p:cNvPr id="3" name="Zástupný symbol pro obsah 2"/>
          <p:cNvSpPr>
            <a:spLocks noGrp="1"/>
          </p:cNvSpPr>
          <p:nvPr>
            <p:ph idx="1"/>
          </p:nvPr>
        </p:nvSpPr>
        <p:spPr>
          <a:xfrm>
            <a:off x="428596" y="1214422"/>
            <a:ext cx="8229600" cy="5429288"/>
          </a:xfrm>
        </p:spPr>
        <p:txBody>
          <a:bodyPr>
            <a:normAutofit fontScale="55000" lnSpcReduction="20000"/>
          </a:bodyPr>
          <a:lstStyle/>
          <a:p>
            <a:r>
              <a:rPr lang="cs-CZ" dirty="0" smtClean="0"/>
              <a:t>Nejčastějším typem metalického propojení je:</a:t>
            </a:r>
          </a:p>
          <a:p>
            <a:endParaRPr lang="cs-CZ" dirty="0" smtClean="0"/>
          </a:p>
          <a:p>
            <a:pPr lvl="1"/>
            <a:r>
              <a:rPr lang="cs-CZ" sz="2700" dirty="0" smtClean="0"/>
              <a:t>Kroucená dvojlinka – používá se pro sítě typu </a:t>
            </a:r>
            <a:r>
              <a:rPr lang="cs-CZ" sz="2700" dirty="0" err="1" smtClean="0"/>
              <a:t>Ethernet</a:t>
            </a:r>
            <a:r>
              <a:rPr lang="cs-CZ" sz="2700" dirty="0" smtClean="0"/>
              <a:t>, případně pro alternativní sítě např. pro přenos signálu přes RS485 atd. Kabel je tvořen osmi vodiči zapojenými na koncích do koncovky RJ11/12 (s menším počtem vodičů – 4), nebo RJ45 s plným počtem. Případně může být kabel na jedné, nebo obou stranách zakončen speciálním modulem (</a:t>
            </a:r>
            <a:r>
              <a:rPr lang="cs-CZ" sz="2700" dirty="0" err="1" smtClean="0"/>
              <a:t>keystonem</a:t>
            </a:r>
            <a:r>
              <a:rPr lang="cs-CZ" sz="2700" dirty="0" smtClean="0"/>
              <a:t>) určeným do datových rozvaděčů, nebo může kabel končit přímo v </a:t>
            </a:r>
            <a:r>
              <a:rPr lang="cs-CZ" sz="2700" dirty="0" err="1" smtClean="0"/>
              <a:t>patch</a:t>
            </a:r>
            <a:r>
              <a:rPr lang="cs-CZ" sz="2700" dirty="0" smtClean="0"/>
              <a:t> panelu. Kabel se pak ukončuje zaříznutím do svorkovnice typu 110, nebo KRONE za pomocí speciálního nástroje.</a:t>
            </a:r>
          </a:p>
          <a:p>
            <a:pPr lvl="1"/>
            <a:r>
              <a:rPr lang="cs-CZ" sz="2700" dirty="0" smtClean="0"/>
              <a:t>Kabel může být zapojen buď rovně (pin na pin), nebo křížem (</a:t>
            </a:r>
            <a:r>
              <a:rPr lang="cs-CZ" sz="2700" dirty="0" err="1" smtClean="0"/>
              <a:t>crosslink</a:t>
            </a:r>
            <a:r>
              <a:rPr lang="cs-CZ" sz="2700" dirty="0" smtClean="0"/>
              <a:t>). Kabel může být buď stíněný, nebo nestíněný (STP, UTP). </a:t>
            </a:r>
          </a:p>
          <a:p>
            <a:pPr lvl="1"/>
            <a:r>
              <a:rPr lang="cs-CZ" sz="2700" dirty="0" smtClean="0"/>
              <a:t>Kabeláž postavená na kroucené dvojlince se dále identifikuje podle kategorií. Kategorie určuje kvalitu kabelu a tím pak určuje vhodnost pro jednotlivé standardy.</a:t>
            </a:r>
          </a:p>
          <a:p>
            <a:pPr lvl="1"/>
            <a:r>
              <a:rPr lang="cs-CZ" sz="2700" dirty="0" smtClean="0"/>
              <a:t>V současné době je možné setkat se s těmito kategoriemi:</a:t>
            </a:r>
          </a:p>
          <a:p>
            <a:pPr lvl="2"/>
            <a:r>
              <a:rPr lang="cs-CZ" sz="2700" dirty="0" smtClean="0"/>
              <a:t>CAT3 – kabel je způsobilý pro provoz v sítích standardu </a:t>
            </a:r>
            <a:r>
              <a:rPr lang="cs-CZ" sz="2700" dirty="0" err="1" smtClean="0"/>
              <a:t>Ethernet</a:t>
            </a:r>
            <a:r>
              <a:rPr lang="cs-CZ" sz="2700" dirty="0" smtClean="0"/>
              <a:t> (max. 10Mbps)</a:t>
            </a:r>
          </a:p>
          <a:p>
            <a:pPr lvl="2"/>
            <a:r>
              <a:rPr lang="cs-CZ" sz="2700" dirty="0" smtClean="0"/>
              <a:t>CAT5(e) – kabel je způsobilý pro provoz v sítích standardu </a:t>
            </a:r>
            <a:r>
              <a:rPr lang="cs-CZ" sz="2700" dirty="0" err="1" smtClean="0"/>
              <a:t>FastEthernet</a:t>
            </a:r>
            <a:r>
              <a:rPr lang="cs-CZ" sz="2700" dirty="0" smtClean="0"/>
              <a:t> (max. 100Mbps), výjimečně u verze CAT5e i pro provoz sítí 1000Mbps, tedy </a:t>
            </a:r>
            <a:r>
              <a:rPr lang="cs-CZ" sz="2700" dirty="0" err="1" smtClean="0"/>
              <a:t>GigabitEthernet</a:t>
            </a:r>
            <a:r>
              <a:rPr lang="cs-CZ" sz="2700" dirty="0" smtClean="0"/>
              <a:t>. </a:t>
            </a:r>
          </a:p>
          <a:p>
            <a:pPr lvl="2"/>
            <a:r>
              <a:rPr lang="cs-CZ" sz="2700" dirty="0" smtClean="0"/>
              <a:t>CAT6 – kabel je způsobilý pro provoz v sítích standardu </a:t>
            </a:r>
            <a:r>
              <a:rPr lang="cs-CZ" sz="2700" dirty="0" err="1" smtClean="0"/>
              <a:t>GigabitEthernet</a:t>
            </a:r>
            <a:r>
              <a:rPr lang="cs-CZ" sz="2700" dirty="0" smtClean="0"/>
              <a:t> (max. 1000Mbps)</a:t>
            </a:r>
          </a:p>
          <a:p>
            <a:pPr lvl="2"/>
            <a:r>
              <a:rPr lang="cs-CZ" sz="2700" dirty="0" smtClean="0"/>
              <a:t>CAT7 – nová verze standardu pro sítě 10GigabitEthernet (max. 10Gbps)</a:t>
            </a:r>
          </a:p>
          <a:p>
            <a:pPr lvl="1"/>
            <a:endParaRPr lang="cs-CZ" sz="2700" dirty="0" smtClean="0"/>
          </a:p>
          <a:p>
            <a:pPr lvl="1"/>
            <a:r>
              <a:rPr lang="cs-CZ" sz="2700" dirty="0" smtClean="0"/>
              <a:t>Koaxiální kabel – používá se hlavně pro přenos datových toků s použitím jednoduchých komunikačních protokolů, příkladem jsou propojovací spoje od antén do Access pointů apod. Výhodou je relativně dlouhý dosah a vysoká odolnost proti magnetickým vlivům. </a:t>
            </a:r>
            <a:r>
              <a:rPr lang="cs-CZ" sz="2700" dirty="0" err="1" smtClean="0"/>
              <a:t>Koaxiál</a:t>
            </a:r>
            <a:r>
              <a:rPr lang="cs-CZ" sz="2700" dirty="0" smtClean="0"/>
              <a:t> je ze samé podstaty stíněným spojem.</a:t>
            </a:r>
            <a:endParaRPr lang="cs-CZ" sz="27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Optické propojení</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Skleněná, nebo plastická vlákna nesoucí světelný signál (ten následně dekódován na čitelná data)</a:t>
            </a:r>
          </a:p>
          <a:p>
            <a:r>
              <a:rPr lang="cs-CZ" dirty="0" smtClean="0"/>
              <a:t>Drahá technologie</a:t>
            </a:r>
          </a:p>
          <a:p>
            <a:r>
              <a:rPr lang="cs-CZ" dirty="0" smtClean="0"/>
              <a:t>Přenos na velké vzdálenosti</a:t>
            </a:r>
          </a:p>
          <a:p>
            <a:r>
              <a:rPr lang="cs-CZ" dirty="0" smtClean="0"/>
              <a:t>Odolnost proti </a:t>
            </a:r>
            <a:r>
              <a:rPr lang="cs-CZ" dirty="0" err="1" smtClean="0"/>
              <a:t>elmag</a:t>
            </a:r>
            <a:r>
              <a:rPr lang="cs-CZ" dirty="0" smtClean="0"/>
              <a:t>. záření</a:t>
            </a:r>
          </a:p>
          <a:p>
            <a:r>
              <a:rPr lang="cs-CZ" dirty="0" smtClean="0"/>
              <a:t>Citlivost na mechanické poškození</a:t>
            </a:r>
          </a:p>
          <a:p>
            <a:r>
              <a:rPr lang="cs-CZ" dirty="0" smtClean="0"/>
              <a:t>Náročné zapojení</a:t>
            </a:r>
          </a:p>
          <a:p>
            <a:r>
              <a:rPr lang="cs-CZ" dirty="0" smtClean="0"/>
              <a:t>Dlouhá trvanlivost</a:t>
            </a:r>
          </a:p>
          <a:p>
            <a:r>
              <a:rPr lang="cs-CZ" dirty="0" smtClean="0"/>
              <a:t>Vhodné pro sítě typu WAN a pro spojování sítí typu LAN</a:t>
            </a:r>
            <a:endParaRPr lang="cs-C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Bezdrátové propojení</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Přenos dat prostřednictvím různých technologií bez fyzického spojení vzduchem</a:t>
            </a:r>
          </a:p>
          <a:p>
            <a:r>
              <a:rPr lang="cs-CZ" dirty="0" smtClean="0"/>
              <a:t>Přenos na různé vzdálenosti od metrů po tisíce kilometrů, vhodnější nasazení je ale u sítí na vzdálenost max. jednotek kilometrů (satelitní technologie vhodná pro dálkové přenosy má určitá omezení výkonnostního charakteru)</a:t>
            </a:r>
          </a:p>
          <a:p>
            <a:r>
              <a:rPr lang="cs-CZ" dirty="0" smtClean="0"/>
              <a:t>Na trhu množství různých vzájemně nekompatibilních technologií</a:t>
            </a:r>
          </a:p>
          <a:p>
            <a:r>
              <a:rPr lang="cs-CZ" dirty="0" smtClean="0"/>
              <a:t>Citlivost při přenosu na různé externí vlivy</a:t>
            </a:r>
          </a:p>
          <a:p>
            <a:r>
              <a:rPr lang="cs-CZ" dirty="0" smtClean="0"/>
              <a:t>Složitost celého zapojení</a:t>
            </a:r>
          </a:p>
          <a:p>
            <a:r>
              <a:rPr lang="cs-CZ" dirty="0" smtClean="0"/>
              <a:t>Příklady technologií:</a:t>
            </a:r>
          </a:p>
          <a:p>
            <a:pPr lvl="1"/>
            <a:r>
              <a:rPr lang="cs-CZ" dirty="0" smtClean="0"/>
              <a:t>WIFI (krátké a střední vzdálenosti)</a:t>
            </a:r>
          </a:p>
          <a:p>
            <a:pPr lvl="1"/>
            <a:r>
              <a:rPr lang="cs-CZ" dirty="0" smtClean="0"/>
              <a:t>WIMAX (střední vzdálenosti)</a:t>
            </a:r>
          </a:p>
          <a:p>
            <a:pPr lvl="1"/>
            <a:r>
              <a:rPr lang="cs-CZ" dirty="0" err="1" smtClean="0"/>
              <a:t>Miracle</a:t>
            </a:r>
            <a:r>
              <a:rPr lang="cs-CZ" dirty="0" smtClean="0"/>
              <a:t> (střední vzdálenosti)</a:t>
            </a:r>
          </a:p>
          <a:p>
            <a:pPr lvl="1"/>
            <a:r>
              <a:rPr lang="cs-CZ" dirty="0" err="1" smtClean="0"/>
              <a:t>BreezeNet</a:t>
            </a:r>
            <a:r>
              <a:rPr lang="cs-CZ" dirty="0" smtClean="0"/>
              <a:t> (střední vzdálenosti)</a:t>
            </a:r>
          </a:p>
          <a:p>
            <a:pPr lvl="1"/>
            <a:r>
              <a:rPr lang="cs-CZ" dirty="0" err="1" smtClean="0"/>
              <a:t>WalkAir</a:t>
            </a:r>
            <a:r>
              <a:rPr lang="cs-CZ" dirty="0" smtClean="0"/>
              <a:t> (střední vzdálenosti)</a:t>
            </a:r>
          </a:p>
          <a:p>
            <a:pPr lvl="1"/>
            <a:r>
              <a:rPr lang="cs-CZ" dirty="0" err="1" smtClean="0"/>
              <a:t>Bluetooth</a:t>
            </a:r>
            <a:r>
              <a:rPr lang="cs-CZ" dirty="0" smtClean="0"/>
              <a:t> (krátké vzdálenosti)</a:t>
            </a:r>
          </a:p>
          <a:p>
            <a:pPr lvl="1"/>
            <a:r>
              <a:rPr lang="cs-CZ" dirty="0" err="1" smtClean="0"/>
              <a:t>InfraRed</a:t>
            </a:r>
            <a:r>
              <a:rPr lang="cs-CZ" dirty="0" smtClean="0"/>
              <a:t> (krátké vzdálenosti)</a:t>
            </a:r>
          </a:p>
          <a:p>
            <a:pPr lvl="1"/>
            <a:r>
              <a:rPr lang="cs-CZ" dirty="0" smtClean="0"/>
              <a:t>Laserové pojítka (krátké a středně krátké vzdálenosti)</a:t>
            </a:r>
          </a:p>
          <a:p>
            <a:r>
              <a:rPr lang="cs-CZ" dirty="0" smtClean="0"/>
              <a:t>Vhodné pro sítě typu WAN</a:t>
            </a:r>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0034" y="642918"/>
            <a:ext cx="8229600" cy="500066"/>
          </a:xfrm>
        </p:spPr>
        <p:txBody>
          <a:bodyPr>
            <a:normAutofit fontScale="90000"/>
          </a:bodyPr>
          <a:lstStyle/>
          <a:p>
            <a:r>
              <a:rPr lang="cs-CZ" dirty="0" smtClean="0"/>
              <a:t>Pomocné pasivní síťové prvky</a:t>
            </a:r>
            <a:endParaRPr lang="cs-CZ" dirty="0"/>
          </a:p>
        </p:txBody>
      </p:sp>
      <p:sp>
        <p:nvSpPr>
          <p:cNvPr id="3" name="Zástupný symbol pro obsah 2"/>
          <p:cNvSpPr>
            <a:spLocks noGrp="1"/>
          </p:cNvSpPr>
          <p:nvPr>
            <p:ph idx="1"/>
          </p:nvPr>
        </p:nvSpPr>
        <p:spPr>
          <a:xfrm>
            <a:off x="500034" y="1142984"/>
            <a:ext cx="8229600" cy="5257824"/>
          </a:xfrm>
        </p:spPr>
        <p:txBody>
          <a:bodyPr>
            <a:normAutofit fontScale="62500" lnSpcReduction="20000"/>
          </a:bodyPr>
          <a:lstStyle/>
          <a:p>
            <a:r>
              <a:rPr lang="cs-CZ" dirty="0" err="1" smtClean="0"/>
              <a:t>Patch</a:t>
            </a:r>
            <a:r>
              <a:rPr lang="cs-CZ" dirty="0" smtClean="0"/>
              <a:t> panel – </a:t>
            </a:r>
            <a:r>
              <a:rPr lang="cs-CZ" dirty="0" err="1" smtClean="0"/>
              <a:t>panel</a:t>
            </a:r>
            <a:r>
              <a:rPr lang="cs-CZ" dirty="0" smtClean="0"/>
              <a:t> v němž se ukončují kabely nejčastěji kroucené dvojlinky. Kabel je ukončen na svorkovnici (KRONE, 110) za pomocí speciálního narážecího nástroje. </a:t>
            </a:r>
            <a:r>
              <a:rPr lang="cs-CZ" dirty="0" err="1" smtClean="0"/>
              <a:t>Patch</a:t>
            </a:r>
            <a:r>
              <a:rPr lang="cs-CZ" dirty="0" smtClean="0"/>
              <a:t> panely mohou existovat v hotové verzi (svorkovnice je přímou součástí), nebo v modulární verzi (panel je osazen později moduly, </a:t>
            </a:r>
            <a:r>
              <a:rPr lang="cs-CZ" dirty="0" err="1" smtClean="0"/>
              <a:t>keystony</a:t>
            </a:r>
            <a:r>
              <a:rPr lang="cs-CZ" dirty="0" smtClean="0"/>
              <a:t>). </a:t>
            </a:r>
            <a:r>
              <a:rPr lang="cs-CZ" dirty="0" err="1" smtClean="0"/>
              <a:t>Patch</a:t>
            </a:r>
            <a:r>
              <a:rPr lang="cs-CZ" dirty="0" smtClean="0"/>
              <a:t> panely mohou existovat ve verzích do 10“ a 19“ datových rozvaděčů</a:t>
            </a:r>
          </a:p>
          <a:p>
            <a:r>
              <a:rPr lang="cs-CZ" dirty="0" smtClean="0"/>
              <a:t>Datový rozvaděč – důležitá pasivní komponenta umožňující optimální a hlavně organizované zapojování datové kabeláže, datový rozvaděč (</a:t>
            </a:r>
            <a:r>
              <a:rPr lang="cs-CZ" dirty="0" err="1" smtClean="0"/>
              <a:t>rack</a:t>
            </a:r>
            <a:r>
              <a:rPr lang="cs-CZ" dirty="0" smtClean="0"/>
              <a:t>) dále slouží k ochraně proti poškození kabeláže (obvykle lze zamknout). Čelní strana je obvykle vybavena skleněnými dveřmi (nevhodné pro server racky, které mají svá specifika). Racky se vyrábějí ve dvou základních formátech (šířkách) a to 10“ (vhodné tam, kde je málo místa a kde je málo kabelů) a 19“. Obě hodnoty jsou standardní, proto je možné prvky různých výrobců zamontovat do stejného podkladu. Základními jednotkami velikosti racku jsou jejich výška, která se uvádí v jednotkách U (1U=4,5cm) a hloubka, která se uvádí v mm. Pro síťové prvky se obvykle používají racky velikosti 6-15U s hloubkou kolem 400-500mm. </a:t>
            </a:r>
          </a:p>
          <a:p>
            <a:r>
              <a:rPr lang="cs-CZ" dirty="0" smtClean="0"/>
              <a:t>Vyvazovací panel – obvykle také nazýván jako </a:t>
            </a:r>
            <a:r>
              <a:rPr lang="cs-CZ" dirty="0" err="1" smtClean="0"/>
              <a:t>Cable</a:t>
            </a:r>
            <a:r>
              <a:rPr lang="cs-CZ" dirty="0" smtClean="0"/>
              <a:t> </a:t>
            </a:r>
            <a:r>
              <a:rPr lang="cs-CZ" dirty="0" err="1" smtClean="0"/>
              <a:t>organizer</a:t>
            </a:r>
            <a:r>
              <a:rPr lang="cs-CZ" dirty="0" smtClean="0"/>
              <a:t> slouží jak název napovídá k lepšímu organizování kabeláže vyvedené na čelní stranu datového rozvaděče (tedy k uspořádání tzv. </a:t>
            </a:r>
            <a:r>
              <a:rPr lang="cs-CZ" dirty="0" err="1" smtClean="0"/>
              <a:t>patch</a:t>
            </a:r>
            <a:r>
              <a:rPr lang="cs-CZ" dirty="0" smtClean="0"/>
              <a:t> (propojovacích) kabelů)</a:t>
            </a:r>
          </a:p>
          <a:p>
            <a:r>
              <a:rPr lang="cs-CZ" dirty="0" smtClean="0"/>
              <a:t>Antény – vyrábějí se v různých </a:t>
            </a:r>
            <a:r>
              <a:rPr lang="cs-CZ" dirty="0" err="1" smtClean="0"/>
              <a:t>variántách</a:t>
            </a:r>
            <a:r>
              <a:rPr lang="cs-CZ" dirty="0" smtClean="0"/>
              <a:t> vždy s ohledem na konkrétní požadavek bezdrátové sítě. Typy antén: sektorové, všesměrové a bodové, podle toho v jakém úhlu jsou schopny přijímat</a:t>
            </a:r>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2643182"/>
            <a:ext cx="8229600" cy="1066800"/>
          </a:xfrm>
        </p:spPr>
        <p:txBody>
          <a:bodyPr/>
          <a:lstStyle/>
          <a:p>
            <a:pPr algn="ctr"/>
            <a:r>
              <a:rPr lang="cs-CZ" dirty="0" smtClean="0"/>
              <a:t>Aktivní síťové prvky</a:t>
            </a: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Síťové prvky a normy</a:t>
            </a:r>
            <a:endParaRPr lang="cs-CZ" dirty="0"/>
          </a:p>
        </p:txBody>
      </p:sp>
      <p:sp>
        <p:nvSpPr>
          <p:cNvPr id="3" name="Zástupný symbol pro obsah 2"/>
          <p:cNvSpPr>
            <a:spLocks noGrp="1"/>
          </p:cNvSpPr>
          <p:nvPr>
            <p:ph idx="1"/>
          </p:nvPr>
        </p:nvSpPr>
        <p:spPr/>
        <p:txBody>
          <a:bodyPr>
            <a:normAutofit fontScale="92500"/>
          </a:bodyPr>
          <a:lstStyle/>
          <a:p>
            <a:r>
              <a:rPr lang="cs-CZ" dirty="0" smtClean="0"/>
              <a:t>Jak aktivní, tak pasivní prvky jsou svázané normami</a:t>
            </a:r>
          </a:p>
          <a:p>
            <a:r>
              <a:rPr lang="cs-CZ" dirty="0" smtClean="0"/>
              <a:t>Jedině tak je možné, aby sítě fungovaly v plném rozsahu a byly schopny spolu komunikovat</a:t>
            </a:r>
          </a:p>
          <a:p>
            <a:r>
              <a:rPr lang="cs-CZ" dirty="0" smtClean="0"/>
              <a:t>Standardy zastřešují světové organizace (IETF, IANA apod.)</a:t>
            </a:r>
          </a:p>
          <a:p>
            <a:r>
              <a:rPr lang="cs-CZ" dirty="0" smtClean="0"/>
              <a:t>Linky: </a:t>
            </a:r>
            <a:r>
              <a:rPr lang="cs-CZ" dirty="0" smtClean="0">
                <a:hlinkClick r:id="rId2"/>
              </a:rPr>
              <a:t>http://www.</a:t>
            </a:r>
            <a:r>
              <a:rPr lang="cs-CZ" dirty="0" err="1" smtClean="0">
                <a:hlinkClick r:id="rId2"/>
              </a:rPr>
              <a:t>ietf.org</a:t>
            </a:r>
            <a:r>
              <a:rPr lang="cs-CZ" dirty="0" smtClean="0"/>
              <a:t>, </a:t>
            </a:r>
            <a:r>
              <a:rPr lang="cs-CZ" dirty="0" smtClean="0">
                <a:hlinkClick r:id="rId3"/>
              </a:rPr>
              <a:t>http://www.</a:t>
            </a:r>
            <a:r>
              <a:rPr lang="cs-CZ" dirty="0" err="1" smtClean="0">
                <a:hlinkClick r:id="rId3"/>
              </a:rPr>
              <a:t>iana.org</a:t>
            </a:r>
            <a:r>
              <a:rPr lang="cs-CZ" dirty="0" smtClean="0"/>
              <a:t>, </a:t>
            </a:r>
            <a:r>
              <a:rPr lang="cs-CZ" dirty="0" smtClean="0">
                <a:hlinkClick r:id="rId4"/>
              </a:rPr>
              <a:t>http://www.</a:t>
            </a:r>
            <a:r>
              <a:rPr lang="cs-CZ" dirty="0" err="1" smtClean="0">
                <a:hlinkClick r:id="rId4"/>
              </a:rPr>
              <a:t>ieee.org</a:t>
            </a:r>
            <a:r>
              <a:rPr lang="cs-CZ" dirty="0" smtClean="0"/>
              <a:t> </a:t>
            </a:r>
          </a:p>
          <a:p>
            <a:r>
              <a:rPr lang="cs-CZ" dirty="0" smtClean="0"/>
              <a:t>Každý typ sítě by měl mít svoji normu a specifikaci. Implementátoři musí tyto normy striktně dodržovat</a:t>
            </a: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Přenosové technologie</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Data lze přenášet různými technologiemi</a:t>
            </a:r>
          </a:p>
          <a:p>
            <a:r>
              <a:rPr lang="cs-CZ" dirty="0" smtClean="0"/>
              <a:t>Každý typ konkrétního spoje může vyžadovat specifické parametry (s ohledem na vzdálenost, </a:t>
            </a:r>
            <a:r>
              <a:rPr lang="cs-CZ" dirty="0" err="1" smtClean="0"/>
              <a:t>zarušení</a:t>
            </a:r>
            <a:r>
              <a:rPr lang="cs-CZ" dirty="0" smtClean="0"/>
              <a:t>, předpokládanou chybovost, odolnost, cenu atd.)</a:t>
            </a:r>
          </a:p>
          <a:p>
            <a:r>
              <a:rPr lang="cs-CZ" dirty="0" smtClean="0"/>
              <a:t>Pro LAN sítě dnes existuje víceméně jediný jednoduchý standard a to </a:t>
            </a:r>
            <a:r>
              <a:rPr lang="cs-CZ" b="1" dirty="0" err="1" smtClean="0"/>
              <a:t>Ethernet</a:t>
            </a:r>
            <a:r>
              <a:rPr lang="cs-CZ" dirty="0" smtClean="0"/>
              <a:t>.</a:t>
            </a:r>
          </a:p>
          <a:p>
            <a:r>
              <a:rPr lang="cs-CZ" dirty="0" smtClean="0"/>
              <a:t>Pro bezdrátové sítě existují standardy WIFI, WIMAX, </a:t>
            </a:r>
            <a:r>
              <a:rPr lang="cs-CZ" dirty="0" err="1" smtClean="0"/>
              <a:t>Miracle</a:t>
            </a:r>
            <a:r>
              <a:rPr lang="cs-CZ" dirty="0" smtClean="0"/>
              <a:t>, </a:t>
            </a:r>
            <a:r>
              <a:rPr lang="cs-CZ" dirty="0" err="1" smtClean="0"/>
              <a:t>Walkair</a:t>
            </a:r>
            <a:r>
              <a:rPr lang="cs-CZ" dirty="0" smtClean="0"/>
              <a:t> atd.</a:t>
            </a:r>
          </a:p>
          <a:p>
            <a:r>
              <a:rPr lang="cs-CZ" dirty="0" smtClean="0"/>
              <a:t>Pro WAN sítě je pak spousta různých standardů např. T1, E1, X.25, DSL (</a:t>
            </a:r>
            <a:r>
              <a:rPr lang="cs-CZ" dirty="0" err="1" smtClean="0"/>
              <a:t>xDSL</a:t>
            </a:r>
            <a:r>
              <a:rPr lang="cs-CZ" dirty="0" smtClean="0"/>
              <a:t>, SHDSL, ADSL, VDSL)</a:t>
            </a:r>
          </a:p>
          <a:p>
            <a:r>
              <a:rPr lang="cs-CZ" dirty="0" smtClean="0"/>
              <a:t>Tyto technologie určují způsoby spojení (</a:t>
            </a:r>
            <a:r>
              <a:rPr lang="cs-CZ" dirty="0" err="1" smtClean="0"/>
              <a:t>packety</a:t>
            </a:r>
            <a:r>
              <a:rPr lang="cs-CZ" dirty="0" smtClean="0"/>
              <a:t>, jejich velikosti, tvary atd.), navazování komunikace, zabezpečení, atd.</a:t>
            </a:r>
          </a:p>
          <a:p>
            <a:r>
              <a:rPr lang="cs-CZ" dirty="0" smtClean="0"/>
              <a:t>Síťové prvky často tyto způsoby komunikace kombinují. Typické hlavně pro </a:t>
            </a:r>
            <a:r>
              <a:rPr lang="cs-CZ" dirty="0" err="1" smtClean="0"/>
              <a:t>routery</a:t>
            </a:r>
            <a:r>
              <a:rPr lang="cs-CZ" dirty="0" smtClean="0"/>
              <a:t> a </a:t>
            </a:r>
            <a:r>
              <a:rPr lang="cs-CZ" dirty="0" err="1" smtClean="0"/>
              <a:t>accesspointy</a:t>
            </a:r>
            <a:r>
              <a:rPr lang="cs-CZ" dirty="0" smtClean="0"/>
              <a:t>.</a:t>
            </a:r>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smtClean="0"/>
              <a:t>Aktivní síťové prvky standardu </a:t>
            </a:r>
            <a:r>
              <a:rPr lang="cs-CZ" dirty="0" err="1" smtClean="0"/>
              <a:t>Ethernet</a:t>
            </a:r>
            <a:endParaRPr lang="cs-CZ" dirty="0"/>
          </a:p>
        </p:txBody>
      </p:sp>
      <p:sp>
        <p:nvSpPr>
          <p:cNvPr id="3" name="Zástupný symbol pro obsah 2"/>
          <p:cNvSpPr>
            <a:spLocks noGrp="1"/>
          </p:cNvSpPr>
          <p:nvPr>
            <p:ph idx="1"/>
          </p:nvPr>
        </p:nvSpPr>
        <p:spPr/>
        <p:txBody>
          <a:bodyPr/>
          <a:lstStyle/>
          <a:p>
            <a:r>
              <a:rPr lang="cs-CZ" dirty="0" smtClean="0"/>
              <a:t>Dělení</a:t>
            </a:r>
          </a:p>
          <a:p>
            <a:pPr lvl="1"/>
            <a:r>
              <a:rPr lang="cs-CZ" dirty="0" smtClean="0"/>
              <a:t>Podle velikosti sítě</a:t>
            </a:r>
          </a:p>
          <a:p>
            <a:pPr lvl="2"/>
            <a:r>
              <a:rPr lang="cs-CZ" dirty="0" smtClean="0"/>
              <a:t>LAN (síťové karty, </a:t>
            </a:r>
            <a:r>
              <a:rPr lang="cs-CZ" dirty="0" err="1" smtClean="0"/>
              <a:t>switche</a:t>
            </a:r>
            <a:r>
              <a:rPr lang="cs-CZ" dirty="0" smtClean="0"/>
              <a:t>, </a:t>
            </a:r>
            <a:r>
              <a:rPr lang="cs-CZ" dirty="0" err="1" smtClean="0"/>
              <a:t>bridge</a:t>
            </a:r>
            <a:r>
              <a:rPr lang="cs-CZ" dirty="0" smtClean="0"/>
              <a:t>)</a:t>
            </a:r>
          </a:p>
          <a:p>
            <a:pPr lvl="2"/>
            <a:r>
              <a:rPr lang="cs-CZ" dirty="0" smtClean="0"/>
              <a:t>WAN (</a:t>
            </a:r>
            <a:r>
              <a:rPr lang="cs-CZ" dirty="0" err="1" smtClean="0"/>
              <a:t>routery</a:t>
            </a:r>
            <a:r>
              <a:rPr lang="cs-CZ" dirty="0" smtClean="0"/>
              <a:t>, </a:t>
            </a:r>
            <a:r>
              <a:rPr lang="cs-CZ" dirty="0" err="1" smtClean="0"/>
              <a:t>access</a:t>
            </a:r>
            <a:r>
              <a:rPr lang="cs-CZ" dirty="0" smtClean="0"/>
              <a:t> pointy)</a:t>
            </a:r>
          </a:p>
          <a:p>
            <a:pPr lvl="1"/>
            <a:r>
              <a:rPr lang="cs-CZ" dirty="0" smtClean="0"/>
              <a:t>Podle jejich umístění v síti</a:t>
            </a:r>
          </a:p>
          <a:p>
            <a:pPr lvl="2"/>
            <a:r>
              <a:rPr lang="cs-CZ" dirty="0" smtClean="0"/>
              <a:t>Spojovací (infrastrukturní) – </a:t>
            </a:r>
            <a:r>
              <a:rPr lang="cs-CZ" dirty="0" err="1" smtClean="0"/>
              <a:t>routery</a:t>
            </a:r>
            <a:r>
              <a:rPr lang="cs-CZ" dirty="0" smtClean="0"/>
              <a:t>, </a:t>
            </a:r>
            <a:r>
              <a:rPr lang="cs-CZ" dirty="0" err="1" smtClean="0"/>
              <a:t>switche</a:t>
            </a:r>
            <a:r>
              <a:rPr lang="cs-CZ" dirty="0" smtClean="0"/>
              <a:t>, </a:t>
            </a:r>
            <a:r>
              <a:rPr lang="cs-CZ" dirty="0" err="1" smtClean="0"/>
              <a:t>access</a:t>
            </a:r>
            <a:r>
              <a:rPr lang="cs-CZ" dirty="0" smtClean="0"/>
              <a:t> pointy, </a:t>
            </a:r>
            <a:r>
              <a:rPr lang="cs-CZ" dirty="0" err="1" smtClean="0"/>
              <a:t>bridge</a:t>
            </a:r>
            <a:endParaRPr lang="cs-CZ" dirty="0" smtClean="0"/>
          </a:p>
          <a:p>
            <a:pPr lvl="2"/>
            <a:r>
              <a:rPr lang="cs-CZ" dirty="0" smtClean="0"/>
              <a:t>Koncové – síťové karty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Pojem síť</a:t>
            </a:r>
            <a:endParaRPr lang="cs-CZ" dirty="0"/>
          </a:p>
        </p:txBody>
      </p:sp>
      <p:sp>
        <p:nvSpPr>
          <p:cNvPr id="3" name="Zástupný symbol pro obsah 2"/>
          <p:cNvSpPr>
            <a:spLocks noGrp="1"/>
          </p:cNvSpPr>
          <p:nvPr>
            <p:ph idx="1"/>
          </p:nvPr>
        </p:nvSpPr>
        <p:spPr/>
        <p:txBody>
          <a:bodyPr>
            <a:normAutofit fontScale="92500" lnSpcReduction="10000"/>
          </a:bodyPr>
          <a:lstStyle/>
          <a:p>
            <a:r>
              <a:rPr lang="cs-CZ" sz="2800" b="1" dirty="0">
                <a:solidFill>
                  <a:srgbClr val="002060"/>
                </a:solidFill>
              </a:rPr>
              <a:t>Počítačová síť</a:t>
            </a:r>
            <a:r>
              <a:rPr lang="cs-CZ" sz="2800" dirty="0">
                <a:solidFill>
                  <a:srgbClr val="002060"/>
                </a:solidFill>
              </a:rPr>
              <a:t> je souhrnné označení pro technické prostředky, které realizují spojení a výměnu informací mezi počítači. Umožňují tedy uživatelům komunikaci podle určitých pravidel, za účelem sdílení využívání společných zdrojů nebo výměny zpráv</a:t>
            </a:r>
            <a:r>
              <a:rPr lang="cs-CZ" sz="2800" dirty="0" smtClean="0">
                <a:solidFill>
                  <a:srgbClr val="002060"/>
                </a:solidFill>
              </a:rPr>
              <a:t>.</a:t>
            </a:r>
          </a:p>
          <a:p>
            <a:r>
              <a:rPr lang="cs-CZ" sz="2800" dirty="0" smtClean="0">
                <a:solidFill>
                  <a:srgbClr val="002060"/>
                </a:solidFill>
              </a:rPr>
              <a:t>Princip počítačové sítě je dopravit informaci od jednoho, nebo více počítačů, jednomu, nebo více počítačům</a:t>
            </a:r>
          </a:p>
          <a:p>
            <a:r>
              <a:rPr lang="cs-CZ" sz="2800" dirty="0" smtClean="0">
                <a:solidFill>
                  <a:srgbClr val="002060"/>
                </a:solidFill>
              </a:rPr>
              <a:t>Sítě jsou dnes nejdůležitějším hybným prvkem světové ekonomiky</a:t>
            </a:r>
            <a:endParaRPr lang="cs-CZ" sz="2800" dirty="0">
              <a:solidFill>
                <a:srgbClr val="00206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Normy pro aktivní síťové prvky</a:t>
            </a:r>
            <a:endParaRPr lang="cs-CZ" dirty="0"/>
          </a:p>
        </p:txBody>
      </p:sp>
      <p:sp>
        <p:nvSpPr>
          <p:cNvPr id="3" name="Zástupný symbol pro obsah 2"/>
          <p:cNvSpPr>
            <a:spLocks noGrp="1"/>
          </p:cNvSpPr>
          <p:nvPr>
            <p:ph idx="1"/>
          </p:nvPr>
        </p:nvSpPr>
        <p:spPr/>
        <p:txBody>
          <a:bodyPr>
            <a:normAutofit fontScale="62500" lnSpcReduction="20000"/>
          </a:bodyPr>
          <a:lstStyle/>
          <a:p>
            <a:r>
              <a:rPr lang="cs-CZ" sz="3200" dirty="0" smtClean="0"/>
              <a:t>Veškeré normy pro aktivní síťové prvky respektují tzv. referenční síťový model.</a:t>
            </a:r>
          </a:p>
          <a:p>
            <a:r>
              <a:rPr lang="cs-CZ" sz="3200" dirty="0" smtClean="0"/>
              <a:t>Model OSI je obecnou specifikací platnou pro všechny běžné typy sítí a byl stanoven (určen) organizací ISO jako základ standardizace. Od něj se pak odvíjejí modely jednotlivých protokolů (např. TCP/IP, nebo IPX/SPX)</a:t>
            </a:r>
          </a:p>
          <a:p>
            <a:r>
              <a:rPr lang="cs-CZ" sz="3200" dirty="0" smtClean="0"/>
              <a:t>OSI je vrstvový model, který rozděluje průběh komunikace do jednotlivých fází, které se dále dají podrobněji specifikovat v dílčích normách. </a:t>
            </a:r>
          </a:p>
          <a:p>
            <a:r>
              <a:rPr lang="cs-CZ" sz="3200" dirty="0" smtClean="0"/>
              <a:t>Pro síťové prvky jsou obvykle podstatné první čtyři části modelu OSI a to fyzická vrstva, spojová vrstva, síťová a transportní vrstva. Tyto části OSI modelu jsou závislé na aktivních síťových prvcích, tedy na hardware. Ostatní tři jsou pak většinou závislé na softwarových částech sítě. (síťových protokolech, klientech, aplikačních protokolech).</a:t>
            </a:r>
            <a:r>
              <a:rPr lang="cs-CZ" dirty="0" smtClean="0"/>
              <a:t> </a:t>
            </a:r>
            <a:r>
              <a:rPr lang="cs-CZ" sz="2200" dirty="0" smtClean="0"/>
              <a:t>Avšak existují i síťové prvky, které </a:t>
            </a:r>
            <a:r>
              <a:rPr lang="cs-CZ" sz="2200" dirty="0" err="1" smtClean="0"/>
              <a:t>dokáží</a:t>
            </a:r>
            <a:r>
              <a:rPr lang="cs-CZ" sz="2200" dirty="0" smtClean="0"/>
              <a:t> pracovat na vrstvách 5-7 (obvykle se jedná spíše o klasické počítače s operačním systémem, které akcelerují určité procesy v síti, jedná se například o různé typy bezpečnostních filtrů, aplikačních firewallů apod.)</a:t>
            </a:r>
            <a:endParaRPr lang="cs-CZ" sz="2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descr="Osi-model-7-layers.png"/>
          <p:cNvPicPr>
            <a:picLocks noGrp="1" noChangeAspect="1"/>
          </p:cNvPicPr>
          <p:nvPr>
            <p:ph idx="1"/>
          </p:nvPr>
        </p:nvPicPr>
        <p:blipFill>
          <a:blip r:embed="rId2" cstate="print"/>
          <a:stretch>
            <a:fillRect/>
          </a:stretch>
        </p:blipFill>
        <p:spPr>
          <a:xfrm>
            <a:off x="928662" y="642918"/>
            <a:ext cx="6876901" cy="4786322"/>
          </a:xfrm>
        </p:spPr>
      </p:pic>
      <p:sp>
        <p:nvSpPr>
          <p:cNvPr id="5" name="TextovéPole 4"/>
          <p:cNvSpPr txBox="1"/>
          <p:nvPr/>
        </p:nvSpPr>
        <p:spPr>
          <a:xfrm>
            <a:off x="1500166" y="5429264"/>
            <a:ext cx="6072230" cy="646331"/>
          </a:xfrm>
          <a:prstGeom prst="rect">
            <a:avLst/>
          </a:prstGeom>
          <a:noFill/>
        </p:spPr>
        <p:txBody>
          <a:bodyPr wrap="square" rtlCol="0">
            <a:spAutoFit/>
          </a:bodyPr>
          <a:lstStyle/>
          <a:p>
            <a:r>
              <a:rPr lang="cs-CZ" dirty="0" smtClean="0"/>
              <a:t>Diagram OSI modelu (Media </a:t>
            </a:r>
            <a:r>
              <a:rPr lang="cs-CZ" dirty="0" err="1" smtClean="0"/>
              <a:t>layers</a:t>
            </a:r>
            <a:r>
              <a:rPr lang="cs-CZ" dirty="0" smtClean="0"/>
              <a:t> spadají obvykle pod hardware, Host </a:t>
            </a:r>
            <a:r>
              <a:rPr lang="cs-CZ" dirty="0" err="1" smtClean="0"/>
              <a:t>layers</a:t>
            </a:r>
            <a:r>
              <a:rPr lang="cs-CZ" dirty="0" smtClean="0"/>
              <a:t> pak pod software)</a:t>
            </a:r>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Síťová karta</a:t>
            </a:r>
            <a:endParaRPr lang="cs-CZ" dirty="0"/>
          </a:p>
        </p:txBody>
      </p:sp>
      <p:sp>
        <p:nvSpPr>
          <p:cNvPr id="3" name="Zástupný symbol pro obsah 2"/>
          <p:cNvSpPr>
            <a:spLocks noGrp="1"/>
          </p:cNvSpPr>
          <p:nvPr>
            <p:ph idx="1"/>
          </p:nvPr>
        </p:nvSpPr>
        <p:spPr>
          <a:xfrm>
            <a:off x="457200" y="1928802"/>
            <a:ext cx="8229600" cy="4857784"/>
          </a:xfrm>
        </p:spPr>
        <p:txBody>
          <a:bodyPr>
            <a:normAutofit fontScale="70000" lnSpcReduction="20000"/>
          </a:bodyPr>
          <a:lstStyle/>
          <a:p>
            <a:r>
              <a:rPr lang="cs-CZ" dirty="0" smtClean="0"/>
              <a:t>Vstupní, nebo koncový bod sítě</a:t>
            </a:r>
          </a:p>
          <a:p>
            <a:r>
              <a:rPr lang="cs-CZ" dirty="0" smtClean="0"/>
              <a:t>Informace je zakódována do speciálního balíčku (</a:t>
            </a:r>
            <a:r>
              <a:rPr lang="cs-CZ" dirty="0" err="1" smtClean="0"/>
              <a:t>packetu</a:t>
            </a:r>
            <a:r>
              <a:rPr lang="cs-CZ" dirty="0" smtClean="0"/>
              <a:t>) a odeslána s adresou odesílatele na adresu příjemce</a:t>
            </a:r>
          </a:p>
          <a:p>
            <a:r>
              <a:rPr lang="cs-CZ" dirty="0" smtClean="0"/>
              <a:t>Síťová karta je </a:t>
            </a:r>
            <a:r>
              <a:rPr lang="cs-CZ" dirty="0" err="1" smtClean="0"/>
              <a:t>defacto</a:t>
            </a:r>
            <a:r>
              <a:rPr lang="cs-CZ" dirty="0" smtClean="0"/>
              <a:t> kodér a dekodér datových informací posílaných skrz síť (z toho plyne, že karta vždy musí být uzpůsobena příslušnému typu komunikace, tj. WIFI, </a:t>
            </a:r>
            <a:r>
              <a:rPr lang="cs-CZ" dirty="0" err="1" smtClean="0"/>
              <a:t>ethernet</a:t>
            </a:r>
            <a:r>
              <a:rPr lang="cs-CZ" dirty="0" smtClean="0"/>
              <a:t>, ADSL atd.)</a:t>
            </a:r>
          </a:p>
          <a:p>
            <a:r>
              <a:rPr lang="cs-CZ" dirty="0" smtClean="0"/>
              <a:t>Síťové karty mohou být buď základní (pouze provádějí balení a rozbalování </a:t>
            </a:r>
            <a:r>
              <a:rPr lang="cs-CZ" dirty="0" err="1" smtClean="0"/>
              <a:t>packetů</a:t>
            </a:r>
            <a:r>
              <a:rPr lang="cs-CZ" dirty="0" smtClean="0"/>
              <a:t>), nebo tzv. inteligentní (umí pracovat s více síťovými vrstvami)</a:t>
            </a:r>
          </a:p>
          <a:p>
            <a:r>
              <a:rPr lang="cs-CZ" dirty="0" smtClean="0"/>
              <a:t>Existuje v různých podobách, dnes nejčastěji v podobě obvodů integrovaných do </a:t>
            </a:r>
            <a:r>
              <a:rPr lang="cs-CZ" dirty="0" err="1" smtClean="0"/>
              <a:t>chipsetu</a:t>
            </a:r>
            <a:r>
              <a:rPr lang="cs-CZ" dirty="0" smtClean="0"/>
              <a:t>, nebo do základní desky, existují i v různých podobách přídavných karet PCI, </a:t>
            </a:r>
            <a:r>
              <a:rPr lang="cs-CZ" dirty="0" err="1" smtClean="0"/>
              <a:t>PCI</a:t>
            </a:r>
            <a:r>
              <a:rPr lang="cs-CZ" dirty="0" smtClean="0"/>
              <a:t>-E, historicky např. pro ISA, případně v noteboocích v podobě PCMCIA, </a:t>
            </a:r>
            <a:r>
              <a:rPr lang="cs-CZ" dirty="0" err="1" smtClean="0"/>
              <a:t>Expresscard</a:t>
            </a:r>
            <a:r>
              <a:rPr lang="cs-CZ" dirty="0" smtClean="0"/>
              <a:t> karet atd. Funkce síťové karty mohou přebírat i rozhraní typu IEE1394, nebo USB (softwarovou emulací), případně jako síťové karty fungují například </a:t>
            </a:r>
            <a:r>
              <a:rPr lang="cs-CZ" dirty="0" err="1" smtClean="0"/>
              <a:t>dongle</a:t>
            </a:r>
            <a:r>
              <a:rPr lang="cs-CZ" dirty="0" smtClean="0"/>
              <a:t> </a:t>
            </a:r>
            <a:r>
              <a:rPr lang="cs-CZ" dirty="0" err="1" smtClean="0"/>
              <a:t>Bluetooth</a:t>
            </a:r>
            <a:r>
              <a:rPr lang="cs-CZ" dirty="0" smtClean="0"/>
              <a:t>, mobilní telefony, nebo WIFI AP. </a:t>
            </a:r>
          </a:p>
          <a:p>
            <a:r>
              <a:rPr lang="cs-CZ" dirty="0" smtClean="0"/>
              <a:t>Síťová karta je </a:t>
            </a:r>
            <a:r>
              <a:rPr lang="cs-CZ" b="1" dirty="0" smtClean="0"/>
              <a:t>nezbytnou</a:t>
            </a:r>
            <a:r>
              <a:rPr lang="cs-CZ" dirty="0" smtClean="0"/>
              <a:t> (tedy povinnou součástí) každé sítě a může být jediným aktivním síťovým prvkem. </a:t>
            </a:r>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Huby, </a:t>
            </a:r>
            <a:r>
              <a:rPr lang="cs-CZ" dirty="0" err="1" smtClean="0"/>
              <a:t>switche</a:t>
            </a:r>
            <a:r>
              <a:rPr lang="cs-CZ" dirty="0" smtClean="0"/>
              <a:t> (</a:t>
            </a:r>
            <a:r>
              <a:rPr lang="cs-CZ" dirty="0" err="1" smtClean="0"/>
              <a:t>ethernet</a:t>
            </a:r>
            <a:r>
              <a:rPr lang="cs-CZ" dirty="0" smtClean="0"/>
              <a:t>)</a:t>
            </a:r>
            <a:endParaRPr lang="cs-CZ" dirty="0"/>
          </a:p>
        </p:txBody>
      </p:sp>
      <p:sp>
        <p:nvSpPr>
          <p:cNvPr id="3" name="Zástupný symbol pro obsah 2"/>
          <p:cNvSpPr>
            <a:spLocks noGrp="1"/>
          </p:cNvSpPr>
          <p:nvPr>
            <p:ph idx="1"/>
          </p:nvPr>
        </p:nvSpPr>
        <p:spPr>
          <a:xfrm>
            <a:off x="457200" y="2143116"/>
            <a:ext cx="8229600" cy="4643470"/>
          </a:xfrm>
        </p:spPr>
        <p:txBody>
          <a:bodyPr>
            <a:normAutofit fontScale="70000" lnSpcReduction="20000"/>
          </a:bodyPr>
          <a:lstStyle/>
          <a:p>
            <a:r>
              <a:rPr lang="cs-CZ" dirty="0" smtClean="0"/>
              <a:t>Infrastrukturní síťové prvky, propojují jednotlivá koncová zařízení do stejně hardwarové sítě.</a:t>
            </a:r>
          </a:p>
          <a:p>
            <a:pPr lvl="1"/>
            <a:r>
              <a:rPr lang="cs-CZ" dirty="0" smtClean="0"/>
              <a:t>Hub – v podstatě pasivní </a:t>
            </a:r>
            <a:r>
              <a:rPr lang="cs-CZ" dirty="0" err="1" smtClean="0"/>
              <a:t>rozbočovač</a:t>
            </a:r>
            <a:r>
              <a:rPr lang="cs-CZ" dirty="0" smtClean="0"/>
              <a:t>, přijaté </a:t>
            </a:r>
            <a:r>
              <a:rPr lang="cs-CZ" dirty="0" err="1" smtClean="0"/>
              <a:t>packety</a:t>
            </a:r>
            <a:r>
              <a:rPr lang="cs-CZ" dirty="0" smtClean="0"/>
              <a:t> ze vstupního portu posílá na všechny porty, které na sobě má. Pouze port, pro který je </a:t>
            </a:r>
            <a:r>
              <a:rPr lang="cs-CZ" dirty="0" err="1" smtClean="0"/>
              <a:t>packet</a:t>
            </a:r>
            <a:r>
              <a:rPr lang="cs-CZ" dirty="0" smtClean="0"/>
              <a:t> určen na tento </a:t>
            </a:r>
            <a:r>
              <a:rPr lang="cs-CZ" dirty="0" err="1" smtClean="0"/>
              <a:t>packet</a:t>
            </a:r>
            <a:r>
              <a:rPr lang="cs-CZ" dirty="0" smtClean="0"/>
              <a:t> odpoví, ostatní jej zahodí. (a nebo ne, což je riziko </a:t>
            </a:r>
            <a:r>
              <a:rPr lang="cs-CZ" dirty="0" err="1" smtClean="0"/>
              <a:t>hubů</a:t>
            </a:r>
            <a:r>
              <a:rPr lang="cs-CZ" dirty="0" smtClean="0"/>
              <a:t>)</a:t>
            </a:r>
          </a:p>
          <a:p>
            <a:pPr lvl="1"/>
            <a:r>
              <a:rPr lang="cs-CZ" dirty="0" err="1" smtClean="0"/>
              <a:t>Switch</a:t>
            </a:r>
            <a:r>
              <a:rPr lang="cs-CZ" dirty="0" smtClean="0"/>
              <a:t> – inteligentně přepíná </a:t>
            </a:r>
            <a:r>
              <a:rPr lang="cs-CZ" dirty="0" err="1" smtClean="0"/>
              <a:t>packety</a:t>
            </a:r>
            <a:r>
              <a:rPr lang="cs-CZ" dirty="0" smtClean="0"/>
              <a:t> pouze na porty, které tento </a:t>
            </a:r>
            <a:r>
              <a:rPr lang="cs-CZ" dirty="0" err="1" smtClean="0"/>
              <a:t>packet</a:t>
            </a:r>
            <a:r>
              <a:rPr lang="cs-CZ" dirty="0" smtClean="0"/>
              <a:t> požadují. Identifikace se provádí na druhé vrstvě referenčního modelu OSI a to přes MAC adresu síťové karty. </a:t>
            </a:r>
            <a:r>
              <a:rPr lang="cs-CZ" dirty="0" err="1" smtClean="0"/>
              <a:t>Switch</a:t>
            </a:r>
            <a:r>
              <a:rPr lang="cs-CZ" dirty="0" smtClean="0"/>
              <a:t> je výrazně rychlejší a bezpečnější než hub. </a:t>
            </a:r>
          </a:p>
          <a:p>
            <a:pPr lvl="2"/>
            <a:r>
              <a:rPr lang="cs-CZ" dirty="0" smtClean="0"/>
              <a:t>Dělení</a:t>
            </a:r>
          </a:p>
          <a:p>
            <a:pPr lvl="3"/>
            <a:r>
              <a:rPr lang="cs-CZ" dirty="0" smtClean="0"/>
              <a:t>Neřízené </a:t>
            </a:r>
            <a:r>
              <a:rPr lang="cs-CZ" dirty="0" err="1" smtClean="0"/>
              <a:t>switche</a:t>
            </a:r>
            <a:r>
              <a:rPr lang="cs-CZ" dirty="0" smtClean="0"/>
              <a:t> – provádí pouze přepínání dat mezi porty, blíží se tak funkčností hubu</a:t>
            </a:r>
          </a:p>
          <a:p>
            <a:pPr lvl="3"/>
            <a:r>
              <a:rPr lang="cs-CZ" dirty="0" smtClean="0"/>
              <a:t>Řízené </a:t>
            </a:r>
            <a:r>
              <a:rPr lang="cs-CZ" dirty="0" err="1" smtClean="0"/>
              <a:t>switche</a:t>
            </a:r>
            <a:r>
              <a:rPr lang="cs-CZ" dirty="0" smtClean="0"/>
              <a:t> (web) – </a:t>
            </a:r>
            <a:r>
              <a:rPr lang="cs-CZ" dirty="0" err="1" smtClean="0"/>
              <a:t>switche</a:t>
            </a:r>
            <a:r>
              <a:rPr lang="cs-CZ" dirty="0" smtClean="0"/>
              <a:t> se základním managementem, umožňují nadstandardní funkcionalitu na úrovni přepínání mezi porty, například LLDP, VLAN, </a:t>
            </a:r>
            <a:r>
              <a:rPr lang="cs-CZ" dirty="0" err="1" smtClean="0"/>
              <a:t>Spanning</a:t>
            </a:r>
            <a:r>
              <a:rPr lang="cs-CZ" dirty="0" smtClean="0"/>
              <a:t> </a:t>
            </a:r>
            <a:r>
              <a:rPr lang="cs-CZ" dirty="0" err="1" smtClean="0"/>
              <a:t>tree</a:t>
            </a:r>
            <a:r>
              <a:rPr lang="cs-CZ" dirty="0" smtClean="0"/>
              <a:t>, LAGP</a:t>
            </a:r>
          </a:p>
          <a:p>
            <a:pPr lvl="3"/>
            <a:r>
              <a:rPr lang="cs-CZ" dirty="0" smtClean="0"/>
              <a:t>Plně řízené </a:t>
            </a:r>
            <a:r>
              <a:rPr lang="cs-CZ" dirty="0" err="1" smtClean="0"/>
              <a:t>switche</a:t>
            </a:r>
            <a:r>
              <a:rPr lang="cs-CZ" dirty="0" smtClean="0"/>
              <a:t> – </a:t>
            </a:r>
            <a:r>
              <a:rPr lang="cs-CZ" dirty="0" err="1" smtClean="0"/>
              <a:t>switche</a:t>
            </a:r>
            <a:r>
              <a:rPr lang="cs-CZ" dirty="0" smtClean="0"/>
              <a:t> s rozšířenou funkcionalitou na úrovni druhé vrstvy. Některé disponují také funkcemi na třetí vrstvě, umožňují tak funkce typické například pro </a:t>
            </a:r>
            <a:r>
              <a:rPr lang="cs-CZ" dirty="0" err="1" smtClean="0"/>
              <a:t>routery</a:t>
            </a:r>
            <a:r>
              <a:rPr lang="cs-CZ" dirty="0" smtClean="0"/>
              <a:t>, říká se jim také </a:t>
            </a:r>
            <a:r>
              <a:rPr lang="cs-CZ" dirty="0" err="1" smtClean="0"/>
              <a:t>routing</a:t>
            </a:r>
            <a:r>
              <a:rPr lang="cs-CZ" dirty="0" smtClean="0"/>
              <a:t> </a:t>
            </a:r>
            <a:r>
              <a:rPr lang="cs-CZ" dirty="0" err="1" smtClean="0"/>
              <a:t>switche</a:t>
            </a:r>
            <a:r>
              <a:rPr lang="cs-CZ" dirty="0" smtClean="0"/>
              <a:t>. Existují i </a:t>
            </a:r>
            <a:r>
              <a:rPr lang="cs-CZ" dirty="0" err="1" smtClean="0"/>
              <a:t>switche</a:t>
            </a:r>
            <a:r>
              <a:rPr lang="cs-CZ" dirty="0" smtClean="0"/>
              <a:t> schopné pracovat nad vrstvami vyššími. (L4 hardwarově, L5-L7 softwarově)</a:t>
            </a:r>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1.Layer – fyzická vrstva </a:t>
            </a:r>
            <a:r>
              <a:rPr lang="cs-CZ" dirty="0" err="1" smtClean="0"/>
              <a:t>ethernet</a:t>
            </a:r>
            <a:endParaRPr lang="cs-CZ" dirty="0"/>
          </a:p>
        </p:txBody>
      </p:sp>
      <p:sp>
        <p:nvSpPr>
          <p:cNvPr id="3" name="Zástupný symbol pro obsah 2"/>
          <p:cNvSpPr>
            <a:spLocks noGrp="1"/>
          </p:cNvSpPr>
          <p:nvPr>
            <p:ph idx="1"/>
          </p:nvPr>
        </p:nvSpPr>
        <p:spPr>
          <a:xfrm>
            <a:off x="457200" y="2000240"/>
            <a:ext cx="8229600" cy="4714908"/>
          </a:xfrm>
        </p:spPr>
        <p:txBody>
          <a:bodyPr>
            <a:normAutofit fontScale="77500" lnSpcReduction="20000"/>
          </a:bodyPr>
          <a:lstStyle/>
          <a:p>
            <a:r>
              <a:rPr lang="cs-CZ" dirty="0" smtClean="0"/>
              <a:t>Také jinak vrstva hardwarová</a:t>
            </a:r>
          </a:p>
          <a:p>
            <a:r>
              <a:rPr lang="cs-CZ" dirty="0" smtClean="0"/>
              <a:t>Na této vrstvě dochází k vlastnímu vyvolání a navázání komunikace mezi bodem A </a:t>
            </a:r>
            <a:r>
              <a:rPr lang="cs-CZ" dirty="0" err="1" smtClean="0"/>
              <a:t>a</a:t>
            </a:r>
            <a:r>
              <a:rPr lang="cs-CZ" dirty="0" smtClean="0"/>
              <a:t> bodem B</a:t>
            </a:r>
          </a:p>
          <a:p>
            <a:r>
              <a:rPr lang="cs-CZ" dirty="0" smtClean="0"/>
              <a:t>Během navazování komunikace proběhne volba přenosových parametrů (</a:t>
            </a:r>
            <a:r>
              <a:rPr lang="cs-CZ" dirty="0" err="1" smtClean="0"/>
              <a:t>negotiating</a:t>
            </a:r>
            <a:r>
              <a:rPr lang="cs-CZ" dirty="0" smtClean="0"/>
              <a:t>)</a:t>
            </a:r>
          </a:p>
          <a:p>
            <a:r>
              <a:rPr lang="cs-CZ" dirty="0" smtClean="0"/>
              <a:t>Parametry:</a:t>
            </a:r>
          </a:p>
          <a:p>
            <a:pPr lvl="1"/>
            <a:r>
              <a:rPr lang="cs-CZ" dirty="0" smtClean="0"/>
              <a:t>Rychlost (10/100/1000/10000)</a:t>
            </a:r>
          </a:p>
          <a:p>
            <a:pPr lvl="1"/>
            <a:r>
              <a:rPr lang="cs-CZ" dirty="0" smtClean="0"/>
              <a:t>Duplex (</a:t>
            </a:r>
            <a:r>
              <a:rPr lang="cs-CZ" dirty="0" err="1" smtClean="0"/>
              <a:t>HalfDuplex</a:t>
            </a:r>
            <a:r>
              <a:rPr lang="cs-CZ" dirty="0" smtClean="0"/>
              <a:t>, </a:t>
            </a:r>
            <a:r>
              <a:rPr lang="cs-CZ" dirty="0" err="1" smtClean="0"/>
              <a:t>FullDuplex</a:t>
            </a:r>
            <a:r>
              <a:rPr lang="cs-CZ" dirty="0" smtClean="0"/>
              <a:t>)</a:t>
            </a:r>
          </a:p>
          <a:p>
            <a:pPr lvl="1"/>
            <a:r>
              <a:rPr lang="cs-CZ" dirty="0" smtClean="0"/>
              <a:t>MDI a MDI-X (křížený, nebo nekřížený kabel)</a:t>
            </a:r>
          </a:p>
          <a:p>
            <a:pPr lvl="1"/>
            <a:r>
              <a:rPr lang="cs-CZ" dirty="0" smtClean="0"/>
              <a:t>Dnešní standard je nastavení portů v bodě A </a:t>
            </a:r>
            <a:r>
              <a:rPr lang="cs-CZ" dirty="0" err="1" smtClean="0"/>
              <a:t>a</a:t>
            </a:r>
            <a:r>
              <a:rPr lang="cs-CZ" dirty="0" smtClean="0"/>
              <a:t> B na AUTO, volba proběhne automaticky, nutné nastavení pro </a:t>
            </a:r>
            <a:r>
              <a:rPr lang="cs-CZ" dirty="0" err="1" smtClean="0"/>
              <a:t>switche</a:t>
            </a:r>
            <a:r>
              <a:rPr lang="cs-CZ" dirty="0" smtClean="0"/>
              <a:t> bez managementu</a:t>
            </a:r>
          </a:p>
          <a:p>
            <a:r>
              <a:rPr lang="cs-CZ" dirty="0" smtClean="0"/>
              <a:t>Pokud dojde k vyjednání přenosových parametrů, spojení se naváže. </a:t>
            </a:r>
          </a:p>
          <a:p>
            <a:r>
              <a:rPr lang="cs-CZ" dirty="0" smtClean="0"/>
              <a:t>Přechází se na 2.vrstvu, kde dojde za pomocí MAC adres k představení jednotlivých síťových prvků mezi sebou.</a:t>
            </a:r>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MAC (Media Access </a:t>
            </a:r>
            <a:r>
              <a:rPr lang="cs-CZ" dirty="0" err="1" smtClean="0"/>
              <a:t>Control</a:t>
            </a:r>
            <a:r>
              <a:rPr lang="cs-CZ" dirty="0" smtClean="0"/>
              <a:t>) adresa</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Fyzická identifikace síťových prvků </a:t>
            </a:r>
            <a:r>
              <a:rPr lang="cs-CZ" dirty="0" err="1" smtClean="0"/>
              <a:t>ethernet</a:t>
            </a:r>
            <a:endParaRPr lang="cs-CZ" dirty="0" smtClean="0"/>
          </a:p>
          <a:p>
            <a:r>
              <a:rPr lang="cs-CZ" dirty="0" smtClean="0"/>
              <a:t>V rámci jedné sítě musí být jedinečná (často se tak bohužel neděje). MAC adresa nepřechází přes </a:t>
            </a:r>
            <a:r>
              <a:rPr lang="cs-CZ" dirty="0" err="1" smtClean="0"/>
              <a:t>router</a:t>
            </a:r>
            <a:r>
              <a:rPr lang="cs-CZ" dirty="0" smtClean="0"/>
              <a:t> (nepřechází přes vrstvu 3). Normy přikazují jedinečnost, která ale nemusí platit celosvětově.</a:t>
            </a:r>
          </a:p>
          <a:p>
            <a:r>
              <a:rPr lang="cs-CZ" dirty="0" smtClean="0"/>
              <a:t>MAC adresa je 48bitové číslo (2</a:t>
            </a:r>
            <a:r>
              <a:rPr lang="cs-CZ" baseline="30000" dirty="0" smtClean="0"/>
              <a:t>48</a:t>
            </a:r>
            <a:r>
              <a:rPr lang="cs-CZ" dirty="0" smtClean="0"/>
              <a:t> kombinací) rozdělené do tří skupiny čtyřmístných hexadecimálních čísel (1234:5678:90AB), používají se ale zápisy šesti dvojmístných čísel (12:34:56:78:90:AB), i zápis jedním dvanáctimístným číslem 1234567890AB)</a:t>
            </a:r>
          </a:p>
          <a:p>
            <a:r>
              <a:rPr lang="cs-CZ" dirty="0" smtClean="0"/>
              <a:t>MAC je složena ze dvou částí. První polovina určuje výrobce síťového zařízení, tedy aktivního prvku (viz: </a:t>
            </a:r>
            <a:r>
              <a:rPr lang="cs-CZ" dirty="0" smtClean="0">
                <a:hlinkClick r:id="rId2"/>
              </a:rPr>
              <a:t>http://standards.ieee.org/regauth/oui/oui.txt</a:t>
            </a:r>
            <a:r>
              <a:rPr lang="cs-CZ" dirty="0" smtClean="0"/>
              <a:t>), druhá pak určuje samotné zařízení.</a:t>
            </a:r>
          </a:p>
          <a:p>
            <a:r>
              <a:rPr lang="cs-CZ" dirty="0" smtClean="0"/>
              <a:t>V současnosti je určitým problémem, že hodně síťových prvků umožňuje změnu MAC adresy (u nás třeba nutnost u internetového operátora UPC). MAC proto nemusí vždy garantovat jedinečnost.</a:t>
            </a:r>
          </a:p>
          <a:p>
            <a:endParaRPr lang="cs-CZ" dirty="0" smtClean="0"/>
          </a:p>
          <a:p>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0034" y="642918"/>
            <a:ext cx="8229600" cy="709626"/>
          </a:xfrm>
        </p:spPr>
        <p:txBody>
          <a:bodyPr/>
          <a:lstStyle/>
          <a:p>
            <a:r>
              <a:rPr lang="cs-CZ" dirty="0" smtClean="0"/>
              <a:t>Funkce </a:t>
            </a:r>
            <a:r>
              <a:rPr lang="cs-CZ" dirty="0" err="1" smtClean="0"/>
              <a:t>switchů</a:t>
            </a:r>
            <a:r>
              <a:rPr lang="cs-CZ" dirty="0" smtClean="0"/>
              <a:t>-primárně 2.vrstva</a:t>
            </a:r>
            <a:endParaRPr lang="cs-CZ" dirty="0"/>
          </a:p>
        </p:txBody>
      </p:sp>
      <p:sp>
        <p:nvSpPr>
          <p:cNvPr id="3" name="Zástupný symbol pro obsah 2"/>
          <p:cNvSpPr>
            <a:spLocks noGrp="1"/>
          </p:cNvSpPr>
          <p:nvPr>
            <p:ph idx="1"/>
          </p:nvPr>
        </p:nvSpPr>
        <p:spPr>
          <a:xfrm>
            <a:off x="428596" y="1357298"/>
            <a:ext cx="8229600" cy="4574296"/>
          </a:xfrm>
        </p:spPr>
        <p:txBody>
          <a:bodyPr>
            <a:noAutofit/>
          </a:bodyPr>
          <a:lstStyle/>
          <a:p>
            <a:r>
              <a:rPr lang="cs-CZ" sz="1600" dirty="0" smtClean="0"/>
              <a:t>Přepínací funkce – dochází k přepínání </a:t>
            </a:r>
            <a:r>
              <a:rPr lang="cs-CZ" sz="1600" dirty="0" err="1" smtClean="0"/>
              <a:t>packetů</a:t>
            </a:r>
            <a:r>
              <a:rPr lang="cs-CZ" sz="1600" dirty="0" smtClean="0"/>
              <a:t> z jednoho portu na druhý, podle MAC adresy, probíhá kontrola MAC proti databázi, kterou má </a:t>
            </a:r>
            <a:r>
              <a:rPr lang="cs-CZ" sz="1600" dirty="0" err="1" smtClean="0"/>
              <a:t>switch</a:t>
            </a:r>
            <a:r>
              <a:rPr lang="cs-CZ" sz="1600" dirty="0" smtClean="0"/>
              <a:t> uloženu v interní paměti (RAM, od několika desítek KB do desítek MB)</a:t>
            </a:r>
          </a:p>
          <a:p>
            <a:r>
              <a:rPr lang="cs-CZ" sz="1600" dirty="0" smtClean="0"/>
              <a:t>VLAN (Virtuální LAN) </a:t>
            </a:r>
            <a:r>
              <a:rPr lang="cs-CZ" sz="1600" b="1" dirty="0" smtClean="0"/>
              <a:t>802.1Q</a:t>
            </a:r>
            <a:r>
              <a:rPr lang="cs-CZ" sz="1600" dirty="0" smtClean="0"/>
              <a:t>, vytvoření virtuálního odděleného segmentu sítě v rámci jednoho, nebo více </a:t>
            </a:r>
            <a:r>
              <a:rPr lang="cs-CZ" sz="1600" dirty="0" err="1" smtClean="0"/>
              <a:t>switchů</a:t>
            </a:r>
            <a:r>
              <a:rPr lang="cs-CZ" sz="1600" dirty="0" smtClean="0"/>
              <a:t>, účelem je využít maximálně každý port </a:t>
            </a:r>
            <a:r>
              <a:rPr lang="cs-CZ" sz="1600" dirty="0" err="1" smtClean="0"/>
              <a:t>switche</a:t>
            </a:r>
            <a:r>
              <a:rPr lang="cs-CZ" sz="1600" dirty="0" smtClean="0"/>
              <a:t> a kabeláž bez ohledu na to, kdo je připojen. </a:t>
            </a:r>
          </a:p>
          <a:p>
            <a:r>
              <a:rPr lang="cs-CZ" sz="1600" dirty="0" smtClean="0"/>
              <a:t>LAG (port trunk)</a:t>
            </a:r>
            <a:r>
              <a:rPr lang="cs-CZ" sz="1600" b="1" dirty="0" smtClean="0"/>
              <a:t> 802.3ad</a:t>
            </a:r>
            <a:r>
              <a:rPr lang="cs-CZ" sz="1600" dirty="0" smtClean="0"/>
              <a:t>, rychlá cesta k vysokorychlostní síti, provede se spojení více spojů dohromady tak, že se tváří vůči síti jako jeden. Nastavuje se nejčastěji na úrovni </a:t>
            </a:r>
            <a:r>
              <a:rPr lang="cs-CZ" sz="1600" dirty="0" err="1" smtClean="0"/>
              <a:t>switchů</a:t>
            </a:r>
            <a:r>
              <a:rPr lang="cs-CZ" sz="1600" dirty="0" smtClean="0"/>
              <a:t> (</a:t>
            </a:r>
            <a:r>
              <a:rPr lang="cs-CZ" sz="1600" dirty="0" err="1" smtClean="0"/>
              <a:t>switch</a:t>
            </a:r>
            <a:r>
              <a:rPr lang="cs-CZ" sz="1600" dirty="0" smtClean="0"/>
              <a:t>-</a:t>
            </a:r>
            <a:r>
              <a:rPr lang="cs-CZ" sz="1600" dirty="0" err="1" smtClean="0"/>
              <a:t>switch</a:t>
            </a:r>
            <a:r>
              <a:rPr lang="cs-CZ" sz="1600" dirty="0" smtClean="0"/>
              <a:t>). Pokud spojíme dva kabely 1 </a:t>
            </a:r>
            <a:r>
              <a:rPr lang="cs-CZ" sz="1600" dirty="0" err="1" smtClean="0"/>
              <a:t>Gb</a:t>
            </a:r>
            <a:r>
              <a:rPr lang="cs-CZ" sz="1600" dirty="0" smtClean="0"/>
              <a:t>/s dohromady, budou se navenek tvářit jako jeden kabel 2 </a:t>
            </a:r>
            <a:r>
              <a:rPr lang="cs-CZ" sz="1600" dirty="0" err="1" smtClean="0"/>
              <a:t>Gb</a:t>
            </a:r>
            <a:r>
              <a:rPr lang="cs-CZ" sz="1600" dirty="0" smtClean="0"/>
              <a:t>/s. LAG umožňuje redundantní linku. Vypadne-li z páru jeden z kabelů, rychlost se automaticky sníží na 1 </a:t>
            </a:r>
            <a:r>
              <a:rPr lang="cs-CZ" sz="1600" dirty="0" err="1" smtClean="0"/>
              <a:t>Gb</a:t>
            </a:r>
            <a:r>
              <a:rPr lang="cs-CZ" sz="1600" dirty="0" smtClean="0"/>
              <a:t>/s, ale linka funguje. Nezkoušet na běžných levných </a:t>
            </a:r>
            <a:r>
              <a:rPr lang="cs-CZ" sz="1600" dirty="0" err="1" smtClean="0"/>
              <a:t>switchích</a:t>
            </a:r>
            <a:r>
              <a:rPr lang="cs-CZ" sz="1600" dirty="0" smtClean="0"/>
              <a:t>, vyústí to v </a:t>
            </a:r>
            <a:r>
              <a:rPr lang="cs-CZ" sz="1600" dirty="0" err="1" smtClean="0"/>
              <a:t>broadcast</a:t>
            </a:r>
            <a:r>
              <a:rPr lang="cs-CZ" sz="1600" dirty="0" smtClean="0"/>
              <a:t> </a:t>
            </a:r>
            <a:r>
              <a:rPr lang="cs-CZ" sz="1600" dirty="0" err="1" smtClean="0"/>
              <a:t>storm</a:t>
            </a:r>
            <a:r>
              <a:rPr lang="cs-CZ" sz="1600" dirty="0" smtClean="0"/>
              <a:t> a velký problém. </a:t>
            </a:r>
          </a:p>
          <a:p>
            <a:r>
              <a:rPr lang="cs-CZ" sz="1600" dirty="0" err="1" smtClean="0"/>
              <a:t>Spanning</a:t>
            </a:r>
            <a:r>
              <a:rPr lang="cs-CZ" sz="1600" dirty="0" smtClean="0"/>
              <a:t> </a:t>
            </a:r>
            <a:r>
              <a:rPr lang="cs-CZ" sz="1600" dirty="0" err="1" smtClean="0"/>
              <a:t>tree</a:t>
            </a:r>
            <a:r>
              <a:rPr lang="cs-CZ" sz="1600" dirty="0" smtClean="0"/>
              <a:t> – </a:t>
            </a:r>
            <a:r>
              <a:rPr lang="cs-CZ" sz="1600" b="1" dirty="0" smtClean="0"/>
              <a:t>802.1D</a:t>
            </a:r>
            <a:r>
              <a:rPr lang="cs-CZ" sz="1600" dirty="0" smtClean="0"/>
              <a:t> – je nastavení sítě, které umožní propojení sítě do kruhového uspořádání bez rizika </a:t>
            </a:r>
            <a:r>
              <a:rPr lang="cs-CZ" sz="1600" dirty="0" err="1" smtClean="0"/>
              <a:t>broadcast</a:t>
            </a:r>
            <a:r>
              <a:rPr lang="cs-CZ" sz="1600" dirty="0" smtClean="0"/>
              <a:t> </a:t>
            </a:r>
            <a:r>
              <a:rPr lang="cs-CZ" sz="1600" dirty="0" err="1" smtClean="0"/>
              <a:t>storm</a:t>
            </a:r>
            <a:r>
              <a:rPr lang="cs-CZ" sz="1600" dirty="0" smtClean="0"/>
              <a:t>, používá se pro vytvoření záložních cest, které jsou ale za běžného stavu neaktivní. Existuje v několika variantách – STP (</a:t>
            </a:r>
            <a:r>
              <a:rPr lang="cs-CZ" sz="1600" dirty="0" err="1" smtClean="0"/>
              <a:t>Spanning</a:t>
            </a:r>
            <a:r>
              <a:rPr lang="cs-CZ" sz="1600" dirty="0" smtClean="0"/>
              <a:t> </a:t>
            </a:r>
            <a:r>
              <a:rPr lang="cs-CZ" sz="1600" dirty="0" err="1" smtClean="0"/>
              <a:t>tree</a:t>
            </a:r>
            <a:r>
              <a:rPr lang="cs-CZ" sz="1600" dirty="0" smtClean="0"/>
              <a:t>), RSTP (Rapid </a:t>
            </a:r>
            <a:r>
              <a:rPr lang="cs-CZ" sz="1600" dirty="0" err="1" smtClean="0"/>
              <a:t>spanning</a:t>
            </a:r>
            <a:r>
              <a:rPr lang="cs-CZ" sz="1600" dirty="0" smtClean="0"/>
              <a:t> </a:t>
            </a:r>
            <a:r>
              <a:rPr lang="cs-CZ" sz="1600" dirty="0" err="1" smtClean="0"/>
              <a:t>tree</a:t>
            </a:r>
            <a:r>
              <a:rPr lang="cs-CZ" sz="1600" dirty="0" smtClean="0"/>
              <a:t>), MSTP (Multiple </a:t>
            </a:r>
            <a:r>
              <a:rPr lang="cs-CZ" sz="1600" dirty="0" err="1" smtClean="0"/>
              <a:t>spanning</a:t>
            </a:r>
            <a:r>
              <a:rPr lang="cs-CZ" sz="1600" dirty="0" smtClean="0"/>
              <a:t> </a:t>
            </a:r>
            <a:r>
              <a:rPr lang="cs-CZ" sz="1600" dirty="0" err="1" smtClean="0"/>
              <a:t>tree</a:t>
            </a:r>
            <a:r>
              <a:rPr lang="cs-CZ" sz="1600" dirty="0" smtClean="0"/>
              <a:t>), případně speciální standardy typu HP </a:t>
            </a:r>
            <a:r>
              <a:rPr lang="cs-CZ" sz="1600" dirty="0" err="1" smtClean="0"/>
              <a:t>meshing</a:t>
            </a:r>
            <a:r>
              <a:rPr lang="cs-CZ" sz="1600" dirty="0" smtClean="0"/>
              <a:t>. Vždy se volí jeden ze </a:t>
            </a:r>
            <a:r>
              <a:rPr lang="cs-CZ" sz="1600" dirty="0" err="1" smtClean="0"/>
              <a:t>switchů</a:t>
            </a:r>
            <a:r>
              <a:rPr lang="cs-CZ" sz="1600" dirty="0" smtClean="0"/>
              <a:t> za tzv. </a:t>
            </a:r>
            <a:r>
              <a:rPr lang="cs-CZ" sz="1600" dirty="0" err="1" smtClean="0"/>
              <a:t>Root</a:t>
            </a:r>
            <a:r>
              <a:rPr lang="cs-CZ" sz="1600" dirty="0" smtClean="0"/>
              <a:t> </a:t>
            </a:r>
            <a:r>
              <a:rPr lang="cs-CZ" sz="1600" dirty="0" err="1" smtClean="0"/>
              <a:t>switch</a:t>
            </a:r>
            <a:r>
              <a:rPr lang="cs-CZ" sz="1600" dirty="0" smtClean="0"/>
              <a:t> (</a:t>
            </a:r>
            <a:r>
              <a:rPr lang="cs-CZ" sz="1600" dirty="0" err="1" smtClean="0"/>
              <a:t>root</a:t>
            </a:r>
            <a:r>
              <a:rPr lang="cs-CZ" sz="1600" dirty="0" smtClean="0"/>
              <a:t> </a:t>
            </a:r>
            <a:r>
              <a:rPr lang="cs-CZ" sz="1600" dirty="0" err="1" smtClean="0"/>
              <a:t>bridge</a:t>
            </a:r>
            <a:r>
              <a:rPr lang="cs-CZ" sz="1600" dirty="0" smtClean="0"/>
              <a:t>), tedy za </a:t>
            </a:r>
            <a:r>
              <a:rPr lang="cs-CZ" sz="1600" dirty="0" err="1" smtClean="0"/>
              <a:t>switch</a:t>
            </a:r>
            <a:r>
              <a:rPr lang="cs-CZ" sz="1600" dirty="0" smtClean="0"/>
              <a:t> s nejnižším ID, ten je pak odpovědný za propočítání nejlevnějších cest v rámci topologie. </a:t>
            </a:r>
            <a:endParaRPr lang="cs-CZ" sz="1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pic>
        <p:nvPicPr>
          <p:cNvPr id="4" name="Zástupný symbol pro obsah 3" descr="Vlan topology.jpg"/>
          <p:cNvPicPr>
            <a:picLocks noGrp="1" noChangeAspect="1"/>
          </p:cNvPicPr>
          <p:nvPr>
            <p:ph idx="1"/>
          </p:nvPr>
        </p:nvPicPr>
        <p:blipFill>
          <a:blip r:embed="rId2" cstate="print"/>
          <a:stretch>
            <a:fillRect/>
          </a:stretch>
        </p:blipFill>
        <p:spPr>
          <a:xfrm>
            <a:off x="170198" y="642918"/>
            <a:ext cx="8759520" cy="5930921"/>
          </a:xfr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descr="spanning + link aggregation.jpg"/>
          <p:cNvPicPr>
            <a:picLocks noGrp="1" noChangeAspect="1"/>
          </p:cNvPicPr>
          <p:nvPr>
            <p:ph idx="1"/>
          </p:nvPr>
        </p:nvPicPr>
        <p:blipFill>
          <a:blip r:embed="rId2" cstate="print"/>
          <a:stretch>
            <a:fillRect/>
          </a:stretch>
        </p:blipFill>
        <p:spPr>
          <a:xfrm>
            <a:off x="1142976" y="642918"/>
            <a:ext cx="6513289" cy="4572032"/>
          </a:xfrm>
        </p:spPr>
      </p:pic>
      <p:sp>
        <p:nvSpPr>
          <p:cNvPr id="3" name="TextovéPole 2"/>
          <p:cNvSpPr txBox="1"/>
          <p:nvPr/>
        </p:nvSpPr>
        <p:spPr>
          <a:xfrm>
            <a:off x="214282" y="5286388"/>
            <a:ext cx="8715436" cy="1323439"/>
          </a:xfrm>
          <a:prstGeom prst="rect">
            <a:avLst/>
          </a:prstGeom>
          <a:noFill/>
        </p:spPr>
        <p:txBody>
          <a:bodyPr wrap="square" rtlCol="0">
            <a:spAutoFit/>
          </a:bodyPr>
          <a:lstStyle/>
          <a:p>
            <a:r>
              <a:rPr lang="cs-CZ" sz="1600" dirty="0" err="1" smtClean="0"/>
              <a:t>Root</a:t>
            </a:r>
            <a:r>
              <a:rPr lang="cs-CZ" sz="1600" dirty="0" smtClean="0"/>
              <a:t> </a:t>
            </a:r>
            <a:r>
              <a:rPr lang="cs-CZ" sz="1600" dirty="0" err="1" smtClean="0"/>
              <a:t>switch</a:t>
            </a:r>
            <a:r>
              <a:rPr lang="cs-CZ" sz="1600" dirty="0" smtClean="0"/>
              <a:t> a Edge1 mají mezi sebou spojení dvěma kabely (to je možné díky linkové agregaci 802.3ad, běžné </a:t>
            </a:r>
            <a:r>
              <a:rPr lang="cs-CZ" sz="1600" dirty="0" err="1" smtClean="0"/>
              <a:t>switche</a:t>
            </a:r>
            <a:r>
              <a:rPr lang="cs-CZ" sz="1600" dirty="0" smtClean="0"/>
              <a:t> takto spojit nelze), </a:t>
            </a:r>
            <a:r>
              <a:rPr lang="cs-CZ" sz="1600" dirty="0" err="1" smtClean="0"/>
              <a:t>Root</a:t>
            </a:r>
            <a:r>
              <a:rPr lang="cs-CZ" sz="1600" dirty="0" smtClean="0"/>
              <a:t> </a:t>
            </a:r>
            <a:r>
              <a:rPr lang="cs-CZ" sz="1600" dirty="0" err="1" smtClean="0"/>
              <a:t>switch</a:t>
            </a:r>
            <a:r>
              <a:rPr lang="cs-CZ" sz="1600" dirty="0" smtClean="0"/>
              <a:t> a Edge1 jsou spojeny s Edge2, 3 a 4 </a:t>
            </a:r>
            <a:r>
              <a:rPr lang="cs-CZ" sz="1600" dirty="0" err="1" smtClean="0"/>
              <a:t>switchem</a:t>
            </a:r>
            <a:r>
              <a:rPr lang="cs-CZ" sz="1600" dirty="0" smtClean="0"/>
              <a:t> díky technologii </a:t>
            </a:r>
            <a:r>
              <a:rPr lang="cs-CZ" sz="1600" dirty="0" err="1" smtClean="0"/>
              <a:t>Spanning</a:t>
            </a:r>
            <a:r>
              <a:rPr lang="cs-CZ" sz="1600" dirty="0" smtClean="0"/>
              <a:t> </a:t>
            </a:r>
            <a:r>
              <a:rPr lang="cs-CZ" sz="1600" dirty="0" err="1" smtClean="0"/>
              <a:t>tree</a:t>
            </a:r>
            <a:r>
              <a:rPr lang="cs-CZ" sz="1600" dirty="0" smtClean="0"/>
              <a:t> (na standardním </a:t>
            </a:r>
            <a:r>
              <a:rPr lang="cs-CZ" sz="1600" dirty="0" err="1" smtClean="0"/>
              <a:t>switchi</a:t>
            </a:r>
            <a:r>
              <a:rPr lang="cs-CZ" sz="1600" dirty="0" smtClean="0"/>
              <a:t> není možné). Všimněte si </a:t>
            </a:r>
            <a:r>
              <a:rPr lang="cs-CZ" sz="1600" dirty="0" err="1" smtClean="0"/>
              <a:t>Backup</a:t>
            </a:r>
            <a:r>
              <a:rPr lang="cs-CZ" sz="1600" dirty="0" smtClean="0"/>
              <a:t> linků, tyto jsou vždy blokované, aby nedošlo k uzavření sítě do smyčky.(po </a:t>
            </a:r>
            <a:r>
              <a:rPr lang="cs-CZ" sz="1600" dirty="0" err="1" smtClean="0"/>
              <a:t>backup</a:t>
            </a:r>
            <a:r>
              <a:rPr lang="cs-CZ" sz="1600" dirty="0" smtClean="0"/>
              <a:t> linkách tečou jen tzv. BPDU </a:t>
            </a:r>
            <a:r>
              <a:rPr lang="cs-CZ" sz="1600" dirty="0" err="1" smtClean="0"/>
              <a:t>packety</a:t>
            </a:r>
            <a:r>
              <a:rPr lang="cs-CZ" sz="1600" dirty="0" smtClean="0"/>
              <a:t>)</a:t>
            </a:r>
            <a:endParaRPr lang="cs-CZ" sz="1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0034" y="642918"/>
            <a:ext cx="8229600" cy="1066800"/>
          </a:xfrm>
        </p:spPr>
        <p:txBody>
          <a:bodyPr/>
          <a:lstStyle/>
          <a:p>
            <a:r>
              <a:rPr lang="cs-CZ" dirty="0" smtClean="0"/>
              <a:t>Modelový příklad v učebně IVT</a:t>
            </a:r>
            <a:endParaRPr lang="cs-CZ" dirty="0"/>
          </a:p>
        </p:txBody>
      </p:sp>
      <p:pic>
        <p:nvPicPr>
          <p:cNvPr id="4" name="Zástupný symbol pro obsah 3" descr="topology.jpg"/>
          <p:cNvPicPr>
            <a:picLocks noGrp="1" noChangeAspect="1"/>
          </p:cNvPicPr>
          <p:nvPr>
            <p:ph idx="1"/>
          </p:nvPr>
        </p:nvPicPr>
        <p:blipFill>
          <a:blip r:embed="rId2" cstate="print"/>
          <a:stretch>
            <a:fillRect/>
          </a:stretch>
        </p:blipFill>
        <p:spPr>
          <a:xfrm>
            <a:off x="714348" y="1643050"/>
            <a:ext cx="7786743" cy="4930788"/>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Dělení sítí</a:t>
            </a:r>
            <a:endParaRPr lang="cs-CZ" dirty="0"/>
          </a:p>
        </p:txBody>
      </p:sp>
      <p:sp>
        <p:nvSpPr>
          <p:cNvPr id="3" name="Zástupný symbol pro obsah 2"/>
          <p:cNvSpPr>
            <a:spLocks noGrp="1"/>
          </p:cNvSpPr>
          <p:nvPr>
            <p:ph idx="1"/>
          </p:nvPr>
        </p:nvSpPr>
        <p:spPr/>
        <p:txBody>
          <a:bodyPr/>
          <a:lstStyle/>
          <a:p>
            <a:r>
              <a:rPr lang="cs-CZ" dirty="0" smtClean="0"/>
              <a:t>Dělení z hlediska postavení počítačů</a:t>
            </a:r>
          </a:p>
          <a:p>
            <a:pPr lvl="1"/>
            <a:r>
              <a:rPr lang="cs-CZ" dirty="0" smtClean="0"/>
              <a:t>Peer to peer</a:t>
            </a:r>
          </a:p>
          <a:p>
            <a:pPr lvl="1"/>
            <a:r>
              <a:rPr lang="cs-CZ" dirty="0" err="1" smtClean="0"/>
              <a:t>Client</a:t>
            </a:r>
            <a:r>
              <a:rPr lang="cs-CZ" dirty="0" smtClean="0"/>
              <a:t> Server</a:t>
            </a:r>
          </a:p>
          <a:p>
            <a:r>
              <a:rPr lang="cs-CZ" dirty="0" smtClean="0"/>
              <a:t>Dělení z hlediska rozsahu</a:t>
            </a:r>
          </a:p>
          <a:p>
            <a:pPr lvl="1"/>
            <a:r>
              <a:rPr lang="cs-CZ" dirty="0" smtClean="0"/>
              <a:t>WAN</a:t>
            </a:r>
          </a:p>
          <a:p>
            <a:pPr lvl="1"/>
            <a:r>
              <a:rPr lang="cs-CZ" dirty="0" smtClean="0"/>
              <a:t>LAN</a:t>
            </a:r>
          </a:p>
          <a:p>
            <a:pPr lvl="1"/>
            <a:r>
              <a:rPr lang="cs-CZ" dirty="0" smtClean="0"/>
              <a:t>MAN</a:t>
            </a:r>
          </a:p>
          <a:p>
            <a:pPr lvl="1"/>
            <a:r>
              <a:rPr lang="cs-CZ" dirty="0" smtClean="0"/>
              <a:t>PAN (privátní síť, </a:t>
            </a:r>
            <a:r>
              <a:rPr lang="cs-CZ" dirty="0" err="1" smtClean="0"/>
              <a:t>subtyp</a:t>
            </a:r>
            <a:r>
              <a:rPr lang="cs-CZ" dirty="0" smtClean="0"/>
              <a: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3.vrstva modelu OSI</a:t>
            </a:r>
            <a:endParaRPr lang="cs-CZ" dirty="0"/>
          </a:p>
        </p:txBody>
      </p:sp>
      <p:sp>
        <p:nvSpPr>
          <p:cNvPr id="3" name="Zástupný symbol pro obsah 2"/>
          <p:cNvSpPr>
            <a:spLocks noGrp="1"/>
          </p:cNvSpPr>
          <p:nvPr>
            <p:ph idx="1"/>
          </p:nvPr>
        </p:nvSpPr>
        <p:spPr/>
        <p:txBody>
          <a:bodyPr/>
          <a:lstStyle/>
          <a:p>
            <a:r>
              <a:rPr lang="cs-CZ" dirty="0" smtClean="0"/>
              <a:t>Síťová vrstva, zde dochází k navázání komunikace přes síťové protokoly za pomocí jejich identifikátorů, například za pomocí IP adresy</a:t>
            </a:r>
          </a:p>
          <a:p>
            <a:r>
              <a:rPr lang="cs-CZ" dirty="0" smtClean="0"/>
              <a:t>Síťová vrstva se používá pro předávání </a:t>
            </a:r>
            <a:r>
              <a:rPr lang="cs-CZ" dirty="0" err="1" smtClean="0"/>
              <a:t>packetů</a:t>
            </a:r>
            <a:r>
              <a:rPr lang="cs-CZ" dirty="0" smtClean="0"/>
              <a:t> ze sítě A do sítě B (tj. například z gymnázia do internetu a naopak)</a:t>
            </a:r>
          </a:p>
          <a:p>
            <a:r>
              <a:rPr lang="cs-CZ" dirty="0" smtClean="0"/>
              <a:t>Na síťové vrstvě obvykle pracují </a:t>
            </a:r>
            <a:r>
              <a:rPr lang="cs-CZ" dirty="0" err="1" smtClean="0"/>
              <a:t>routery</a:t>
            </a:r>
            <a:r>
              <a:rPr lang="cs-CZ" dirty="0" smtClean="0"/>
              <a:t> a </a:t>
            </a:r>
            <a:r>
              <a:rPr lang="cs-CZ" dirty="0" err="1" smtClean="0"/>
              <a:t>routing</a:t>
            </a:r>
            <a:r>
              <a:rPr lang="cs-CZ" dirty="0" smtClean="0"/>
              <a:t> </a:t>
            </a:r>
            <a:r>
              <a:rPr lang="cs-CZ" dirty="0" err="1" smtClean="0"/>
              <a:t>switche</a:t>
            </a:r>
            <a:endParaRPr lang="cs-CZ"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Přechod z druhé vrstvy na 3. vrstvu</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MAC adresa (čili identifikace na 2.vrstvě) musí být nějak transformována (přeložena) na vrstvu 3.</a:t>
            </a:r>
          </a:p>
          <a:p>
            <a:r>
              <a:rPr lang="cs-CZ" dirty="0" smtClean="0"/>
              <a:t>O to se stará protokol ARP a RARP. </a:t>
            </a:r>
          </a:p>
          <a:p>
            <a:r>
              <a:rPr lang="cs-CZ" dirty="0" smtClean="0"/>
              <a:t>Zjednodušeně řečeno se jedná o tabulku o dvou sloupcích. Na jedné straně figuruje MAC adresa a na druhé příslušná adresa IP.</a:t>
            </a:r>
          </a:p>
          <a:p>
            <a:r>
              <a:rPr lang="cs-CZ" dirty="0" smtClean="0"/>
              <a:t>Při komunikaci dvou koncových bodů se používá a. v rámci jedné sítě pro překlad cílové IP na MAC adresu, </a:t>
            </a:r>
            <a:r>
              <a:rPr lang="cs-CZ" dirty="0" err="1" smtClean="0"/>
              <a:t>b</a:t>
            </a:r>
            <a:r>
              <a:rPr lang="cs-CZ" dirty="0" smtClean="0"/>
              <a:t>. v rámci rozsáhlých sítí pak k překladu MAC adresy </a:t>
            </a:r>
            <a:r>
              <a:rPr lang="cs-CZ" dirty="0" err="1" smtClean="0"/>
              <a:t>routeru</a:t>
            </a:r>
            <a:endParaRPr lang="cs-CZ" dirty="0" smtClean="0"/>
          </a:p>
          <a:p>
            <a:r>
              <a:rPr lang="cs-CZ" dirty="0" smtClean="0"/>
              <a:t>ARP a RARP protokol funguje na síťových prvcích (na 3. vrstvě), nebo v rámci implementace síťových funkcí operačních systémů.</a:t>
            </a:r>
          </a:p>
          <a:p>
            <a:r>
              <a:rPr lang="cs-CZ" dirty="0" smtClean="0"/>
              <a:t>ARP slouží k překladu adresy IP na MAC</a:t>
            </a:r>
          </a:p>
          <a:p>
            <a:r>
              <a:rPr lang="cs-CZ" dirty="0" smtClean="0"/>
              <a:t>RARP slouží k překladu MAC na IP adresu</a:t>
            </a:r>
          </a:p>
          <a:p>
            <a:r>
              <a:rPr lang="cs-CZ" dirty="0" smtClean="0"/>
              <a:t>Ve Windows lze zobrazit obsah ARP </a:t>
            </a:r>
            <a:r>
              <a:rPr lang="cs-CZ" dirty="0" err="1" smtClean="0"/>
              <a:t>cache</a:t>
            </a:r>
            <a:r>
              <a:rPr lang="cs-CZ" dirty="0" smtClean="0"/>
              <a:t> příkazem ARP (nebo s parametrem ARP –a), v Linuxu existuje rovněž alternativa)</a:t>
            </a:r>
            <a:endParaRPr lang="cs-CZ"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Protokol TCP/IP</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Otevřený protokol pro komunikaci v počítačových sítích</a:t>
            </a:r>
          </a:p>
          <a:p>
            <a:r>
              <a:rPr lang="cs-CZ" dirty="0" smtClean="0"/>
              <a:t>Díky své otevřenosti se jedná o nejrozšířenější protokol</a:t>
            </a:r>
          </a:p>
          <a:p>
            <a:r>
              <a:rPr lang="cs-CZ" dirty="0" smtClean="0"/>
              <a:t>Používá se jak v lokálních tak rozsáhlých sítích</a:t>
            </a:r>
          </a:p>
          <a:p>
            <a:r>
              <a:rPr lang="cs-CZ" dirty="0" smtClean="0"/>
              <a:t>Nejvýraznějším zástupcem je internet (neboli systém sítí postavených právě na protokolu TCP/IP)</a:t>
            </a:r>
          </a:p>
          <a:p>
            <a:r>
              <a:rPr lang="cs-CZ" dirty="0" smtClean="0"/>
              <a:t>Odvozuje se od modelu OSI, je tedy také rozložen do vrstev. Popisuje komunikaci pouze na čtyřech vrstvách (vrstvy 1 a 2 OSI odpovídají 1. vrstvě TCP/IP, vrstva 3 OSI odpovídá 2. vrstvě TCP/IP, čtvrtá vrstva OSI odpovídá třetí vrstvě TCP/IP, vrstvy 5-7 OSI odpovídají vrstvě 4 u TCP/IP.</a:t>
            </a:r>
          </a:p>
          <a:p>
            <a:r>
              <a:rPr lang="cs-CZ" dirty="0" smtClean="0"/>
              <a:t>Názvy vrstev: Síťová, Internetová, Transportní a Aplikační</a:t>
            </a:r>
          </a:p>
          <a:p>
            <a:r>
              <a:rPr lang="cs-CZ" dirty="0" smtClean="0"/>
              <a:t>Není závislý na žádné konkrétní firmě. (na rozdíl od komerčních protokolů jako </a:t>
            </a:r>
            <a:r>
              <a:rPr lang="cs-CZ" dirty="0" err="1" smtClean="0"/>
              <a:t>AppleTalk</a:t>
            </a:r>
            <a:r>
              <a:rPr lang="cs-CZ" dirty="0" smtClean="0"/>
              <a:t>, </a:t>
            </a:r>
            <a:r>
              <a:rPr lang="cs-CZ" dirty="0" err="1" smtClean="0"/>
              <a:t>NetBUI</a:t>
            </a:r>
            <a:r>
              <a:rPr lang="cs-CZ" dirty="0" smtClean="0"/>
              <a:t>, IPX/SPX)</a:t>
            </a:r>
          </a:p>
          <a:p>
            <a:r>
              <a:rPr lang="cs-CZ" dirty="0" smtClean="0"/>
              <a:t>Je určován průběžně aktualizovanými standardy.</a:t>
            </a:r>
            <a:endParaRPr lang="cs-CZ"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Zástupný symbol pro obsah 4" descr="osi-model.jpg"/>
          <p:cNvPicPr>
            <a:picLocks noGrp="1" noChangeAspect="1"/>
          </p:cNvPicPr>
          <p:nvPr>
            <p:ph idx="1"/>
          </p:nvPr>
        </p:nvPicPr>
        <p:blipFill>
          <a:blip r:embed="rId2" cstate="print"/>
          <a:stretch>
            <a:fillRect/>
          </a:stretch>
        </p:blipFill>
        <p:spPr>
          <a:xfrm>
            <a:off x="1071538" y="1000108"/>
            <a:ext cx="6455086" cy="4286280"/>
          </a:xfrm>
        </p:spPr>
      </p:pic>
      <p:sp>
        <p:nvSpPr>
          <p:cNvPr id="6" name="TextovéPole 5"/>
          <p:cNvSpPr txBox="1"/>
          <p:nvPr/>
        </p:nvSpPr>
        <p:spPr>
          <a:xfrm>
            <a:off x="642910" y="5500702"/>
            <a:ext cx="7786742" cy="923330"/>
          </a:xfrm>
          <a:prstGeom prst="rect">
            <a:avLst/>
          </a:prstGeom>
          <a:noFill/>
        </p:spPr>
        <p:txBody>
          <a:bodyPr wrap="square" rtlCol="0">
            <a:spAutoFit/>
          </a:bodyPr>
          <a:lstStyle/>
          <a:p>
            <a:r>
              <a:rPr lang="cs-CZ" dirty="0" smtClean="0"/>
              <a:t>Porovnání OSI modelu s protokolárním modelem TCP/IP. TCP/IP je nejpoužívanějším síťovým protokolem. První tři vrstvy jsou v režii síťových prvků, poslední vrstva v režii software.</a:t>
            </a:r>
            <a:endParaRPr lang="cs-CZ"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IP adresa</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Používá se jako identifikátor pro sítě TCP/IP (na třetí vrstvě)</a:t>
            </a:r>
          </a:p>
          <a:p>
            <a:r>
              <a:rPr lang="cs-CZ" dirty="0" smtClean="0"/>
              <a:t>IP adresa definuje každé síťové zařízení v síti TCP/IP</a:t>
            </a:r>
          </a:p>
          <a:p>
            <a:r>
              <a:rPr lang="cs-CZ" dirty="0" smtClean="0"/>
              <a:t>Existují dvě verze adres IP</a:t>
            </a:r>
          </a:p>
          <a:p>
            <a:pPr lvl="1"/>
            <a:r>
              <a:rPr lang="cs-CZ" dirty="0" smtClean="0"/>
              <a:t>Dle standardu IPv4</a:t>
            </a:r>
          </a:p>
          <a:p>
            <a:pPr lvl="1"/>
            <a:r>
              <a:rPr lang="cs-CZ" dirty="0" smtClean="0"/>
              <a:t>Dle standardu IPv6</a:t>
            </a:r>
          </a:p>
          <a:p>
            <a:r>
              <a:rPr lang="cs-CZ" dirty="0" smtClean="0"/>
              <a:t>IP adresa musí být v rámci sítě jedinečná (tzn. v rámci skupiny PC, které na sebe „vidí“)</a:t>
            </a:r>
          </a:p>
          <a:p>
            <a:r>
              <a:rPr lang="cs-CZ" dirty="0" smtClean="0"/>
              <a:t>Každý síťový prvek musí být definován kromě adresy IP ještě tzv. maskou sítě, která určuje rozsah (velikost) sítě, ve které je daný síťový prvek zapojen. (stanovuje hranice jedné sítě)</a:t>
            </a:r>
          </a:p>
          <a:p>
            <a:r>
              <a:rPr lang="cs-CZ" dirty="0" smtClean="0"/>
              <a:t>Příklady:</a:t>
            </a:r>
          </a:p>
          <a:p>
            <a:pPr lvl="1"/>
            <a:r>
              <a:rPr lang="cs-CZ" dirty="0" err="1" smtClean="0"/>
              <a:t>Ip</a:t>
            </a:r>
            <a:r>
              <a:rPr lang="cs-CZ" dirty="0" smtClean="0"/>
              <a:t> adresa IPv4 – 192.168.1.1 maska sítě: 255.255.255.0</a:t>
            </a:r>
          </a:p>
          <a:p>
            <a:pPr lvl="1"/>
            <a:r>
              <a:rPr lang="cs-CZ" dirty="0" err="1" smtClean="0"/>
              <a:t>Ip</a:t>
            </a:r>
            <a:r>
              <a:rPr lang="cs-CZ" dirty="0" smtClean="0"/>
              <a:t> adresa IPv6 - 2001:0db8:85a3:08d3:1319:8a2e:0370</a:t>
            </a:r>
          </a:p>
          <a:p>
            <a:r>
              <a:rPr lang="cs-CZ" dirty="0" smtClean="0"/>
              <a:t>Maska sítě – dvě možnosti zápisu</a:t>
            </a:r>
          </a:p>
          <a:p>
            <a:pPr lvl="1"/>
            <a:r>
              <a:rPr lang="cs-CZ" dirty="0" smtClean="0"/>
              <a:t>Klasický způsob – 255.255.255.0</a:t>
            </a:r>
          </a:p>
          <a:p>
            <a:pPr lvl="1"/>
            <a:r>
              <a:rPr lang="cs-CZ" dirty="0" smtClean="0"/>
              <a:t>CIDR - /24 (určuje lépe max. počet IP adres v rámci segmentu) – určuje kolik bitů sítě je zamčených (nepoužitelných pro adresaci) – jednodušší</a:t>
            </a:r>
          </a:p>
          <a:p>
            <a:endParaRPr lang="cs-CZ"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IPv4 adresování</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IP adresování dle standardu IPv4 má délku 32 bitů (4 byty), tedy 2</a:t>
            </a:r>
            <a:r>
              <a:rPr lang="cs-CZ" baseline="30000" dirty="0" smtClean="0"/>
              <a:t>32</a:t>
            </a:r>
            <a:r>
              <a:rPr lang="cs-CZ" dirty="0" smtClean="0"/>
              <a:t> (4294967296) adres.</a:t>
            </a:r>
          </a:p>
          <a:p>
            <a:r>
              <a:rPr lang="cs-CZ" dirty="0" smtClean="0"/>
              <a:t>To při současném rozvoji internetu nestačí</a:t>
            </a:r>
          </a:p>
          <a:p>
            <a:r>
              <a:rPr lang="cs-CZ" dirty="0" smtClean="0"/>
              <a:t>Zpočátku bylo adresování IPv4 rozděleno do třech uživatelských tříd A, B, a C (existovalo D a E pro interní použití). Toto rozdělení obrovsky plýtvalo přidělitelnými adresami</a:t>
            </a:r>
          </a:p>
          <a:p>
            <a:pPr lvl="1"/>
            <a:r>
              <a:rPr lang="cs-CZ" dirty="0" smtClean="0"/>
              <a:t>A </a:t>
            </a:r>
            <a:r>
              <a:rPr lang="cs-CZ" dirty="0" err="1" smtClean="0"/>
              <a:t>class</a:t>
            </a:r>
            <a:r>
              <a:rPr lang="cs-CZ" dirty="0" smtClean="0"/>
              <a:t> – 1-126(a) + b + c + d = 126 sítí (2</a:t>
            </a:r>
            <a:r>
              <a:rPr lang="cs-CZ" baseline="30000" dirty="0" smtClean="0"/>
              <a:t>7</a:t>
            </a:r>
            <a:r>
              <a:rPr lang="cs-CZ" dirty="0" smtClean="0"/>
              <a:t> -2)</a:t>
            </a:r>
          </a:p>
          <a:p>
            <a:pPr lvl="1"/>
            <a:r>
              <a:rPr lang="cs-CZ" dirty="0" smtClean="0"/>
              <a:t>B </a:t>
            </a:r>
            <a:r>
              <a:rPr lang="cs-CZ" dirty="0" err="1" smtClean="0"/>
              <a:t>class</a:t>
            </a:r>
            <a:r>
              <a:rPr lang="cs-CZ" dirty="0" smtClean="0"/>
              <a:t> – 128-191 (a.b) + c + d = 16384 sítí (2</a:t>
            </a:r>
            <a:r>
              <a:rPr lang="cs-CZ" baseline="30000" dirty="0" smtClean="0"/>
              <a:t>14</a:t>
            </a:r>
            <a:r>
              <a:rPr lang="cs-CZ" dirty="0" smtClean="0"/>
              <a:t>-2)</a:t>
            </a:r>
          </a:p>
          <a:p>
            <a:pPr lvl="1"/>
            <a:r>
              <a:rPr lang="cs-CZ" dirty="0" smtClean="0"/>
              <a:t>C </a:t>
            </a:r>
            <a:r>
              <a:rPr lang="cs-CZ" dirty="0" err="1" smtClean="0"/>
              <a:t>class</a:t>
            </a:r>
            <a:r>
              <a:rPr lang="cs-CZ" dirty="0" smtClean="0"/>
              <a:t> – 192-223 (a.</a:t>
            </a:r>
            <a:r>
              <a:rPr lang="cs-CZ" dirty="0" err="1" smtClean="0"/>
              <a:t>b.c</a:t>
            </a:r>
            <a:r>
              <a:rPr lang="cs-CZ" dirty="0" smtClean="0"/>
              <a:t>) + d=2097151 sítí (2</a:t>
            </a:r>
            <a:r>
              <a:rPr lang="cs-CZ" baseline="30000" dirty="0" smtClean="0"/>
              <a:t>21</a:t>
            </a:r>
            <a:r>
              <a:rPr lang="cs-CZ" dirty="0" smtClean="0"/>
              <a:t>-2)</a:t>
            </a:r>
          </a:p>
          <a:p>
            <a:r>
              <a:rPr lang="cs-CZ" dirty="0" smtClean="0"/>
              <a:t>Třídy omezovaly použití IP adres pro max. 2113661 subjektů připojených do jedné velké sítě. </a:t>
            </a:r>
            <a:endParaRPr lang="cs-CZ"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IPv4 adresování</a:t>
            </a:r>
            <a:endParaRPr lang="cs-CZ" dirty="0"/>
          </a:p>
        </p:txBody>
      </p:sp>
      <p:sp>
        <p:nvSpPr>
          <p:cNvPr id="3" name="Zástupný symbol pro obsah 2"/>
          <p:cNvSpPr>
            <a:spLocks noGrp="1"/>
          </p:cNvSpPr>
          <p:nvPr>
            <p:ph idx="1"/>
          </p:nvPr>
        </p:nvSpPr>
        <p:spPr/>
        <p:txBody>
          <a:bodyPr>
            <a:normAutofit fontScale="92500"/>
          </a:bodyPr>
          <a:lstStyle/>
          <a:p>
            <a:r>
              <a:rPr lang="cs-CZ" dirty="0" smtClean="0"/>
              <a:t>Jak vyřešit problém adresování?</a:t>
            </a:r>
          </a:p>
          <a:p>
            <a:pPr lvl="1"/>
            <a:r>
              <a:rPr lang="cs-CZ" dirty="0" smtClean="0"/>
              <a:t>Výchozím faktem je, že všechny počítače nemusí přímo být na internetu. Musí mít na něj pouze přístup, což lze zajistit tak, aniž by IP adresa počítače byla v internetu viditelná a to za pomocí </a:t>
            </a:r>
            <a:r>
              <a:rPr lang="cs-CZ" dirty="0" err="1" smtClean="0"/>
              <a:t>routeru</a:t>
            </a:r>
            <a:r>
              <a:rPr lang="cs-CZ" dirty="0" smtClean="0"/>
              <a:t>. </a:t>
            </a:r>
          </a:p>
          <a:p>
            <a:pPr lvl="1"/>
            <a:r>
              <a:rPr lang="cs-CZ" dirty="0" smtClean="0"/>
              <a:t>Byly vyčleněny skupiny IP adres, které jsou na internetových </a:t>
            </a:r>
            <a:r>
              <a:rPr lang="cs-CZ" dirty="0" err="1" smtClean="0"/>
              <a:t>routerech</a:t>
            </a:r>
            <a:r>
              <a:rPr lang="cs-CZ" dirty="0" smtClean="0"/>
              <a:t> přímo blokovány a ty mohou být používány v místních sítích bez rizika kolize</a:t>
            </a:r>
          </a:p>
          <a:p>
            <a:pPr lvl="1"/>
            <a:r>
              <a:rPr lang="cs-CZ" dirty="0" smtClean="0"/>
              <a:t>Bohužel i toto vyčlenění a tím pádem optimalizace IP adresování ve standardu IPv4 nestačí pokrýt rychle rostoucí potřeby současného světa.</a:t>
            </a:r>
            <a:endParaRPr lang="cs-CZ"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IPv4 adresování</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Vyčleněny jsou následující IP rozsahy:</a:t>
            </a:r>
          </a:p>
          <a:p>
            <a:pPr lvl="1"/>
            <a:r>
              <a:rPr lang="cs-CZ" dirty="0" smtClean="0"/>
              <a:t>10.0.0.0/8 – 24bit blok (2</a:t>
            </a:r>
            <a:r>
              <a:rPr lang="cs-CZ" baseline="30000" dirty="0" smtClean="0"/>
              <a:t>24</a:t>
            </a:r>
            <a:r>
              <a:rPr lang="cs-CZ" dirty="0" smtClean="0"/>
              <a:t> adres) = 16,777 mil. adres – adresace vhodná pro firmy s velkou spotřebou IP adres, nejčastěji nadnárodní společnosti. Lze přidělit 10.0.0.0-10.255.255.255</a:t>
            </a:r>
          </a:p>
          <a:p>
            <a:pPr lvl="1"/>
            <a:r>
              <a:rPr lang="cs-CZ" dirty="0" smtClean="0"/>
              <a:t>172.16.0.0/12 – 20bit blok (2</a:t>
            </a:r>
            <a:r>
              <a:rPr lang="cs-CZ" baseline="30000" dirty="0" smtClean="0"/>
              <a:t>20</a:t>
            </a:r>
            <a:r>
              <a:rPr lang="cs-CZ" dirty="0" smtClean="0"/>
              <a:t> adres) = 1,048 mil. adres – adresace vhodná pro virtuální privátní sítě, lze přidělit 172.16.0.0 – 172.31.255.255</a:t>
            </a:r>
          </a:p>
          <a:p>
            <a:pPr lvl="1"/>
            <a:r>
              <a:rPr lang="cs-CZ" dirty="0" smtClean="0"/>
              <a:t>192.168.0.0/16 – </a:t>
            </a:r>
            <a:r>
              <a:rPr lang="cs-CZ" dirty="0" err="1" smtClean="0"/>
              <a:t>16</a:t>
            </a:r>
            <a:r>
              <a:rPr lang="cs-CZ" dirty="0" smtClean="0"/>
              <a:t> bit blok (2</a:t>
            </a:r>
            <a:r>
              <a:rPr lang="cs-CZ" baseline="30000" dirty="0" smtClean="0"/>
              <a:t>16</a:t>
            </a:r>
            <a:r>
              <a:rPr lang="cs-CZ" dirty="0" smtClean="0"/>
              <a:t> adres) = 65536 adres, vhodné pro malé společnosti s malou potřebou IP adres, lze přidělit 192.168.0.0-192.168.255.255</a:t>
            </a:r>
          </a:p>
          <a:p>
            <a:r>
              <a:rPr lang="cs-CZ" dirty="0" smtClean="0"/>
              <a:t>http://www.</a:t>
            </a:r>
            <a:r>
              <a:rPr lang="cs-CZ" dirty="0" err="1" smtClean="0"/>
              <a:t>iana.org</a:t>
            </a:r>
            <a:r>
              <a:rPr lang="cs-CZ" dirty="0" smtClean="0"/>
              <a:t>/</a:t>
            </a:r>
            <a:r>
              <a:rPr lang="cs-CZ" dirty="0" err="1" smtClean="0"/>
              <a:t>assignments</a:t>
            </a:r>
            <a:r>
              <a:rPr lang="cs-CZ" dirty="0" smtClean="0"/>
              <a:t>/ipv4-</a:t>
            </a:r>
            <a:r>
              <a:rPr lang="cs-CZ" dirty="0" err="1" smtClean="0"/>
              <a:t>address</a:t>
            </a:r>
            <a:r>
              <a:rPr lang="cs-CZ" dirty="0" smtClean="0"/>
              <a:t>-</a:t>
            </a:r>
            <a:r>
              <a:rPr lang="cs-CZ" dirty="0" err="1" smtClean="0"/>
              <a:t>space</a:t>
            </a:r>
            <a:r>
              <a:rPr lang="cs-CZ" dirty="0" smtClean="0"/>
              <a:t>/ipv4-</a:t>
            </a:r>
            <a:r>
              <a:rPr lang="cs-CZ" dirty="0" err="1" smtClean="0"/>
              <a:t>address</a:t>
            </a:r>
            <a:r>
              <a:rPr lang="cs-CZ" dirty="0" smtClean="0"/>
              <a:t>-</a:t>
            </a:r>
            <a:r>
              <a:rPr lang="cs-CZ" dirty="0" err="1" smtClean="0"/>
              <a:t>space.xml</a:t>
            </a:r>
            <a:r>
              <a:rPr lang="cs-CZ" dirty="0" smtClean="0"/>
              <a:t>#note6</a:t>
            </a:r>
          </a:p>
          <a:p>
            <a:pPr lvl="1"/>
            <a:endParaRPr lang="cs-CZ"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IPv4 adresování</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Další speciální IP adresní rozsahy a IP adresy:</a:t>
            </a:r>
          </a:p>
          <a:p>
            <a:r>
              <a:rPr lang="cs-CZ" dirty="0" smtClean="0"/>
              <a:t>127.0.0.1 – </a:t>
            </a:r>
            <a:r>
              <a:rPr lang="cs-CZ" dirty="0" err="1" smtClean="0"/>
              <a:t>localhost</a:t>
            </a:r>
            <a:r>
              <a:rPr lang="cs-CZ" dirty="0" smtClean="0"/>
              <a:t>, </a:t>
            </a:r>
            <a:r>
              <a:rPr lang="cs-CZ" dirty="0" err="1" smtClean="0"/>
              <a:t>loopback</a:t>
            </a:r>
            <a:r>
              <a:rPr lang="cs-CZ" dirty="0" smtClean="0"/>
              <a:t> – každý počítač s funkčním IP protokolem (netřeba funkční síťovou kartu) má přidělenu tuto IP adresu, tzv. smyčku, přes kterou se za pomocí TCP/IP dostane sám na sebe. Tato adresa je blokována na všech síťových prvcích a nelze běžně přidělit.</a:t>
            </a:r>
          </a:p>
          <a:p>
            <a:r>
              <a:rPr lang="cs-CZ" dirty="0" smtClean="0"/>
              <a:t>224.0.0.0 a výše jsou IP adresy definované pro speciální účely, například pro </a:t>
            </a:r>
            <a:r>
              <a:rPr lang="cs-CZ" dirty="0" err="1" smtClean="0"/>
              <a:t>Multicasting</a:t>
            </a:r>
            <a:r>
              <a:rPr lang="cs-CZ" dirty="0" smtClean="0"/>
              <a:t> (vysílání many to many)</a:t>
            </a:r>
          </a:p>
          <a:p>
            <a:r>
              <a:rPr lang="cs-CZ" dirty="0" smtClean="0"/>
              <a:t>169.254.0.0/16 – speciální rozsah IP adres určený pro tzv. </a:t>
            </a:r>
            <a:r>
              <a:rPr lang="cs-CZ" dirty="0" err="1" smtClean="0"/>
              <a:t>zeroconf</a:t>
            </a:r>
            <a:r>
              <a:rPr lang="cs-CZ" dirty="0" smtClean="0"/>
              <a:t>. stavy, tedy pro situace, kdy nedojde k automatickému přiřazení IP adresy ze serveru DHCP. Aby bylo dosaženo alespoň základní konektivity a síť fungovala, síťový adaptér si automaticky přidělí adresu z tohoto rozsahu 169.254.0.0/16. Adrese se také říká APIPA (</a:t>
            </a:r>
            <a:r>
              <a:rPr lang="cs-CZ" dirty="0" err="1" smtClean="0"/>
              <a:t>automatic</a:t>
            </a:r>
            <a:r>
              <a:rPr lang="cs-CZ" dirty="0" smtClean="0"/>
              <a:t> </a:t>
            </a:r>
            <a:r>
              <a:rPr lang="cs-CZ" dirty="0" err="1" smtClean="0"/>
              <a:t>private</a:t>
            </a:r>
            <a:r>
              <a:rPr lang="cs-CZ" dirty="0" smtClean="0"/>
              <a:t> IP </a:t>
            </a:r>
            <a:r>
              <a:rPr lang="cs-CZ" dirty="0" err="1" smtClean="0"/>
              <a:t>addressing</a:t>
            </a:r>
            <a:r>
              <a:rPr lang="cs-CZ" dirty="0" smtClean="0"/>
              <a:t>)</a:t>
            </a:r>
            <a:endParaRPr lang="cs-CZ"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IPv6 – nová generace IP adresování</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IP adresy dle této verze jsou 128 bitové proti 32 bitovým u IPv4. Je tedy možné přidělit 2</a:t>
            </a:r>
            <a:r>
              <a:rPr lang="cs-CZ" baseline="30000" dirty="0" smtClean="0"/>
              <a:t>128</a:t>
            </a:r>
            <a:r>
              <a:rPr lang="cs-CZ" dirty="0" smtClean="0"/>
              <a:t> IP adres tj. 3.403 × 10</a:t>
            </a:r>
            <a:r>
              <a:rPr lang="cs-CZ" baseline="30000" dirty="0" smtClean="0"/>
              <a:t>38</a:t>
            </a:r>
            <a:r>
              <a:rPr lang="cs-CZ" dirty="0" smtClean="0"/>
              <a:t> IP adres. </a:t>
            </a:r>
          </a:p>
          <a:p>
            <a:r>
              <a:rPr lang="cs-CZ" dirty="0" smtClean="0"/>
              <a:t>IP adresy mají hexadecimální zápis (16tková soustava)</a:t>
            </a:r>
          </a:p>
          <a:p>
            <a:r>
              <a:rPr lang="cs-CZ" dirty="0" smtClean="0"/>
              <a:t>Příklad: 2001:0db8:85a3:08d3:1319:8a2e:0370:7334</a:t>
            </a:r>
          </a:p>
          <a:p>
            <a:r>
              <a:rPr lang="cs-CZ" dirty="0" smtClean="0"/>
              <a:t>Podpora IPv6 musí existovat na straně všech zařízení zúčastněných na komunikaci, proto je implementace tohoto standardu velmi složitá a lze očekávat plnou implementaci až v řádu zhruba 5-10 let. </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Jak vypadají sítě v praxi</a:t>
            </a:r>
            <a:endParaRPr lang="cs-CZ" dirty="0"/>
          </a:p>
        </p:txBody>
      </p:sp>
      <p:sp>
        <p:nvSpPr>
          <p:cNvPr id="3" name="Zástupný symbol pro obsah 2"/>
          <p:cNvSpPr>
            <a:spLocks noGrp="1"/>
          </p:cNvSpPr>
          <p:nvPr>
            <p:ph idx="1"/>
          </p:nvPr>
        </p:nvSpPr>
        <p:spPr/>
        <p:txBody>
          <a:bodyPr>
            <a:normAutofit fontScale="92500"/>
          </a:bodyPr>
          <a:lstStyle/>
          <a:p>
            <a:r>
              <a:rPr lang="cs-CZ" dirty="0" smtClean="0"/>
              <a:t>Základem každé sítě je její vnitřní organizace (konstrukce). Ta se vyvíjí vždy před tím, než dojde k vlastní realizaci. Vytváření této konstrukce (odborně </a:t>
            </a:r>
            <a:r>
              <a:rPr lang="cs-CZ" b="1" u="sng" dirty="0" smtClean="0"/>
              <a:t>topologie</a:t>
            </a:r>
            <a:r>
              <a:rPr lang="cs-CZ" dirty="0" smtClean="0"/>
              <a:t>) je jedním z nejsložitějších a nejnáročnějších úkonů. </a:t>
            </a:r>
          </a:p>
          <a:p>
            <a:r>
              <a:rPr lang="cs-CZ" dirty="0" smtClean="0"/>
              <a:t>Topologie mohou mít několik základních tvarů</a:t>
            </a:r>
          </a:p>
          <a:p>
            <a:pPr lvl="1"/>
            <a:r>
              <a:rPr lang="cs-CZ" dirty="0" smtClean="0"/>
              <a:t>Hvězdicovité uspořádání</a:t>
            </a:r>
          </a:p>
          <a:p>
            <a:pPr lvl="1"/>
            <a:r>
              <a:rPr lang="cs-CZ" dirty="0" smtClean="0"/>
              <a:t>Kruhovité uspořádání</a:t>
            </a:r>
          </a:p>
          <a:p>
            <a:pPr lvl="1"/>
            <a:r>
              <a:rPr lang="cs-CZ" dirty="0" smtClean="0"/>
              <a:t>Hřebenovité uspořádání (dnes již zastaralá struktura)</a:t>
            </a:r>
          </a:p>
          <a:p>
            <a:pPr lvl="1"/>
            <a:r>
              <a:rPr lang="cs-CZ" dirty="0" smtClean="0"/>
              <a:t>Kombinovaná topologie </a:t>
            </a:r>
            <a:endParaRPr lang="cs-CZ"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Maska sítě/podsítě</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Kromě IP adresy je potřeba zařízení v síti identifikovat také za pomocí masky.</a:t>
            </a:r>
          </a:p>
          <a:p>
            <a:r>
              <a:rPr lang="cs-CZ" dirty="0" smtClean="0"/>
              <a:t>Maska sítě určuje rozsah sítě a vymezuje její hranice. </a:t>
            </a:r>
          </a:p>
          <a:p>
            <a:r>
              <a:rPr lang="cs-CZ" dirty="0" smtClean="0"/>
              <a:t>Každá síť je vymezena na krajích za pomocí dvou IP adres. Nejnižší IP adresa určuje (identifikuje) IP síť (např. 192.168.1.0) a říká se jí ID sítě, nejvyšší adresa IP se používá pro </a:t>
            </a:r>
            <a:r>
              <a:rPr lang="cs-CZ" dirty="0" err="1" smtClean="0"/>
              <a:t>Broadcastové</a:t>
            </a:r>
            <a:r>
              <a:rPr lang="cs-CZ" dirty="0" smtClean="0"/>
              <a:t> </a:t>
            </a:r>
            <a:r>
              <a:rPr lang="cs-CZ" dirty="0" err="1" smtClean="0"/>
              <a:t>packety</a:t>
            </a:r>
            <a:r>
              <a:rPr lang="cs-CZ" dirty="0" smtClean="0"/>
              <a:t>. </a:t>
            </a:r>
          </a:p>
          <a:p>
            <a:r>
              <a:rPr lang="cs-CZ" dirty="0" smtClean="0"/>
              <a:t>Maska sítě se skládá ze dvou částí. Statická část určuje zamčené segmenty IP adresace (tj. u sítě 192.168.1.0/255.255.255.0 určuje maska sítě 255.255.255.0, že adresovat lze pouze ve čtvrtém oktetu, nikoliv v první a druhém), druhá část pak určuje rozsah možné adresace (počet bitů povolených pro adresaci).</a:t>
            </a:r>
          </a:p>
          <a:p>
            <a:pPr>
              <a:buNone/>
            </a:pPr>
            <a:r>
              <a:rPr lang="cs-CZ" dirty="0" smtClean="0"/>
              <a:t>	Adresa 192.168.2.0 může mít masku sítě 255.255.255.0, která umožňuje adresaci v celém rozsahu tedy celých 2</a:t>
            </a:r>
            <a:r>
              <a:rPr lang="cs-CZ" baseline="30000" dirty="0" smtClean="0"/>
              <a:t>8</a:t>
            </a:r>
            <a:r>
              <a:rPr lang="cs-CZ" dirty="0" smtClean="0"/>
              <a:t> adres (256 adres) z nichž je třeba odečíst dvě krajní adresy tj. 192.168.2.0 a 192.168.2.255</a:t>
            </a:r>
          </a:p>
          <a:p>
            <a:pPr>
              <a:buNone/>
            </a:pPr>
            <a:r>
              <a:rPr lang="cs-CZ" dirty="0" smtClean="0"/>
              <a:t>	Adresa 192.168.2.0 může mít masku sítě také 255.255.255.224, zde maska sítě omezuje použití max. 32 IP adres. Je možné tedy přidělit IP adresy pouze v rozsahu 192.168.2.0-192.168.2.32, musíme ale odečíst 192.168.2.0 a 192.168.0.32. </a:t>
            </a:r>
          </a:p>
          <a:p>
            <a:pPr>
              <a:buNone/>
            </a:pPr>
            <a:r>
              <a:rPr lang="cs-CZ" dirty="0" smtClean="0"/>
              <a:t>	Maska lze zapisovat buď v klasickém </a:t>
            </a:r>
            <a:r>
              <a:rPr lang="cs-CZ" dirty="0" err="1" smtClean="0"/>
              <a:t>octetovém</a:t>
            </a:r>
            <a:r>
              <a:rPr lang="cs-CZ" dirty="0" smtClean="0"/>
              <a:t> formátu odvozeném od IP adres, nebo v novém přehlednějším formátu CIDR (</a:t>
            </a:r>
            <a:r>
              <a:rPr lang="cs-CZ" dirty="0" err="1" smtClean="0"/>
              <a:t>Classless</a:t>
            </a:r>
            <a:r>
              <a:rPr lang="cs-CZ" dirty="0" smtClean="0"/>
              <a:t> </a:t>
            </a:r>
            <a:r>
              <a:rPr lang="cs-CZ" dirty="0" err="1" smtClean="0"/>
              <a:t>Interdomain</a:t>
            </a:r>
            <a:r>
              <a:rPr lang="cs-CZ" dirty="0" smtClean="0"/>
              <a:t> </a:t>
            </a:r>
            <a:r>
              <a:rPr lang="cs-CZ" dirty="0" err="1" smtClean="0"/>
              <a:t>routing</a:t>
            </a:r>
            <a:r>
              <a:rPr lang="cs-CZ" dirty="0" smtClean="0"/>
              <a:t>). CIDR se zapisuje jako počet zamčených bitů, které nelze pro adresaci použít.</a:t>
            </a:r>
          </a:p>
          <a:p>
            <a:pPr>
              <a:buNone/>
            </a:pPr>
            <a:r>
              <a:rPr lang="cs-CZ" dirty="0" smtClean="0"/>
              <a:t>	CIDR adresa 24 tak určuje, že pro adresování je k dispozici (32-24 tj. 8 bitů = 2</a:t>
            </a:r>
            <a:r>
              <a:rPr lang="cs-CZ" baseline="30000" dirty="0" smtClean="0"/>
              <a:t>8</a:t>
            </a:r>
            <a:r>
              <a:rPr lang="cs-CZ" dirty="0" smtClean="0"/>
              <a:t> IP adres)</a:t>
            </a:r>
          </a:p>
          <a:p>
            <a:pPr>
              <a:buNone/>
            </a:pPr>
            <a:r>
              <a:rPr lang="cs-CZ" dirty="0" smtClean="0"/>
              <a:t>	Zápis: 192.168.2.0/24 je totéž co 192.168.2.0/255.255.255.0</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Přidělování IP adres</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V rámci internetu jsou určena pravidla pro adresování, každý </a:t>
            </a:r>
            <a:r>
              <a:rPr lang="cs-CZ" dirty="0" err="1" smtClean="0"/>
              <a:t>provider</a:t>
            </a:r>
            <a:r>
              <a:rPr lang="cs-CZ" dirty="0" smtClean="0"/>
              <a:t> (obvykle správce serverů DNS) dostane k dispozici určitý rozsah adres ve kterém si může hospodařit. Přidělování adres je ale velmi striktně kontrolováno</a:t>
            </a:r>
          </a:p>
          <a:p>
            <a:r>
              <a:rPr lang="cs-CZ" dirty="0" smtClean="0"/>
              <a:t>V rámci lokální sítě je možné přidělovat IP adresy podle libosti, ale v případě, že bude síť komunikovat s internetem, máte povinnost dodržovat normu a používat pro adresaci Vaší lokální sítě vymezené adresní rozsahy. Pokud tuto povinnost dodržovat nebudete, nebude Vám fungovat komunikace na internet.(tzn.  že Vás </a:t>
            </a:r>
            <a:r>
              <a:rPr lang="cs-CZ" dirty="0" err="1" smtClean="0"/>
              <a:t>routery</a:t>
            </a:r>
            <a:r>
              <a:rPr lang="cs-CZ" dirty="0" smtClean="0"/>
              <a:t> poskytovatele připojení odstřihnou a nepovolí Vám komunikaci, zablokují např. port)</a:t>
            </a:r>
          </a:p>
          <a:p>
            <a:r>
              <a:rPr lang="cs-CZ" dirty="0" smtClean="0"/>
              <a:t>IP adresy lze přidělovat dvěma způsoby</a:t>
            </a:r>
          </a:p>
          <a:p>
            <a:pPr lvl="1"/>
            <a:r>
              <a:rPr lang="cs-CZ" b="1" dirty="0" smtClean="0"/>
              <a:t>Staticky</a:t>
            </a:r>
            <a:r>
              <a:rPr lang="cs-CZ" dirty="0" smtClean="0"/>
              <a:t> – vy zapíšete síťovému adaptéru jeho IP adresu</a:t>
            </a:r>
          </a:p>
          <a:p>
            <a:pPr lvl="1"/>
            <a:r>
              <a:rPr lang="cs-CZ" b="1" dirty="0" smtClean="0"/>
              <a:t>Dynamicky</a:t>
            </a:r>
            <a:r>
              <a:rPr lang="cs-CZ" dirty="0" smtClean="0"/>
              <a:t> – IP adresa je přidělena serverem DHCP (</a:t>
            </a:r>
            <a:r>
              <a:rPr lang="cs-CZ" dirty="0" err="1" smtClean="0"/>
              <a:t>Dynamic</a:t>
            </a:r>
            <a:r>
              <a:rPr lang="cs-CZ" dirty="0" smtClean="0"/>
              <a:t> host </a:t>
            </a:r>
            <a:r>
              <a:rPr lang="cs-CZ" dirty="0" err="1" smtClean="0"/>
              <a:t>configuration</a:t>
            </a:r>
            <a:r>
              <a:rPr lang="cs-CZ" dirty="0" smtClean="0"/>
              <a:t> </a:t>
            </a:r>
            <a:r>
              <a:rPr lang="cs-CZ" dirty="0" err="1" smtClean="0"/>
              <a:t>protocol</a:t>
            </a:r>
            <a:r>
              <a:rPr lang="cs-CZ" dirty="0" smtClean="0"/>
              <a:t>). Je to vhodná forma adresování ve větších sítích. Šetří práci a umožňuje vhodně hospodařit s přiděleným rozsahem (poolem) IP adres. Za pomocí DHCP lze konfigurovat i další věci než IP adresy. Lze konfigurovat default </a:t>
            </a:r>
            <a:r>
              <a:rPr lang="cs-CZ" dirty="0" err="1" smtClean="0"/>
              <a:t>gateway</a:t>
            </a:r>
            <a:r>
              <a:rPr lang="cs-CZ" dirty="0" smtClean="0"/>
              <a:t> (tj. </a:t>
            </a:r>
            <a:r>
              <a:rPr lang="cs-CZ" dirty="0" err="1" smtClean="0"/>
              <a:t>router</a:t>
            </a:r>
            <a:r>
              <a:rPr lang="cs-CZ" dirty="0" smtClean="0"/>
              <a:t> v síti), DNS servery (servery řešící převod internet adres na IP adresy), WINS servery, případně další konfigurační parametry. </a:t>
            </a:r>
            <a:endParaRPr lang="cs-CZ" dirty="0"/>
          </a:p>
        </p:txBody>
      </p:sp>
    </p:spTree>
  </p:cSld>
  <p:clrMapOvr>
    <a:masterClrMapping/>
  </p:clrMapOvr>
  <p:transition advTm="0"/>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Routery</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err="1" smtClean="0"/>
              <a:t>Router</a:t>
            </a:r>
            <a:r>
              <a:rPr lang="cs-CZ" dirty="0" smtClean="0"/>
              <a:t> je typickým představitelem síťového prvku pracujícím na třetí, tedy síťové vrstvě OSI modelu (L3)</a:t>
            </a:r>
          </a:p>
          <a:p>
            <a:r>
              <a:rPr lang="cs-CZ" dirty="0" err="1" smtClean="0"/>
              <a:t>Router</a:t>
            </a:r>
            <a:r>
              <a:rPr lang="cs-CZ" dirty="0" smtClean="0"/>
              <a:t> je odpovědný za spojování dvou různých sítí</a:t>
            </a:r>
          </a:p>
          <a:p>
            <a:r>
              <a:rPr lang="cs-CZ" dirty="0" err="1" smtClean="0"/>
              <a:t>Router</a:t>
            </a:r>
            <a:r>
              <a:rPr lang="cs-CZ" dirty="0" smtClean="0"/>
              <a:t> je zařízení odpovědné za směrování </a:t>
            </a:r>
            <a:r>
              <a:rPr lang="cs-CZ" dirty="0" err="1" smtClean="0"/>
              <a:t>packetů</a:t>
            </a:r>
            <a:r>
              <a:rPr lang="cs-CZ" dirty="0" smtClean="0"/>
              <a:t> mimo původní LAN</a:t>
            </a:r>
          </a:p>
          <a:p>
            <a:r>
              <a:rPr lang="cs-CZ" dirty="0" err="1" smtClean="0"/>
              <a:t>Router</a:t>
            </a:r>
            <a:r>
              <a:rPr lang="cs-CZ" dirty="0" smtClean="0"/>
              <a:t> uchovává informace o směrování v tzv. směrovací (</a:t>
            </a:r>
            <a:r>
              <a:rPr lang="cs-CZ" dirty="0" err="1" smtClean="0"/>
              <a:t>routovací</a:t>
            </a:r>
            <a:r>
              <a:rPr lang="cs-CZ" dirty="0" smtClean="0"/>
              <a:t>) tabulce, což je jakási databáze uvnitř zařízení</a:t>
            </a:r>
          </a:p>
          <a:p>
            <a:r>
              <a:rPr lang="cs-CZ" dirty="0" err="1" smtClean="0"/>
              <a:t>Router</a:t>
            </a:r>
            <a:r>
              <a:rPr lang="cs-CZ" dirty="0" smtClean="0"/>
              <a:t> může umět i překládání adres tak, že se navenek tváří jako jedno zařízení (NAT), nebo může provést překlad per port a lze tak směrovat z libovolných adres na libovolnou adresu</a:t>
            </a:r>
          </a:p>
          <a:p>
            <a:r>
              <a:rPr lang="cs-CZ" dirty="0" err="1" smtClean="0"/>
              <a:t>Routery</a:t>
            </a:r>
            <a:r>
              <a:rPr lang="cs-CZ" dirty="0" smtClean="0"/>
              <a:t> mohou být často vybaveny tzv. firewally (filtry síťové komunikace, které mohou na softwarové bázi provádět detekci, prevenci a restrikci běhu síťových </a:t>
            </a:r>
            <a:r>
              <a:rPr lang="cs-CZ" dirty="0" err="1" smtClean="0"/>
              <a:t>packetů</a:t>
            </a:r>
            <a:r>
              <a:rPr lang="cs-CZ" dirty="0" smtClean="0"/>
              <a:t>)</a:t>
            </a:r>
            <a:endParaRPr lang="cs-CZ"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282" y="571480"/>
            <a:ext cx="3186106" cy="2214578"/>
          </a:xfrm>
        </p:spPr>
        <p:txBody>
          <a:bodyPr>
            <a:normAutofit/>
          </a:bodyPr>
          <a:lstStyle/>
          <a:p>
            <a:r>
              <a:rPr lang="cs-CZ" b="1" dirty="0" err="1" smtClean="0"/>
              <a:t>Router</a:t>
            </a:r>
            <a:r>
              <a:rPr lang="cs-CZ" b="1" dirty="0" smtClean="0"/>
              <a:t> </a:t>
            </a:r>
            <a:r>
              <a:rPr lang="cs-CZ" dirty="0" smtClean="0"/>
              <a:t>schéma</a:t>
            </a:r>
            <a:endParaRPr lang="cs-CZ" dirty="0"/>
          </a:p>
        </p:txBody>
      </p:sp>
      <p:pic>
        <p:nvPicPr>
          <p:cNvPr id="4" name="Zástupný symbol pro obsah 3" descr="schema.jpg"/>
          <p:cNvPicPr>
            <a:picLocks noGrp="1" noChangeAspect="1"/>
          </p:cNvPicPr>
          <p:nvPr>
            <p:ph idx="1"/>
          </p:nvPr>
        </p:nvPicPr>
        <p:blipFill>
          <a:blip r:embed="rId2" cstate="print"/>
          <a:stretch>
            <a:fillRect/>
          </a:stretch>
        </p:blipFill>
        <p:spPr>
          <a:xfrm>
            <a:off x="2214546" y="1000108"/>
            <a:ext cx="6781632" cy="5547946"/>
          </a:xfrm>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ázek 5" descr="routing-dynamický.jpg"/>
          <p:cNvPicPr>
            <a:picLocks noChangeAspect="1"/>
          </p:cNvPicPr>
          <p:nvPr/>
        </p:nvPicPr>
        <p:blipFill>
          <a:blip r:embed="rId2" cstate="print"/>
          <a:stretch>
            <a:fillRect/>
          </a:stretch>
        </p:blipFill>
        <p:spPr>
          <a:xfrm>
            <a:off x="142844" y="571480"/>
            <a:ext cx="8929718" cy="5981090"/>
          </a:xfrm>
          <a:prstGeom prst="rect">
            <a:avLst/>
          </a:prstGeom>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smtClean="0"/>
              <a:t>Příklad vytvoření </a:t>
            </a:r>
            <a:r>
              <a:rPr lang="cs-CZ" dirty="0" err="1" smtClean="0"/>
              <a:t>route</a:t>
            </a:r>
            <a:r>
              <a:rPr lang="cs-CZ" dirty="0" smtClean="0"/>
              <a:t> do vzdálené sítě</a:t>
            </a:r>
            <a:endParaRPr lang="cs-CZ" dirty="0"/>
          </a:p>
        </p:txBody>
      </p:sp>
      <p:sp>
        <p:nvSpPr>
          <p:cNvPr id="3" name="Zástupný symbol pro obsah 2"/>
          <p:cNvSpPr>
            <a:spLocks noGrp="1"/>
          </p:cNvSpPr>
          <p:nvPr>
            <p:ph idx="1"/>
          </p:nvPr>
        </p:nvSpPr>
        <p:spPr/>
        <p:txBody>
          <a:bodyPr>
            <a:normAutofit fontScale="47500" lnSpcReduction="20000"/>
          </a:bodyPr>
          <a:lstStyle/>
          <a:p>
            <a:r>
              <a:rPr lang="cs-CZ" dirty="0" smtClean="0"/>
              <a:t>Na předchozím obrázku máme počítač s IP adresou 192.168.200.1/24, který potřebuje komunikovat s počítačem v síti 192.168.20.0/24 s </a:t>
            </a:r>
            <a:r>
              <a:rPr lang="cs-CZ" dirty="0" err="1" smtClean="0"/>
              <a:t>ip</a:t>
            </a:r>
            <a:r>
              <a:rPr lang="cs-CZ" dirty="0" smtClean="0"/>
              <a:t> adresou 192.168.20.1/24</a:t>
            </a:r>
          </a:p>
          <a:p>
            <a:r>
              <a:rPr lang="cs-CZ" dirty="0" smtClean="0"/>
              <a:t>Lze komunikovat s tímto počítačem na L2 (čili přes MAC adresy)? Nikoliv, protože je v jiné sítě (v jiném </a:t>
            </a:r>
            <a:r>
              <a:rPr lang="cs-CZ" dirty="0" err="1" smtClean="0"/>
              <a:t>subnetu</a:t>
            </a:r>
            <a:r>
              <a:rPr lang="cs-CZ" dirty="0" smtClean="0"/>
              <a:t>). Musí nám pomoci </a:t>
            </a:r>
            <a:r>
              <a:rPr lang="cs-CZ" dirty="0" err="1" smtClean="0"/>
              <a:t>router</a:t>
            </a:r>
            <a:r>
              <a:rPr lang="cs-CZ" dirty="0" smtClean="0"/>
              <a:t>.</a:t>
            </a:r>
          </a:p>
          <a:p>
            <a:r>
              <a:rPr lang="cs-CZ" dirty="0" smtClean="0"/>
              <a:t>IP konfigurace zdrojového počítače je: 192.168.200.1/24 a má definovánu IP default </a:t>
            </a:r>
            <a:r>
              <a:rPr lang="cs-CZ" dirty="0" err="1" smtClean="0"/>
              <a:t>gateway</a:t>
            </a:r>
            <a:r>
              <a:rPr lang="cs-CZ" dirty="0" smtClean="0"/>
              <a:t> (výchozí bránu, tedy </a:t>
            </a:r>
            <a:r>
              <a:rPr lang="cs-CZ" dirty="0" err="1" smtClean="0"/>
              <a:t>router</a:t>
            </a:r>
            <a:r>
              <a:rPr lang="cs-CZ" dirty="0" smtClean="0"/>
              <a:t>) jako 192.168.200.254. Paket pro počítač 192.168.20.1 tedy jako první zamíří na </a:t>
            </a:r>
            <a:r>
              <a:rPr lang="cs-CZ" dirty="0" err="1" smtClean="0"/>
              <a:t>router</a:t>
            </a:r>
            <a:r>
              <a:rPr lang="cs-CZ" dirty="0" smtClean="0"/>
              <a:t> A na rozhraní ..200.254, </a:t>
            </a:r>
            <a:r>
              <a:rPr lang="cs-CZ" dirty="0" err="1" smtClean="0"/>
              <a:t>router</a:t>
            </a:r>
            <a:r>
              <a:rPr lang="cs-CZ" dirty="0" smtClean="0"/>
              <a:t> si z </a:t>
            </a:r>
            <a:r>
              <a:rPr lang="cs-CZ" dirty="0" err="1" smtClean="0"/>
              <a:t>packetu</a:t>
            </a:r>
            <a:r>
              <a:rPr lang="cs-CZ" dirty="0" smtClean="0"/>
              <a:t> přečte hlavičku, zjistí odkud </a:t>
            </a:r>
            <a:r>
              <a:rPr lang="cs-CZ" dirty="0" err="1" smtClean="0"/>
              <a:t>packet</a:t>
            </a:r>
            <a:r>
              <a:rPr lang="cs-CZ" dirty="0" smtClean="0"/>
              <a:t> přišel a kam patří (plus vymění MAC adresu počítače za svoji) a jelikož zjistí, že </a:t>
            </a:r>
            <a:r>
              <a:rPr lang="cs-CZ" dirty="0" err="1" smtClean="0"/>
              <a:t>packet</a:t>
            </a:r>
            <a:r>
              <a:rPr lang="cs-CZ" dirty="0" smtClean="0"/>
              <a:t> patří do jiné sítě, kterou ale nezná, musí předat požadavek o úroveň výš na </a:t>
            </a:r>
            <a:r>
              <a:rPr lang="cs-CZ" dirty="0" err="1" smtClean="0"/>
              <a:t>router</a:t>
            </a:r>
            <a:r>
              <a:rPr lang="cs-CZ" dirty="0" smtClean="0"/>
              <a:t> B (víceméně funguje podobně jako počítač a jeho výchozí brána). </a:t>
            </a:r>
            <a:r>
              <a:rPr lang="cs-CZ" dirty="0" err="1" smtClean="0"/>
              <a:t>Router</a:t>
            </a:r>
            <a:r>
              <a:rPr lang="cs-CZ" dirty="0" smtClean="0"/>
              <a:t> B převezme požadavek a udělá naprosto totéž co </a:t>
            </a:r>
            <a:r>
              <a:rPr lang="cs-CZ" dirty="0" err="1" smtClean="0"/>
              <a:t>router</a:t>
            </a:r>
            <a:r>
              <a:rPr lang="cs-CZ" dirty="0" smtClean="0"/>
              <a:t> A. Dle IP adresy se podívá do své </a:t>
            </a:r>
            <a:r>
              <a:rPr lang="cs-CZ" dirty="0" err="1" smtClean="0"/>
              <a:t>routovací</a:t>
            </a:r>
            <a:r>
              <a:rPr lang="cs-CZ" dirty="0" smtClean="0"/>
              <a:t> tabulky, kde zjistí, že o síti 192.168.20.0 nemá žádné zprávy. Jelikož má ale možností víc, musí se dohodnout s okolními </a:t>
            </a:r>
            <a:r>
              <a:rPr lang="cs-CZ" dirty="0" err="1" smtClean="0"/>
              <a:t>routery</a:t>
            </a:r>
            <a:r>
              <a:rPr lang="cs-CZ" dirty="0" smtClean="0"/>
              <a:t>, co s příslušným </a:t>
            </a:r>
            <a:r>
              <a:rPr lang="cs-CZ" dirty="0" err="1" smtClean="0"/>
              <a:t>packetem</a:t>
            </a:r>
            <a:r>
              <a:rPr lang="cs-CZ" dirty="0" smtClean="0"/>
              <a:t> udělat. Toto neplatí, pokud existuje něco, čemu se říká statická cesta. Je to fixní záznam v </a:t>
            </a:r>
            <a:r>
              <a:rPr lang="cs-CZ" dirty="0" err="1" smtClean="0"/>
              <a:t>routovací</a:t>
            </a:r>
            <a:r>
              <a:rPr lang="cs-CZ" dirty="0" smtClean="0"/>
              <a:t> tabulce, který říká, že v případě příchodu </a:t>
            </a:r>
            <a:r>
              <a:rPr lang="cs-CZ" dirty="0" err="1" smtClean="0"/>
              <a:t>packet</a:t>
            </a:r>
            <a:r>
              <a:rPr lang="cs-CZ" dirty="0" smtClean="0"/>
              <a:t> do specifikované sítě bude osloven </a:t>
            </a:r>
            <a:r>
              <a:rPr lang="cs-CZ" dirty="0" err="1" smtClean="0"/>
              <a:t>router</a:t>
            </a:r>
            <a:r>
              <a:rPr lang="cs-CZ" dirty="0" smtClean="0"/>
              <a:t> s pevně danou IP adresou (vylučuje se tedy alternativní cesta).</a:t>
            </a:r>
          </a:p>
          <a:p>
            <a:r>
              <a:rPr lang="cs-CZ" dirty="0" smtClean="0"/>
              <a:t>Vypadá například takto: 192.168.20.0 </a:t>
            </a:r>
            <a:r>
              <a:rPr lang="cs-CZ" dirty="0" err="1" smtClean="0"/>
              <a:t>mask</a:t>
            </a:r>
            <a:r>
              <a:rPr lang="cs-CZ" dirty="0" smtClean="0"/>
              <a:t> 255.255.255.0 </a:t>
            </a:r>
            <a:r>
              <a:rPr lang="cs-CZ" dirty="0" err="1" smtClean="0"/>
              <a:t>gw</a:t>
            </a:r>
            <a:r>
              <a:rPr lang="cs-CZ" dirty="0" smtClean="0"/>
              <a:t> 192.168.3.254 . Tento zápis říká, že všechny </a:t>
            </a:r>
            <a:r>
              <a:rPr lang="cs-CZ" dirty="0" err="1" smtClean="0"/>
              <a:t>packety</a:t>
            </a:r>
            <a:r>
              <a:rPr lang="cs-CZ" dirty="0" smtClean="0"/>
              <a:t> s cílovou sítí 192.168.20.0 musí jít přes </a:t>
            </a:r>
            <a:r>
              <a:rPr lang="cs-CZ" dirty="0" err="1" smtClean="0"/>
              <a:t>router</a:t>
            </a:r>
            <a:r>
              <a:rPr lang="cs-CZ" dirty="0" smtClean="0"/>
              <a:t> 192.168.3.254</a:t>
            </a:r>
          </a:p>
          <a:p>
            <a:r>
              <a:rPr lang="cs-CZ" dirty="0" smtClean="0"/>
              <a:t>V praxi to ale takto nelze provozovat a. ne vždy je nejkratší cesta nejrychlejší </a:t>
            </a:r>
            <a:r>
              <a:rPr lang="cs-CZ" dirty="0" err="1" smtClean="0"/>
              <a:t>b</a:t>
            </a:r>
            <a:r>
              <a:rPr lang="cs-CZ" dirty="0" smtClean="0"/>
              <a:t>. cesty se především v síti internet velmi rychle mění </a:t>
            </a:r>
            <a:r>
              <a:rPr lang="cs-CZ" dirty="0" err="1" smtClean="0"/>
              <a:t>c</a:t>
            </a:r>
            <a:r>
              <a:rPr lang="cs-CZ" dirty="0" smtClean="0"/>
              <a:t>. cest bývá obrovské množství a není možné postihnout staticky veškeré možné kombinace. Z těchto důvodů se zejména ve velkých sítích a na internetu uplatňuje tzv. dynamické </a:t>
            </a:r>
            <a:r>
              <a:rPr lang="cs-CZ" dirty="0" err="1" smtClean="0"/>
              <a:t>routování</a:t>
            </a:r>
            <a:r>
              <a:rPr lang="cs-CZ" dirty="0" smtClean="0"/>
              <a:t>. Zjednodušeně řečeno se jedná o vzájemnou výměnu </a:t>
            </a:r>
            <a:r>
              <a:rPr lang="cs-CZ" dirty="0" err="1" smtClean="0"/>
              <a:t>routovacích</a:t>
            </a:r>
            <a:r>
              <a:rPr lang="cs-CZ" dirty="0" smtClean="0"/>
              <a:t> tabulek mezi </a:t>
            </a:r>
            <a:r>
              <a:rPr lang="cs-CZ" dirty="0" err="1" smtClean="0"/>
              <a:t>routery</a:t>
            </a:r>
            <a:r>
              <a:rPr lang="cs-CZ" dirty="0" smtClean="0"/>
              <a:t>. Jedná se o poměrně složitou disciplínu, která vyžaduje poměrně výkonná zařízení za hodně peněz. Mezi základní příklady dynamického </a:t>
            </a:r>
            <a:r>
              <a:rPr lang="cs-CZ" dirty="0" err="1" smtClean="0"/>
              <a:t>routingu</a:t>
            </a:r>
            <a:r>
              <a:rPr lang="cs-CZ" dirty="0" smtClean="0"/>
              <a:t> patří například EGP, BGP, nebo velmi populární OSPF, případně jednodušší RIP a RIPv2. </a:t>
            </a:r>
            <a:endParaRPr lang="cs-CZ"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Typy vysílání datových informací (</a:t>
            </a:r>
            <a:r>
              <a:rPr lang="cs-CZ" dirty="0" err="1" smtClean="0"/>
              <a:t>datagramů</a:t>
            </a:r>
            <a:r>
              <a:rPr lang="cs-CZ" dirty="0" smtClean="0"/>
              <a:t>)</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Můžeme se setkat se základními třemi typy vysílání</a:t>
            </a:r>
          </a:p>
          <a:p>
            <a:pPr lvl="1"/>
            <a:r>
              <a:rPr lang="cs-CZ" b="1" dirty="0" err="1" smtClean="0"/>
              <a:t>Unicasting</a:t>
            </a:r>
            <a:r>
              <a:rPr lang="cs-CZ" dirty="0" smtClean="0"/>
              <a:t> – je typ vysílání </a:t>
            </a:r>
            <a:r>
              <a:rPr lang="cs-CZ" dirty="0" err="1" smtClean="0"/>
              <a:t>one</a:t>
            </a:r>
            <a:r>
              <a:rPr lang="cs-CZ" dirty="0" smtClean="0"/>
              <a:t>-to-</a:t>
            </a:r>
            <a:r>
              <a:rPr lang="cs-CZ" dirty="0" err="1" smtClean="0"/>
              <a:t>one</a:t>
            </a:r>
            <a:r>
              <a:rPr lang="cs-CZ" dirty="0" smtClean="0"/>
              <a:t>, informace je vyslána z jednoho počítače druhému a je vždy zřejmé, pro který počítač je informace určena, </a:t>
            </a:r>
            <a:r>
              <a:rPr lang="cs-CZ" dirty="0" err="1" smtClean="0"/>
              <a:t>Unicast</a:t>
            </a:r>
            <a:r>
              <a:rPr lang="cs-CZ" dirty="0" smtClean="0"/>
              <a:t>, pokud by došel na jiný, než určený počítač, bude zahozen, ale z principu ani nejde, aby došel jinam</a:t>
            </a:r>
          </a:p>
          <a:p>
            <a:pPr lvl="1"/>
            <a:r>
              <a:rPr lang="cs-CZ" b="1" dirty="0" err="1" smtClean="0"/>
              <a:t>Broadcasting</a:t>
            </a:r>
            <a:r>
              <a:rPr lang="cs-CZ" dirty="0" smtClean="0"/>
              <a:t> – je typ všeobecného vysílání </a:t>
            </a:r>
            <a:r>
              <a:rPr lang="cs-CZ" dirty="0" err="1" smtClean="0"/>
              <a:t>one</a:t>
            </a:r>
            <a:r>
              <a:rPr lang="cs-CZ" dirty="0" smtClean="0"/>
              <a:t>-to-many, informace je odeslána na všechny počítače v síti. Typickým příkladem, kdy se </a:t>
            </a:r>
            <a:r>
              <a:rPr lang="cs-CZ" dirty="0" err="1" smtClean="0"/>
              <a:t>Broadcast</a:t>
            </a:r>
            <a:r>
              <a:rPr lang="cs-CZ" dirty="0" smtClean="0"/>
              <a:t> používá, je pokus o vyhledání serveru DHCP. </a:t>
            </a:r>
            <a:r>
              <a:rPr lang="cs-CZ" dirty="0" err="1" smtClean="0"/>
              <a:t>Broadcasting</a:t>
            </a:r>
            <a:r>
              <a:rPr lang="cs-CZ" dirty="0" smtClean="0"/>
              <a:t> je omezený výlučně na LAN sítě, </a:t>
            </a:r>
            <a:r>
              <a:rPr lang="cs-CZ" dirty="0" err="1" smtClean="0"/>
              <a:t>Broadcasting</a:t>
            </a:r>
            <a:r>
              <a:rPr lang="cs-CZ" dirty="0" smtClean="0"/>
              <a:t> nesmí být povolen do internetu !!!!!!!!!!!!!!!!! Tento typ vysílání je blokován na všech </a:t>
            </a:r>
            <a:r>
              <a:rPr lang="cs-CZ" dirty="0" err="1" smtClean="0"/>
              <a:t>routerech</a:t>
            </a:r>
            <a:r>
              <a:rPr lang="cs-CZ" dirty="0" smtClean="0"/>
              <a:t> směrem do WAN.</a:t>
            </a:r>
          </a:p>
          <a:p>
            <a:pPr lvl="1"/>
            <a:r>
              <a:rPr lang="cs-CZ" b="1" dirty="0" err="1" smtClean="0"/>
              <a:t>Multicasting</a:t>
            </a:r>
            <a:r>
              <a:rPr lang="cs-CZ" dirty="0" smtClean="0"/>
              <a:t> – je typ vysílání určený pro odeslání </a:t>
            </a:r>
            <a:r>
              <a:rPr lang="cs-CZ" dirty="0" err="1" smtClean="0"/>
              <a:t>packetů</a:t>
            </a:r>
            <a:r>
              <a:rPr lang="cs-CZ" dirty="0" smtClean="0"/>
              <a:t> rovněž </a:t>
            </a:r>
            <a:r>
              <a:rPr lang="cs-CZ" dirty="0" err="1" smtClean="0"/>
              <a:t>one</a:t>
            </a:r>
            <a:r>
              <a:rPr lang="cs-CZ" dirty="0" smtClean="0"/>
              <a:t> to many, ale kontroluje se při doručení </a:t>
            </a:r>
            <a:r>
              <a:rPr lang="cs-CZ" dirty="0" err="1" smtClean="0"/>
              <a:t>packetů</a:t>
            </a:r>
            <a:r>
              <a:rPr lang="cs-CZ" dirty="0" smtClean="0"/>
              <a:t>, zda cílové počítače náleží do skupiny určené pro příjem těchto </a:t>
            </a:r>
            <a:r>
              <a:rPr lang="cs-CZ" dirty="0" err="1" smtClean="0"/>
              <a:t>packetů</a:t>
            </a:r>
            <a:r>
              <a:rPr lang="cs-CZ" dirty="0" smtClean="0"/>
              <a:t>. Takto funguje </a:t>
            </a:r>
            <a:r>
              <a:rPr lang="cs-CZ" dirty="0" err="1" smtClean="0"/>
              <a:t>streamové</a:t>
            </a:r>
            <a:r>
              <a:rPr lang="cs-CZ" dirty="0" smtClean="0"/>
              <a:t> vysílání internetových rádií, nebo televizí. </a:t>
            </a:r>
            <a:endParaRPr lang="cs-CZ"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Speciální typy </a:t>
            </a:r>
            <a:r>
              <a:rPr lang="cs-CZ" dirty="0" err="1" smtClean="0"/>
              <a:t>datagramů</a:t>
            </a:r>
            <a:r>
              <a:rPr lang="cs-CZ" dirty="0" smtClean="0"/>
              <a:t>, </a:t>
            </a:r>
            <a:r>
              <a:rPr lang="cs-CZ" dirty="0" err="1" smtClean="0"/>
              <a:t>packetů</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Jedná se o systémové, nebo servisní </a:t>
            </a:r>
            <a:r>
              <a:rPr lang="cs-CZ" dirty="0" err="1" smtClean="0"/>
              <a:t>packety</a:t>
            </a:r>
            <a:endParaRPr lang="cs-CZ" dirty="0" smtClean="0"/>
          </a:p>
          <a:p>
            <a:pPr>
              <a:buNone/>
            </a:pPr>
            <a:endParaRPr lang="cs-CZ" dirty="0" smtClean="0"/>
          </a:p>
          <a:p>
            <a:pPr lvl="1"/>
            <a:r>
              <a:rPr lang="cs-CZ" dirty="0" smtClean="0"/>
              <a:t>ARP (viz výše) – je speciální protokol určený k tomu, aby z IP adresy vyluštil MAC adresu cílového počítače. Pomocí </a:t>
            </a:r>
            <a:r>
              <a:rPr lang="cs-CZ" dirty="0" err="1" smtClean="0"/>
              <a:t>broadcastu</a:t>
            </a:r>
            <a:r>
              <a:rPr lang="cs-CZ" dirty="0" smtClean="0"/>
              <a:t> se odešle ARP </a:t>
            </a:r>
            <a:r>
              <a:rPr lang="cs-CZ" dirty="0" err="1" smtClean="0"/>
              <a:t>request</a:t>
            </a:r>
            <a:r>
              <a:rPr lang="cs-CZ" dirty="0" smtClean="0"/>
              <a:t>, požadavek na sdělení IP adresy, odpověď je zaslána jako ARP </a:t>
            </a:r>
            <a:r>
              <a:rPr lang="cs-CZ" dirty="0" err="1" smtClean="0"/>
              <a:t>reply</a:t>
            </a:r>
            <a:r>
              <a:rPr lang="cs-CZ" dirty="0" smtClean="0"/>
              <a:t> a je zařazena do ARP </a:t>
            </a:r>
            <a:r>
              <a:rPr lang="cs-CZ" dirty="0" err="1" smtClean="0"/>
              <a:t>cache</a:t>
            </a:r>
            <a:r>
              <a:rPr lang="cs-CZ" dirty="0" smtClean="0"/>
              <a:t> na konkrétním počítači. Je to určené k doplnění chybějících údajů nutných pro komunikaci (pár IP adresy a MAC adresy je potřeba vždy). Počítač si tak zjišťuje informace, před konkrétním navázáním komunikace. </a:t>
            </a:r>
          </a:p>
          <a:p>
            <a:pPr lvl="1"/>
            <a:endParaRPr lang="cs-CZ" dirty="0" smtClean="0"/>
          </a:p>
          <a:p>
            <a:pPr lvl="1"/>
            <a:r>
              <a:rPr lang="cs-CZ" dirty="0" smtClean="0"/>
              <a:t>ICMP – servisní </a:t>
            </a:r>
            <a:r>
              <a:rPr lang="cs-CZ" dirty="0" err="1" smtClean="0"/>
              <a:t>packety</a:t>
            </a:r>
            <a:r>
              <a:rPr lang="cs-CZ" dirty="0" smtClean="0"/>
              <a:t> určené pro detekci konektivity mezi počítači (síťovými prvky), nejběžnějším je například echo </a:t>
            </a:r>
            <a:r>
              <a:rPr lang="cs-CZ" dirty="0" err="1" smtClean="0"/>
              <a:t>request</a:t>
            </a:r>
            <a:r>
              <a:rPr lang="cs-CZ" dirty="0" smtClean="0"/>
              <a:t> a </a:t>
            </a:r>
            <a:r>
              <a:rPr lang="cs-CZ" dirty="0" err="1" smtClean="0"/>
              <a:t>reply</a:t>
            </a:r>
            <a:r>
              <a:rPr lang="cs-CZ" dirty="0" smtClean="0"/>
              <a:t>, případně chybové stavy plynoucí z nedostupnosti sítě, nebo </a:t>
            </a:r>
            <a:r>
              <a:rPr lang="cs-CZ" dirty="0" err="1" smtClean="0"/>
              <a:t>timeoutů</a:t>
            </a:r>
            <a:r>
              <a:rPr lang="cs-CZ" dirty="0" smtClean="0"/>
              <a:t>. Nejčastějším typem ICMP provozu jsou požadavky na ping. </a:t>
            </a:r>
          </a:p>
          <a:p>
            <a:pPr lvl="1"/>
            <a:endParaRPr lang="cs-CZ" dirty="0" smtClean="0"/>
          </a:p>
          <a:p>
            <a:pPr lvl="1"/>
            <a:r>
              <a:rPr lang="cs-CZ" dirty="0" smtClean="0"/>
              <a:t>IGMP – je protokol, který zařizuje členství v </a:t>
            </a:r>
            <a:r>
              <a:rPr lang="cs-CZ" dirty="0" err="1" smtClean="0"/>
              <a:t>příjímacích</a:t>
            </a:r>
            <a:r>
              <a:rPr lang="cs-CZ" dirty="0" smtClean="0"/>
              <a:t> a vysílacích skupinách pro IP </a:t>
            </a:r>
            <a:r>
              <a:rPr lang="cs-CZ" dirty="0" err="1" smtClean="0"/>
              <a:t>multicasting</a:t>
            </a:r>
            <a:r>
              <a:rPr lang="cs-CZ" dirty="0" smtClean="0"/>
              <a:t> a jeho hlavní </a:t>
            </a:r>
            <a:r>
              <a:rPr lang="cs-CZ" dirty="0" err="1" smtClean="0"/>
              <a:t>využítí</a:t>
            </a:r>
            <a:r>
              <a:rPr lang="cs-CZ" dirty="0" smtClean="0"/>
              <a:t> je tedy u </a:t>
            </a:r>
            <a:r>
              <a:rPr lang="cs-CZ" dirty="0" err="1" smtClean="0"/>
              <a:t>streamovaného</a:t>
            </a:r>
            <a:r>
              <a:rPr lang="cs-CZ" dirty="0" smtClean="0"/>
              <a:t> vysílání. </a:t>
            </a:r>
            <a:endParaRPr lang="cs-CZ"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Transportní vrstva TCP/IP, čtvrtá vrstva OSI modelu</a:t>
            </a:r>
            <a:endParaRPr lang="cs-CZ" dirty="0"/>
          </a:p>
        </p:txBody>
      </p:sp>
      <p:sp>
        <p:nvSpPr>
          <p:cNvPr id="3" name="Zástupný symbol pro obsah 2"/>
          <p:cNvSpPr>
            <a:spLocks noGrp="1"/>
          </p:cNvSpPr>
          <p:nvPr>
            <p:ph idx="1"/>
          </p:nvPr>
        </p:nvSpPr>
        <p:spPr/>
        <p:txBody>
          <a:bodyPr>
            <a:normAutofit fontScale="47500" lnSpcReduction="20000"/>
          </a:bodyPr>
          <a:lstStyle/>
          <a:p>
            <a:r>
              <a:rPr lang="cs-CZ" dirty="0" smtClean="0"/>
              <a:t>OSI model identifikuje tuto vrstvu jako čtvrtou v pořadí, zjednodušené TCP/IP vrstvení jako třetí. </a:t>
            </a:r>
          </a:p>
          <a:p>
            <a:r>
              <a:rPr lang="cs-CZ" dirty="0" smtClean="0"/>
              <a:t>Transportní vrstva je vrstva určená pro řízení přenosu </a:t>
            </a:r>
            <a:r>
              <a:rPr lang="cs-CZ" dirty="0" err="1" smtClean="0"/>
              <a:t>datagramů</a:t>
            </a:r>
            <a:r>
              <a:rPr lang="cs-CZ" dirty="0" smtClean="0"/>
              <a:t> (</a:t>
            </a:r>
            <a:r>
              <a:rPr lang="cs-CZ" dirty="0" err="1" smtClean="0"/>
              <a:t>packetů</a:t>
            </a:r>
            <a:r>
              <a:rPr lang="cs-CZ" dirty="0" smtClean="0"/>
              <a:t>)</a:t>
            </a:r>
          </a:p>
          <a:p>
            <a:endParaRPr lang="cs-CZ" dirty="0" smtClean="0"/>
          </a:p>
          <a:p>
            <a:r>
              <a:rPr lang="cs-CZ" dirty="0" smtClean="0"/>
              <a:t>Je to poslední standardně hardwarová vrstva. Stará se o vytvoření spojení na úrovni TCP/IP protokolu a sama o sobě rozlišuje typ komunikace (čili nejedná se o obecné navázání komunikace mezi počítači, ale řešíme již konkrétní typ přenosu tj. například zda přenášíme </a:t>
            </a:r>
            <a:r>
              <a:rPr lang="cs-CZ" dirty="0" err="1" smtClean="0"/>
              <a:t>packet</a:t>
            </a:r>
            <a:r>
              <a:rPr lang="cs-CZ" dirty="0" smtClean="0"/>
              <a:t> HTTP, DHCP, DNS atd.)</a:t>
            </a:r>
          </a:p>
          <a:p>
            <a:endParaRPr lang="cs-CZ" dirty="0" smtClean="0"/>
          </a:p>
          <a:p>
            <a:r>
              <a:rPr lang="cs-CZ" dirty="0" smtClean="0"/>
              <a:t>Implementace je vždy na koncových bodech sítě.</a:t>
            </a:r>
          </a:p>
          <a:p>
            <a:r>
              <a:rPr lang="cs-CZ" dirty="0" smtClean="0"/>
              <a:t>Existují dva druhy TCP/IP transportních služeb:</a:t>
            </a:r>
          </a:p>
          <a:p>
            <a:r>
              <a:rPr lang="cs-CZ" dirty="0" smtClean="0"/>
              <a:t>TCP – </a:t>
            </a:r>
            <a:r>
              <a:rPr lang="cs-CZ" dirty="0" err="1" smtClean="0"/>
              <a:t>Transmission</a:t>
            </a:r>
            <a:r>
              <a:rPr lang="cs-CZ" dirty="0" smtClean="0"/>
              <a:t> </a:t>
            </a:r>
            <a:r>
              <a:rPr lang="cs-CZ" dirty="0" err="1" smtClean="0"/>
              <a:t>Control</a:t>
            </a:r>
            <a:r>
              <a:rPr lang="cs-CZ" dirty="0" smtClean="0"/>
              <a:t> </a:t>
            </a:r>
            <a:r>
              <a:rPr lang="cs-CZ" dirty="0" err="1" smtClean="0"/>
              <a:t>protocol</a:t>
            </a:r>
            <a:r>
              <a:rPr lang="cs-CZ" dirty="0" smtClean="0"/>
              <a:t> – je typ transportní služby, která kontroluje datový přenos a kontroluje kompletnost zásilky </a:t>
            </a:r>
            <a:r>
              <a:rPr lang="cs-CZ" dirty="0" err="1" smtClean="0"/>
              <a:t>packetů</a:t>
            </a:r>
            <a:r>
              <a:rPr lang="cs-CZ" dirty="0" smtClean="0"/>
              <a:t>, příklad: Počítač vyšle informaci, že bude posílat nějaká data o velikosti X a počtu </a:t>
            </a:r>
            <a:r>
              <a:rPr lang="cs-CZ" dirty="0" err="1" smtClean="0"/>
              <a:t>packetů</a:t>
            </a:r>
            <a:r>
              <a:rPr lang="cs-CZ" dirty="0" smtClean="0"/>
              <a:t> Y v příslušném pořadí. TCP protokol vezme tyto údaje na vědomí a zahájí se dokumentace, pokud dojde ke ztrátě některého z </a:t>
            </a:r>
            <a:r>
              <a:rPr lang="cs-CZ" dirty="0" err="1" smtClean="0"/>
              <a:t>packetů</a:t>
            </a:r>
            <a:r>
              <a:rPr lang="cs-CZ" dirty="0" smtClean="0"/>
              <a:t>, TCP protokol si vyžádá opětovné zaslání, tak pokračuje do doby, než jsou doručena data ve správném počtu </a:t>
            </a:r>
            <a:r>
              <a:rPr lang="cs-CZ" dirty="0" err="1" smtClean="0"/>
              <a:t>packetů</a:t>
            </a:r>
            <a:r>
              <a:rPr lang="cs-CZ" dirty="0" smtClean="0"/>
              <a:t> a velikosti. TCP kontroluje i pořadí </a:t>
            </a:r>
            <a:r>
              <a:rPr lang="cs-CZ" dirty="0" err="1" smtClean="0"/>
              <a:t>packetů</a:t>
            </a:r>
            <a:r>
              <a:rPr lang="cs-CZ" dirty="0" smtClean="0"/>
              <a:t>, aby nedošlo k narušení integrity</a:t>
            </a:r>
          </a:p>
          <a:p>
            <a:r>
              <a:rPr lang="cs-CZ" dirty="0" smtClean="0"/>
              <a:t>UDP – User </a:t>
            </a:r>
            <a:r>
              <a:rPr lang="cs-CZ" dirty="0" err="1" smtClean="0"/>
              <a:t>Datagram</a:t>
            </a:r>
            <a:r>
              <a:rPr lang="cs-CZ" dirty="0" smtClean="0"/>
              <a:t> </a:t>
            </a:r>
            <a:r>
              <a:rPr lang="cs-CZ" dirty="0" err="1" smtClean="0"/>
              <a:t>protocol</a:t>
            </a:r>
            <a:r>
              <a:rPr lang="cs-CZ" dirty="0" smtClean="0"/>
              <a:t> – je „nespolehlivou“ službou, během transportu není prováděna kontrola komplexnosti </a:t>
            </a:r>
            <a:r>
              <a:rPr lang="cs-CZ" dirty="0" err="1" smtClean="0"/>
              <a:t>packetů</a:t>
            </a:r>
            <a:r>
              <a:rPr lang="cs-CZ" dirty="0" smtClean="0"/>
              <a:t>. Využívá se hlavně tam, kde není spolehlivost doručení </a:t>
            </a:r>
            <a:r>
              <a:rPr lang="cs-CZ" dirty="0" err="1" smtClean="0"/>
              <a:t>packetů</a:t>
            </a:r>
            <a:r>
              <a:rPr lang="cs-CZ" dirty="0" smtClean="0"/>
              <a:t> potřeba. Například pro DHCP </a:t>
            </a:r>
            <a:r>
              <a:rPr lang="cs-CZ" dirty="0" err="1" smtClean="0"/>
              <a:t>packety</a:t>
            </a:r>
            <a:r>
              <a:rPr lang="cs-CZ" dirty="0" smtClean="0"/>
              <a:t>, DNS, IGMP vysílání apod. </a:t>
            </a:r>
          </a:p>
          <a:p>
            <a:r>
              <a:rPr lang="cs-CZ" dirty="0" smtClean="0"/>
              <a:t>Každý typ </a:t>
            </a:r>
            <a:r>
              <a:rPr lang="cs-CZ" dirty="0" err="1" smtClean="0"/>
              <a:t>packetů</a:t>
            </a:r>
            <a:r>
              <a:rPr lang="cs-CZ" dirty="0" smtClean="0"/>
              <a:t> (každý typ služby) má přidělen určitý TCP, nebo UDP port, přes který smí komunikovat. Je tedy možno naslouchat na určitém číslu portu na příslušné </a:t>
            </a:r>
            <a:r>
              <a:rPr lang="cs-CZ" dirty="0" err="1" smtClean="0"/>
              <a:t>packety</a:t>
            </a:r>
            <a:r>
              <a:rPr lang="cs-CZ" dirty="0" smtClean="0"/>
              <a:t>. Příklad: SMTP je poštovní protokol, který má v rámci TCP komunikace vyhrazený port 25, na tom poslouchá SMTP server. Klienti pošlou </a:t>
            </a:r>
            <a:r>
              <a:rPr lang="cs-CZ" dirty="0" err="1" smtClean="0"/>
              <a:t>packet</a:t>
            </a:r>
            <a:r>
              <a:rPr lang="cs-CZ" dirty="0" smtClean="0"/>
              <a:t> s požadavkem na zahájení komunikace na port 25 počítače, kde očekávají email server (SMTP server). Počítače tedy vědí prostřednictvím kterých transportních portů mohou odesílat a </a:t>
            </a:r>
            <a:r>
              <a:rPr lang="cs-CZ" dirty="0" err="1" smtClean="0"/>
              <a:t>příjímat</a:t>
            </a:r>
            <a:r>
              <a:rPr lang="cs-CZ" dirty="0" smtClean="0"/>
              <a:t> data. </a:t>
            </a:r>
            <a:endParaRPr lang="cs-CZ"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Aplikační vrstva protokolu TCP/IP</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Poslední nejvyšší vrstva zjednodušeného modelu TCP/IP. Poslední vrstva OSI modelu.</a:t>
            </a:r>
          </a:p>
          <a:p>
            <a:r>
              <a:rPr lang="cs-CZ" dirty="0" smtClean="0"/>
              <a:t>Je ryze softwarová</a:t>
            </a:r>
          </a:p>
          <a:p>
            <a:r>
              <a:rPr lang="cs-CZ" dirty="0" smtClean="0"/>
              <a:t>Jedná se o vlastní aplikace, které mají schopnost přijímat a odesílat </a:t>
            </a:r>
            <a:r>
              <a:rPr lang="cs-CZ" dirty="0" err="1" smtClean="0"/>
              <a:t>packety</a:t>
            </a:r>
            <a:r>
              <a:rPr lang="cs-CZ" dirty="0" smtClean="0"/>
              <a:t> prostřednictvím transportních služeb na cílové počítače, nebo skupině počítačů v síti. </a:t>
            </a:r>
          </a:p>
          <a:p>
            <a:r>
              <a:rPr lang="cs-CZ" dirty="0" smtClean="0"/>
              <a:t>Některé aplikace jsou globálně definovány ve standardech, mezi takové patří například DHCP, DNS, HTTP, HTTPS, FTP, SMTP apod. Některé jsou definovány jen lokálně pro využití například u </a:t>
            </a:r>
            <a:r>
              <a:rPr lang="cs-CZ" dirty="0" err="1" smtClean="0"/>
              <a:t>Client</a:t>
            </a:r>
            <a:r>
              <a:rPr lang="cs-CZ" dirty="0" smtClean="0"/>
              <a:t> server architektury. (příklad: </a:t>
            </a:r>
            <a:r>
              <a:rPr lang="cs-CZ" dirty="0" err="1" smtClean="0"/>
              <a:t>MySQL</a:t>
            </a:r>
            <a:r>
              <a:rPr lang="cs-CZ" dirty="0" smtClean="0"/>
              <a:t>, HP SIM, AbraG2, </a:t>
            </a:r>
            <a:r>
              <a:rPr lang="cs-CZ" dirty="0" err="1" smtClean="0"/>
              <a:t>Stormware</a:t>
            </a:r>
            <a:r>
              <a:rPr lang="cs-CZ" dirty="0" smtClean="0"/>
              <a:t> Pohoda, </a:t>
            </a:r>
            <a:r>
              <a:rPr lang="cs-CZ" dirty="0" err="1" smtClean="0"/>
              <a:t>atd</a:t>
            </a:r>
            <a:r>
              <a:rPr lang="cs-CZ" dirty="0" smtClean="0"/>
              <a:t>…)</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Hvězdicovité uspořádání</a:t>
            </a:r>
            <a:endParaRPr lang="cs-CZ" dirty="0"/>
          </a:p>
        </p:txBody>
      </p:sp>
      <p:sp>
        <p:nvSpPr>
          <p:cNvPr id="3" name="Zástupný symbol pro obsah 2"/>
          <p:cNvSpPr>
            <a:spLocks noGrp="1"/>
          </p:cNvSpPr>
          <p:nvPr>
            <p:ph idx="1"/>
          </p:nvPr>
        </p:nvSpPr>
        <p:spPr/>
        <p:txBody>
          <a:bodyPr/>
          <a:lstStyle/>
          <a:p>
            <a:r>
              <a:rPr lang="cs-CZ" dirty="0" smtClean="0"/>
              <a:t>Vhodné pro menší sítě</a:t>
            </a:r>
          </a:p>
          <a:p>
            <a:r>
              <a:rPr lang="cs-CZ" dirty="0" smtClean="0"/>
              <a:t>Vyžadují malé investice</a:t>
            </a:r>
          </a:p>
          <a:p>
            <a:r>
              <a:rPr lang="cs-CZ" dirty="0" smtClean="0"/>
              <a:t>Jsou jednoduché na údržbu</a:t>
            </a:r>
          </a:p>
          <a:p>
            <a:r>
              <a:rPr lang="cs-CZ" dirty="0" smtClean="0"/>
              <a:t>Nejsou odolné proti výpadkům</a:t>
            </a:r>
          </a:p>
          <a:p>
            <a:r>
              <a:rPr lang="cs-CZ" dirty="0" smtClean="0"/>
              <a:t>Jedná se o čistě centristickou topologii</a:t>
            </a:r>
            <a:endParaRPr lang="cs-CZ"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Důležité aplikační protokoly</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DNS (UDP53) – </a:t>
            </a:r>
            <a:r>
              <a:rPr lang="cs-CZ" dirty="0" err="1" smtClean="0"/>
              <a:t>Domain</a:t>
            </a:r>
            <a:r>
              <a:rPr lang="cs-CZ" dirty="0" smtClean="0"/>
              <a:t> </a:t>
            </a:r>
            <a:r>
              <a:rPr lang="cs-CZ" dirty="0" err="1" smtClean="0"/>
              <a:t>name</a:t>
            </a:r>
            <a:r>
              <a:rPr lang="cs-CZ" dirty="0" smtClean="0"/>
              <a:t> server – nejdůležitější služba pro fungování internetu. Jedná se o databázově orientovanou aplikaci typu </a:t>
            </a:r>
            <a:r>
              <a:rPr lang="cs-CZ" dirty="0" err="1" smtClean="0"/>
              <a:t>Client</a:t>
            </a:r>
            <a:r>
              <a:rPr lang="cs-CZ" dirty="0" smtClean="0"/>
              <a:t>-Server, která má za úkol provádět překlady z doménových jmen (např. </a:t>
            </a:r>
            <a:r>
              <a:rPr lang="cs-CZ" dirty="0" err="1" smtClean="0"/>
              <a:t>postupicka.cz</a:t>
            </a:r>
            <a:r>
              <a:rPr lang="cs-CZ" dirty="0" smtClean="0"/>
              <a:t>) na IP adresy. V databázi jsou uloženy dva základní údaje (IP a </a:t>
            </a:r>
            <a:r>
              <a:rPr lang="cs-CZ" dirty="0" err="1" smtClean="0"/>
              <a:t>domain</a:t>
            </a:r>
            <a:r>
              <a:rPr lang="cs-CZ" dirty="0" smtClean="0"/>
              <a:t> </a:t>
            </a:r>
            <a:r>
              <a:rPr lang="cs-CZ" dirty="0" err="1" smtClean="0"/>
              <a:t>name</a:t>
            </a:r>
            <a:r>
              <a:rPr lang="cs-CZ" dirty="0" smtClean="0"/>
              <a:t>) + typ záznamu (A, MX, CNAME, </a:t>
            </a:r>
            <a:r>
              <a:rPr lang="cs-CZ" dirty="0" err="1" smtClean="0"/>
              <a:t>NameServer</a:t>
            </a:r>
            <a:r>
              <a:rPr lang="cs-CZ" dirty="0" smtClean="0"/>
              <a:t>). Vy jako uživatel se dotážete předdefinovaného DNS server, zda Váš požadavek obsahuje jeho databáze (dotazujete se na </a:t>
            </a:r>
            <a:r>
              <a:rPr lang="cs-CZ" dirty="0" smtClean="0">
                <a:hlinkClick r:id="rId2"/>
              </a:rPr>
              <a:t>www.</a:t>
            </a:r>
            <a:r>
              <a:rPr lang="cs-CZ" dirty="0" err="1" smtClean="0">
                <a:hlinkClick r:id="rId2"/>
              </a:rPr>
              <a:t>postupicka.cz</a:t>
            </a:r>
            <a:r>
              <a:rPr lang="cs-CZ" dirty="0" smtClean="0"/>
              <a:t>), pokud ano, sdělí Vašemu počítači IP adresu a může proběhnout navázání komunikace, pokud ne, dojde k předání požadavku na vyšší úroveň DNS serveru. (nákres) Bez DNS serveru se neobejdou některé důležité aplikace (například LDAP, nebo MS Exchange, případně samotné SMTP). DNS servery se dělí na dvě skupiny:</a:t>
            </a:r>
          </a:p>
          <a:p>
            <a:pPr lvl="1"/>
            <a:r>
              <a:rPr lang="cs-CZ" dirty="0" smtClean="0"/>
              <a:t>Interní – slouží pro LAN, v některých sítích nepovinné</a:t>
            </a:r>
          </a:p>
          <a:p>
            <a:pPr lvl="1"/>
            <a:r>
              <a:rPr lang="cs-CZ" dirty="0" smtClean="0"/>
              <a:t>Veřejné – </a:t>
            </a:r>
            <a:r>
              <a:rPr lang="cs-CZ" dirty="0" err="1" smtClean="0"/>
              <a:t>veřejné</a:t>
            </a:r>
            <a:r>
              <a:rPr lang="cs-CZ" dirty="0" smtClean="0"/>
              <a:t> servery, které provozují </a:t>
            </a:r>
            <a:r>
              <a:rPr lang="cs-CZ" dirty="0" err="1" smtClean="0"/>
              <a:t>provideři</a:t>
            </a:r>
            <a:r>
              <a:rPr lang="cs-CZ" dirty="0" smtClean="0"/>
              <a:t> internetu, mají obvykle velké databáze</a:t>
            </a:r>
          </a:p>
          <a:p>
            <a:r>
              <a:rPr lang="cs-CZ" dirty="0" smtClean="0"/>
              <a:t>Jak funguje DNS – </a:t>
            </a:r>
            <a:r>
              <a:rPr lang="cs-CZ" dirty="0" err="1" smtClean="0"/>
              <a:t>DNS</a:t>
            </a:r>
            <a:r>
              <a:rPr lang="cs-CZ" dirty="0" smtClean="0"/>
              <a:t> databáze se skládá ze dvou částí:</a:t>
            </a:r>
          </a:p>
          <a:p>
            <a:pPr lvl="1"/>
            <a:r>
              <a:rPr lang="cs-CZ" dirty="0" err="1" smtClean="0"/>
              <a:t>Forward</a:t>
            </a:r>
            <a:r>
              <a:rPr lang="cs-CZ" dirty="0" smtClean="0"/>
              <a:t> </a:t>
            </a:r>
            <a:r>
              <a:rPr lang="cs-CZ" dirty="0" err="1" smtClean="0"/>
              <a:t>lookup</a:t>
            </a:r>
            <a:r>
              <a:rPr lang="cs-CZ" dirty="0" smtClean="0"/>
              <a:t> </a:t>
            </a:r>
            <a:r>
              <a:rPr lang="cs-CZ" dirty="0" err="1" smtClean="0"/>
              <a:t>zone</a:t>
            </a:r>
            <a:r>
              <a:rPr lang="cs-CZ" dirty="0" smtClean="0"/>
              <a:t> (zóna </a:t>
            </a:r>
            <a:r>
              <a:rPr lang="cs-CZ" dirty="0" err="1" smtClean="0"/>
              <a:t>dopředného</a:t>
            </a:r>
            <a:r>
              <a:rPr lang="cs-CZ" dirty="0" smtClean="0"/>
              <a:t> čtení) – provádí překlad z doménového jména na IP adresu</a:t>
            </a:r>
          </a:p>
          <a:p>
            <a:pPr lvl="1"/>
            <a:r>
              <a:rPr lang="cs-CZ" dirty="0" smtClean="0"/>
              <a:t>Reverse </a:t>
            </a:r>
            <a:r>
              <a:rPr lang="cs-CZ" dirty="0" err="1" smtClean="0"/>
              <a:t>lookup</a:t>
            </a:r>
            <a:r>
              <a:rPr lang="cs-CZ" dirty="0" smtClean="0"/>
              <a:t> </a:t>
            </a:r>
            <a:r>
              <a:rPr lang="cs-CZ" dirty="0" err="1" smtClean="0"/>
              <a:t>zone</a:t>
            </a:r>
            <a:r>
              <a:rPr lang="cs-CZ" dirty="0" smtClean="0"/>
              <a:t> (zóna zpětného čtení) – provádí překlad z IP adresy na doménové jméno</a:t>
            </a:r>
          </a:p>
          <a:p>
            <a:r>
              <a:rPr lang="cs-CZ" dirty="0" smtClean="0"/>
              <a:t>Jak otestovat DNS – nejlépe lze otestovat příkazem ping cílová_adresa, nebo doména</a:t>
            </a:r>
          </a:p>
          <a:p>
            <a:pPr lvl="1"/>
            <a:r>
              <a:rPr lang="cs-CZ" dirty="0" smtClean="0"/>
              <a:t>Ping </a:t>
            </a:r>
            <a:r>
              <a:rPr lang="cs-CZ" dirty="0" err="1" smtClean="0"/>
              <a:t>postupicka.cz</a:t>
            </a:r>
            <a:r>
              <a:rPr lang="cs-CZ" dirty="0" smtClean="0"/>
              <a:t> otestuje funkčnost zóny </a:t>
            </a:r>
            <a:r>
              <a:rPr lang="cs-CZ" dirty="0" err="1" smtClean="0"/>
              <a:t>dopředného</a:t>
            </a:r>
            <a:r>
              <a:rPr lang="cs-CZ" dirty="0" smtClean="0"/>
              <a:t> čtení</a:t>
            </a:r>
          </a:p>
          <a:p>
            <a:pPr lvl="1"/>
            <a:r>
              <a:rPr lang="cs-CZ" dirty="0" smtClean="0"/>
              <a:t>Ping 195.122.204.32 otestuje funkčnost zóny zpětného čtení (toto funguje pouze za určitých podmínek)</a:t>
            </a:r>
            <a:endParaRPr lang="cs-CZ"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Důležité aplikační protokoly</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DHCP (UDP 66,67) – Databázově orientovaná </a:t>
            </a:r>
            <a:r>
              <a:rPr lang="cs-CZ" dirty="0" err="1" smtClean="0"/>
              <a:t>Client</a:t>
            </a:r>
            <a:r>
              <a:rPr lang="cs-CZ" dirty="0" smtClean="0"/>
              <a:t>-Server služba určená pro udržování a přidělování IP konfigurace jednotlivým DHCP </a:t>
            </a:r>
            <a:r>
              <a:rPr lang="cs-CZ" dirty="0" err="1" smtClean="0"/>
              <a:t>enabled</a:t>
            </a:r>
            <a:r>
              <a:rPr lang="cs-CZ" dirty="0" smtClean="0"/>
              <a:t> klientům. DHCP server je služba, která poslouchá na sítí a přijímá požadavky jdoucí přes </a:t>
            </a:r>
            <a:r>
              <a:rPr lang="cs-CZ" dirty="0" err="1" smtClean="0"/>
              <a:t>broadcast</a:t>
            </a:r>
            <a:r>
              <a:rPr lang="cs-CZ" dirty="0" smtClean="0"/>
              <a:t> vysílání. (funguje tedy on </a:t>
            </a:r>
            <a:r>
              <a:rPr lang="cs-CZ" dirty="0" err="1" smtClean="0"/>
              <a:t>request</a:t>
            </a:r>
            <a:r>
              <a:rPr lang="cs-CZ" dirty="0" smtClean="0"/>
              <a:t>, na vyžádání, sama neumí klienty ovlivnit) Na základě MAC adresy provede přiřazení adresy IP z předem definovaného rozsahu (tzv. poolu). K této adrese může DHCP server doplnit další věci související s konfigurací (například IP adresu </a:t>
            </a:r>
            <a:r>
              <a:rPr lang="cs-CZ" dirty="0" err="1" smtClean="0"/>
              <a:t>routeru</a:t>
            </a:r>
            <a:r>
              <a:rPr lang="cs-CZ" dirty="0" smtClean="0"/>
              <a:t>, IP adresu DNS serveru, a další)</a:t>
            </a:r>
            <a:endParaRPr lang="cs-CZ"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Důležité aplikační protokoly</a:t>
            </a:r>
            <a:endParaRPr lang="cs-CZ" dirty="0"/>
          </a:p>
        </p:txBody>
      </p:sp>
      <p:sp>
        <p:nvSpPr>
          <p:cNvPr id="3" name="Zástupný symbol pro obsah 2"/>
          <p:cNvSpPr>
            <a:spLocks noGrp="1"/>
          </p:cNvSpPr>
          <p:nvPr>
            <p:ph idx="1"/>
          </p:nvPr>
        </p:nvSpPr>
        <p:spPr/>
        <p:txBody>
          <a:bodyPr/>
          <a:lstStyle/>
          <a:p>
            <a:r>
              <a:rPr lang="cs-CZ" dirty="0" smtClean="0"/>
              <a:t>DHCP a DNS se řadí mezi tzv. infrastrukturní služby, tedy aplikace, které se starají o hladký průběh síťové komunikace</a:t>
            </a:r>
          </a:p>
          <a:p>
            <a:r>
              <a:rPr lang="cs-CZ" dirty="0" smtClean="0"/>
              <a:t>Další skupinou jsou protokoly určené pro internetovou komunikaci. Příklady:</a:t>
            </a:r>
          </a:p>
          <a:p>
            <a:pPr lvl="1"/>
            <a:r>
              <a:rPr lang="cs-CZ" dirty="0" smtClean="0"/>
              <a:t>HTTP, HTTPS (80,443)</a:t>
            </a:r>
          </a:p>
          <a:p>
            <a:pPr lvl="1"/>
            <a:r>
              <a:rPr lang="cs-CZ" dirty="0" smtClean="0"/>
              <a:t>FTP, FTPS (21, 990)</a:t>
            </a:r>
          </a:p>
          <a:p>
            <a:pPr lvl="1"/>
            <a:r>
              <a:rPr lang="cs-CZ" dirty="0" smtClean="0"/>
              <a:t>Email protokoly: SMTP(25), IMAP(143), POP3(110)</a:t>
            </a:r>
          </a:p>
          <a:p>
            <a:pPr lvl="1"/>
            <a:endParaRPr lang="cs-CZ"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Důležité aplikační protokoly</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HTTP – </a:t>
            </a:r>
            <a:r>
              <a:rPr lang="cs-CZ" dirty="0" err="1" smtClean="0"/>
              <a:t>plain</a:t>
            </a:r>
            <a:r>
              <a:rPr lang="cs-CZ" dirty="0" smtClean="0"/>
              <a:t> text </a:t>
            </a:r>
            <a:r>
              <a:rPr lang="cs-CZ" dirty="0" err="1" smtClean="0"/>
              <a:t>based</a:t>
            </a:r>
            <a:r>
              <a:rPr lang="cs-CZ" dirty="0" smtClean="0"/>
              <a:t> služba (přenáší čistý text) postavená na struktuře </a:t>
            </a:r>
            <a:r>
              <a:rPr lang="cs-CZ" dirty="0" err="1" smtClean="0"/>
              <a:t>Client</a:t>
            </a:r>
            <a:r>
              <a:rPr lang="cs-CZ" dirty="0" smtClean="0"/>
              <a:t> server. Služba funguje jako On </a:t>
            </a:r>
            <a:r>
              <a:rPr lang="cs-CZ" dirty="0" err="1" smtClean="0"/>
              <a:t>Request</a:t>
            </a:r>
            <a:r>
              <a:rPr lang="cs-CZ" dirty="0" smtClean="0"/>
              <a:t> (na požadavek), sama nic klientovi neposílá. Standardně naslouchá na portu 80 a funguje jako aplikační vrstva pro přenos internetových stránek (HTTP nesouvisí s PHP, ASP a jinými podobnými službami, tyto jsou sami o sobě aplikačními protokoly a z HTTP dostávají pouze </a:t>
            </a:r>
            <a:r>
              <a:rPr lang="cs-CZ" dirty="0" err="1" smtClean="0"/>
              <a:t>requesty</a:t>
            </a:r>
            <a:r>
              <a:rPr lang="cs-CZ" dirty="0" smtClean="0"/>
              <a:t>). HTTP přenáší stránky v jazyce HTML, které obsahují odkazy ať už pasivní, či aktivní na další obsah (např. </a:t>
            </a:r>
            <a:r>
              <a:rPr lang="cs-CZ" dirty="0" err="1" smtClean="0"/>
              <a:t>php</a:t>
            </a:r>
            <a:r>
              <a:rPr lang="cs-CZ" dirty="0" smtClean="0"/>
              <a:t> skripty, obrázky, video atd.)</a:t>
            </a:r>
          </a:p>
          <a:p>
            <a:r>
              <a:rPr lang="cs-CZ" dirty="0" smtClean="0"/>
              <a:t>HTTP protokol není vhodný pro přenos citlivých jinak nezašifrovaných informací, protože přenos probíhá bez jakéhokoliv zabezpečení </a:t>
            </a:r>
            <a:r>
              <a:rPr lang="cs-CZ" dirty="0" err="1" smtClean="0"/>
              <a:t>defacto</a:t>
            </a:r>
            <a:r>
              <a:rPr lang="cs-CZ" dirty="0" smtClean="0"/>
              <a:t> anonymně za použití </a:t>
            </a:r>
            <a:r>
              <a:rPr lang="cs-CZ" dirty="0" err="1" smtClean="0"/>
              <a:t>plain</a:t>
            </a:r>
            <a:r>
              <a:rPr lang="cs-CZ" dirty="0" smtClean="0"/>
              <a:t> text. </a:t>
            </a:r>
          </a:p>
          <a:p>
            <a:r>
              <a:rPr lang="cs-CZ" dirty="0" smtClean="0"/>
              <a:t>Modifikací HTTP protokolu je HTTPS, které přidává šifrování komunikace. HTTPS se používá jako základní metoda zabezpečení webových stránek. Pozor neomezuje přístup k funkcím webových stránek, ale pouze provádí šifrování (</a:t>
            </a:r>
            <a:r>
              <a:rPr lang="cs-CZ" dirty="0" err="1" smtClean="0"/>
              <a:t>zneviditelnění</a:t>
            </a:r>
            <a:r>
              <a:rPr lang="cs-CZ" dirty="0" smtClean="0"/>
              <a:t>) komunikace pro veřejnost</a:t>
            </a:r>
            <a:endParaRPr lang="cs-CZ"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0034" y="857232"/>
            <a:ext cx="8229600" cy="1066800"/>
          </a:xfrm>
        </p:spPr>
        <p:txBody>
          <a:bodyPr/>
          <a:lstStyle/>
          <a:p>
            <a:r>
              <a:rPr lang="cs-CZ" dirty="0" smtClean="0"/>
              <a:t>Důležité aplikační protokoly</a:t>
            </a:r>
            <a:endParaRPr lang="cs-CZ" dirty="0"/>
          </a:p>
        </p:txBody>
      </p:sp>
      <p:sp>
        <p:nvSpPr>
          <p:cNvPr id="3" name="Zástupný symbol pro obsah 2"/>
          <p:cNvSpPr>
            <a:spLocks noGrp="1"/>
          </p:cNvSpPr>
          <p:nvPr>
            <p:ph idx="1"/>
          </p:nvPr>
        </p:nvSpPr>
        <p:spPr>
          <a:xfrm>
            <a:off x="457200" y="1928802"/>
            <a:ext cx="8229600" cy="4645734"/>
          </a:xfrm>
        </p:spPr>
        <p:txBody>
          <a:bodyPr>
            <a:normAutofit fontScale="62500" lnSpcReduction="20000"/>
          </a:bodyPr>
          <a:lstStyle/>
          <a:p>
            <a:r>
              <a:rPr lang="cs-CZ" dirty="0" smtClean="0"/>
              <a:t>FTP, FTPS – souborový přenosový protokol, dokáže přenášet celistvé soubory různého obsahu, rovněž tento protokol funguje jako </a:t>
            </a:r>
            <a:r>
              <a:rPr lang="cs-CZ" dirty="0" err="1" smtClean="0"/>
              <a:t>plaintext</a:t>
            </a:r>
            <a:r>
              <a:rPr lang="cs-CZ" dirty="0" smtClean="0"/>
              <a:t> </a:t>
            </a:r>
            <a:r>
              <a:rPr lang="cs-CZ" dirty="0" err="1" smtClean="0"/>
              <a:t>based</a:t>
            </a:r>
            <a:r>
              <a:rPr lang="cs-CZ" dirty="0" smtClean="0"/>
              <a:t>. FTP je vhodné použít jako jednoduchý protokol pro stahování veřejných dat. Není vhodný na přenos důvěrných informací. FTPS je zabezpečená varianta protokolu FTP</a:t>
            </a:r>
          </a:p>
          <a:p>
            <a:r>
              <a:rPr lang="cs-CZ" dirty="0" smtClean="0"/>
              <a:t>SMTP protokol – text </a:t>
            </a:r>
            <a:r>
              <a:rPr lang="cs-CZ" dirty="0" err="1" smtClean="0"/>
              <a:t>based</a:t>
            </a:r>
            <a:r>
              <a:rPr lang="cs-CZ" dirty="0" smtClean="0"/>
              <a:t> </a:t>
            </a:r>
            <a:r>
              <a:rPr lang="cs-CZ" dirty="0" err="1" smtClean="0"/>
              <a:t>client</a:t>
            </a:r>
            <a:r>
              <a:rPr lang="cs-CZ" dirty="0" smtClean="0"/>
              <a:t> server on </a:t>
            </a:r>
            <a:r>
              <a:rPr lang="cs-CZ" dirty="0" err="1" smtClean="0"/>
              <a:t>request</a:t>
            </a:r>
            <a:r>
              <a:rPr lang="cs-CZ" dirty="0" smtClean="0"/>
              <a:t>, on </a:t>
            </a:r>
            <a:r>
              <a:rPr lang="cs-CZ" dirty="0" err="1" smtClean="0"/>
              <a:t>demand</a:t>
            </a:r>
            <a:r>
              <a:rPr lang="cs-CZ" dirty="0" smtClean="0"/>
              <a:t> protokol, pod touto konstrukcí lze identifikovat protokol pro veřejný přenos elektronické pošty v rámci internetu. Je z principu standardně anonymní (ač umí i autentizaci) a to proto, aby vzájemně neznámé poštovní servery mohly mezi sebou komunikovat. Funguje hodně podobně jako FTP, nejdříve naváže komunikaci a poté zahájí a kontroluje přenos souboru (emailu) od odesílatele k příjemci. SMTP protokol je hlavním poštovním protokolem internetu, v domácnostech se používá obvykle jako odesílací. SMTP protokol je ale bohužel dnes dost často zneužíván, protože jeho návrh je velmi benevolentní k určování identity partnerů při komunikaci. Díky této benevolenci mohou fungovat takové věci jako SPAM. </a:t>
            </a:r>
          </a:p>
          <a:p>
            <a:r>
              <a:rPr lang="cs-CZ" dirty="0" smtClean="0"/>
              <a:t>POP3, IMAP – on </a:t>
            </a:r>
            <a:r>
              <a:rPr lang="cs-CZ" dirty="0" err="1" smtClean="0"/>
              <a:t>request</a:t>
            </a:r>
            <a:r>
              <a:rPr lang="cs-CZ" dirty="0" smtClean="0"/>
              <a:t> protokoly používané téměř výlučně pro stahování pošty ze serveru do klientského počítače. Nevýhodou je jejich </a:t>
            </a:r>
            <a:r>
              <a:rPr lang="cs-CZ" dirty="0" err="1" smtClean="0"/>
              <a:t>plaintext</a:t>
            </a:r>
            <a:r>
              <a:rPr lang="cs-CZ" dirty="0" smtClean="0"/>
              <a:t> varianta. Je tedy vhodné pro přenos důvěrných zpráv používat bezpečnostní klíče (šifrování).</a:t>
            </a:r>
            <a:endParaRPr lang="cs-CZ"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571488"/>
          </a:xfrm>
        </p:spPr>
        <p:txBody>
          <a:bodyPr>
            <a:normAutofit fontScale="90000"/>
          </a:bodyPr>
          <a:lstStyle/>
          <a:p>
            <a:r>
              <a:rPr lang="cs-CZ" dirty="0" err="1" smtClean="0"/>
              <a:t>Simple</a:t>
            </a:r>
            <a:r>
              <a:rPr lang="cs-CZ" dirty="0" smtClean="0"/>
              <a:t> mail transport </a:t>
            </a:r>
            <a:r>
              <a:rPr lang="cs-CZ" dirty="0" err="1" smtClean="0"/>
              <a:t>protocol</a:t>
            </a:r>
            <a:endParaRPr lang="cs-CZ" dirty="0"/>
          </a:p>
        </p:txBody>
      </p:sp>
      <p:sp>
        <p:nvSpPr>
          <p:cNvPr id="3" name="Zástupný symbol pro obsah 2"/>
          <p:cNvSpPr>
            <a:spLocks noGrp="1"/>
          </p:cNvSpPr>
          <p:nvPr>
            <p:ph idx="1"/>
          </p:nvPr>
        </p:nvSpPr>
        <p:spPr>
          <a:xfrm>
            <a:off x="457200" y="1714488"/>
            <a:ext cx="8229600" cy="4860048"/>
          </a:xfrm>
        </p:spPr>
        <p:txBody>
          <a:bodyPr>
            <a:noAutofit/>
          </a:bodyPr>
          <a:lstStyle/>
          <a:p>
            <a:r>
              <a:rPr lang="cs-CZ" sz="1100" dirty="0" smtClean="0"/>
              <a:t>Laiky mylně považován za pouze odesílací službu. </a:t>
            </a:r>
          </a:p>
          <a:p>
            <a:r>
              <a:rPr lang="cs-CZ" sz="1100" dirty="0" smtClean="0"/>
              <a:t>SMTP je infrastrukturní protokol pro komunikaci emailových serverů mezi s sebou</a:t>
            </a:r>
          </a:p>
          <a:p>
            <a:r>
              <a:rPr lang="cs-CZ" sz="1100" dirty="0" smtClean="0"/>
              <a:t>Hlavní specifika:</a:t>
            </a:r>
          </a:p>
          <a:p>
            <a:pPr lvl="1"/>
            <a:r>
              <a:rPr lang="cs-CZ" sz="1100" dirty="0" smtClean="0"/>
              <a:t>Je </a:t>
            </a:r>
            <a:r>
              <a:rPr lang="cs-CZ" sz="1100" dirty="0" err="1" smtClean="0"/>
              <a:t>plain</a:t>
            </a:r>
            <a:r>
              <a:rPr lang="cs-CZ" sz="1100" dirty="0" smtClean="0"/>
              <a:t>-text, čili ryze textový a tudíž volně čitelný</a:t>
            </a:r>
          </a:p>
          <a:p>
            <a:pPr lvl="1"/>
            <a:r>
              <a:rPr lang="cs-CZ" sz="1100" dirty="0" smtClean="0"/>
              <a:t>Může, ale nemusí být zcela anonymní</a:t>
            </a:r>
          </a:p>
          <a:p>
            <a:pPr lvl="1"/>
            <a:r>
              <a:rPr lang="cs-CZ" sz="1100" dirty="0" smtClean="0"/>
              <a:t>Je velmi triviální tudíž vcelku spolehlivý</a:t>
            </a:r>
          </a:p>
          <a:p>
            <a:pPr lvl="1"/>
            <a:r>
              <a:rPr lang="cs-CZ" sz="1100" dirty="0" smtClean="0"/>
              <a:t>Je velmi snadno zneužitelný</a:t>
            </a:r>
          </a:p>
          <a:p>
            <a:r>
              <a:rPr lang="cs-CZ" sz="1100" dirty="0" smtClean="0"/>
              <a:t>Proč se používá?</a:t>
            </a:r>
          </a:p>
          <a:p>
            <a:pPr lvl="1"/>
            <a:r>
              <a:rPr lang="cs-CZ" sz="1100" dirty="0" smtClean="0"/>
              <a:t>Z principu věci nelze používat jakékoliv bezpečné protokoly pro odesílání pošty, protože nelze jakýmkoliv způsobem zajistit ověření uživatele (není mu jak přidělit jméno, nebo heslo, případně certifikát). SMTP nevyžaduje žádnou formu ověření, proto umožňuje, aby klient odeslal jakoukoliv zprávu komukoliv v síti. Princip fungování SMTP protokolu je naprosto shodný s fungováním klasické pošty. Poště je zcela jedno, kdo dopis odesílá, stejně tak je poště jedno, komu dopis doručuje. </a:t>
            </a:r>
          </a:p>
          <a:p>
            <a:pPr lvl="1"/>
            <a:r>
              <a:rPr lang="cs-CZ" sz="1100" dirty="0" smtClean="0"/>
              <a:t>Tento princip chování je ovšem neustále zneužíván a to zejména pro odesílání spamů, tedy nevyžádané pošty.</a:t>
            </a:r>
          </a:p>
          <a:p>
            <a:pPr lvl="1"/>
            <a:r>
              <a:rPr lang="cs-CZ" sz="1100" dirty="0" smtClean="0"/>
              <a:t>Z toho plyne, že spamu se bránit na 100% nelze. Spam lze jen omezovat </a:t>
            </a:r>
          </a:p>
          <a:p>
            <a:r>
              <a:rPr lang="cs-CZ" sz="1100" dirty="0" smtClean="0"/>
              <a:t>Jak funguje:</a:t>
            </a:r>
          </a:p>
          <a:p>
            <a:pPr lvl="1"/>
            <a:r>
              <a:rPr lang="cs-CZ" sz="1100" dirty="0" smtClean="0"/>
              <a:t>Odesíláte email, který obsahuje v hlavičce adresu odesílatele a adresu příjemce. Z adresy příjemce si Váš odesílací </a:t>
            </a:r>
            <a:r>
              <a:rPr lang="cs-CZ" sz="1100" dirty="0" err="1" smtClean="0"/>
              <a:t>mailserver</a:t>
            </a:r>
            <a:r>
              <a:rPr lang="cs-CZ" sz="1100" dirty="0" smtClean="0"/>
              <a:t> přečte do jaké domény má mail poslat a vyšle dotaz na DNS server, aby mu sdělil cílovou IP adresu </a:t>
            </a:r>
            <a:r>
              <a:rPr lang="cs-CZ" sz="1100" dirty="0" err="1" smtClean="0"/>
              <a:t>mailserveru</a:t>
            </a:r>
            <a:r>
              <a:rPr lang="cs-CZ" sz="1100" dirty="0" smtClean="0"/>
              <a:t> domény, kam má mail odeslat. DNS server předá hodnotu tzv. MX záznamu (mail </a:t>
            </a:r>
            <a:r>
              <a:rPr lang="cs-CZ" sz="1100" dirty="0" err="1" smtClean="0"/>
              <a:t>exchanger</a:t>
            </a:r>
            <a:r>
              <a:rPr lang="cs-CZ" sz="1100" dirty="0" smtClean="0"/>
              <a:t>) a mail server odesílatele se zkusí s předanou adresou IP na portu 25 spojit. Mail servery, pokud jim neurčíme jinak mají standardně nadefinováno naslouchání a odesílání na portu 25, v případě, že by </a:t>
            </a:r>
            <a:r>
              <a:rPr lang="cs-CZ" sz="1100" dirty="0" err="1" smtClean="0"/>
              <a:t>mailserver</a:t>
            </a:r>
            <a:r>
              <a:rPr lang="cs-CZ" sz="1100" dirty="0" smtClean="0"/>
              <a:t> naslouchal na jiném portu, žádná pošta z internetu nedorazí, jedná se tedy o pevný standard.</a:t>
            </a:r>
          </a:p>
          <a:p>
            <a:pPr lvl="1"/>
            <a:r>
              <a:rPr lang="cs-CZ" sz="1100" dirty="0" smtClean="0"/>
              <a:t>Po spojení na portu 25 následuje výměna základních informací (servery se vzájemně představí), server příjemce se představí tzv. hlavičkou (</a:t>
            </a:r>
            <a:r>
              <a:rPr lang="cs-CZ" sz="1100" dirty="0" err="1" smtClean="0"/>
              <a:t>headrem</a:t>
            </a:r>
            <a:r>
              <a:rPr lang="cs-CZ" sz="1100" dirty="0" smtClean="0"/>
              <a:t>), kde je uvedeno jméno serveru. Server odesílatele se představí příkazem HELO, nebo EHLO. Následuje výměna informací o cílové schránce, čili uživatelském jméně pro které je daný email určen, pokud je tento krok úspěšný a daný </a:t>
            </a:r>
            <a:r>
              <a:rPr lang="cs-CZ" sz="1100" dirty="0" err="1" smtClean="0"/>
              <a:t>mailbox</a:t>
            </a:r>
            <a:r>
              <a:rPr lang="cs-CZ" sz="1100" dirty="0" smtClean="0"/>
              <a:t> existuje, dojde k vlastnímu doručení.</a:t>
            </a:r>
            <a:endParaRPr lang="cs-CZ" sz="11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Ukázka komunikace </a:t>
            </a:r>
            <a:r>
              <a:rPr lang="cs-CZ" dirty="0" err="1" smtClean="0"/>
              <a:t>mailserveru</a:t>
            </a:r>
            <a:endParaRPr lang="cs-CZ"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357158" y="2214554"/>
            <a:ext cx="8229600" cy="3667719"/>
          </a:xfrm>
          <a:prstGeom prst="rect">
            <a:avLst/>
          </a:prstGeom>
          <a:noFill/>
          <a:ln w="9525">
            <a:noFill/>
            <a:miter lim="800000"/>
            <a:headEnd/>
            <a:tailEnd/>
          </a:ln>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Další příklady aplikačních protokolů</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IRC, </a:t>
            </a:r>
            <a:r>
              <a:rPr lang="cs-CZ" dirty="0" err="1" smtClean="0"/>
              <a:t>Jabber</a:t>
            </a:r>
            <a:r>
              <a:rPr lang="cs-CZ" dirty="0" smtClean="0"/>
              <a:t>, ICQ – instant </a:t>
            </a:r>
            <a:r>
              <a:rPr lang="cs-CZ" dirty="0" err="1" smtClean="0"/>
              <a:t>messaging</a:t>
            </a:r>
            <a:r>
              <a:rPr lang="cs-CZ" dirty="0" smtClean="0"/>
              <a:t> aplikace</a:t>
            </a:r>
          </a:p>
          <a:p>
            <a:r>
              <a:rPr lang="cs-CZ" dirty="0" smtClean="0"/>
              <a:t>RDP, VNC – protokoly pro vzdálený přístup k obrazovce cílového počítače</a:t>
            </a:r>
          </a:p>
          <a:p>
            <a:r>
              <a:rPr lang="cs-CZ" dirty="0" err="1" smtClean="0"/>
              <a:t>Telnet</a:t>
            </a:r>
            <a:r>
              <a:rPr lang="cs-CZ" dirty="0" smtClean="0"/>
              <a:t>, SSH – terminálově orientované protokoly určené pro management. </a:t>
            </a:r>
          </a:p>
          <a:p>
            <a:r>
              <a:rPr lang="cs-CZ" dirty="0" smtClean="0"/>
              <a:t>SQL server, </a:t>
            </a:r>
            <a:r>
              <a:rPr lang="cs-CZ" dirty="0" err="1" smtClean="0"/>
              <a:t>Oracle</a:t>
            </a:r>
            <a:r>
              <a:rPr lang="cs-CZ" dirty="0" smtClean="0"/>
              <a:t> – databázové protokoly</a:t>
            </a:r>
          </a:p>
          <a:p>
            <a:endParaRPr lang="cs-CZ" dirty="0" smtClean="0"/>
          </a:p>
          <a:p>
            <a:pPr>
              <a:buNone/>
            </a:pPr>
            <a:r>
              <a:rPr lang="cs-CZ" dirty="0" smtClean="0"/>
              <a:t>Jiný výraz pro tyto protokoly je také aplikační server, tím se obvykle označuje konkrétní aplikace, která poskytuje službu na dané platformě, například </a:t>
            </a:r>
            <a:r>
              <a:rPr lang="cs-CZ" dirty="0" err="1" smtClean="0"/>
              <a:t>Apache</a:t>
            </a:r>
            <a:r>
              <a:rPr lang="cs-CZ" dirty="0" smtClean="0"/>
              <a:t> je typickým aplikačním serverem pro protokol HTTP, Microsoft Exchange je typickým aplikačním serverem pro SMTP protokol.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Kruhové uspořádání</a:t>
            </a:r>
            <a:endParaRPr lang="cs-CZ" dirty="0"/>
          </a:p>
        </p:txBody>
      </p:sp>
      <p:sp>
        <p:nvSpPr>
          <p:cNvPr id="3" name="Zástupný symbol pro obsah 2"/>
          <p:cNvSpPr>
            <a:spLocks noGrp="1"/>
          </p:cNvSpPr>
          <p:nvPr>
            <p:ph idx="1"/>
          </p:nvPr>
        </p:nvSpPr>
        <p:spPr/>
        <p:txBody>
          <a:bodyPr>
            <a:normAutofit fontScale="92500"/>
          </a:bodyPr>
          <a:lstStyle/>
          <a:p>
            <a:r>
              <a:rPr lang="cs-CZ" dirty="0" smtClean="0"/>
              <a:t>U některých typů sítí nejsou potřeba aktivní síťové prvky</a:t>
            </a:r>
          </a:p>
          <a:p>
            <a:r>
              <a:rPr lang="cs-CZ" dirty="0" smtClean="0"/>
              <a:t>Náročná údržba</a:t>
            </a:r>
          </a:p>
          <a:p>
            <a:r>
              <a:rPr lang="cs-CZ" dirty="0" smtClean="0"/>
              <a:t>Složité nastavování</a:t>
            </a:r>
          </a:p>
          <a:p>
            <a:r>
              <a:rPr lang="cs-CZ" dirty="0" smtClean="0"/>
              <a:t>Částečná odolnost proti výpadkům</a:t>
            </a:r>
          </a:p>
          <a:p>
            <a:r>
              <a:rPr lang="cs-CZ" dirty="0" smtClean="0"/>
              <a:t>Pokud je nutné použít síťové prvky, je nutné použít kvalitní a drahé komponenty</a:t>
            </a:r>
          </a:p>
          <a:p>
            <a:r>
              <a:rPr lang="cs-CZ" dirty="0" smtClean="0"/>
              <a:t>Speciální formou je hřebenové uspořádání (v podstatě se jedná o otevřený kruh), používalo se hlavně u starých sítích na bázi koaxiálních kabelů</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Kombinované uspořádání</a:t>
            </a:r>
            <a:endParaRPr lang="cs-CZ" dirty="0"/>
          </a:p>
        </p:txBody>
      </p:sp>
      <p:sp>
        <p:nvSpPr>
          <p:cNvPr id="3" name="Zástupný symbol pro obsah 2"/>
          <p:cNvSpPr>
            <a:spLocks noGrp="1"/>
          </p:cNvSpPr>
          <p:nvPr>
            <p:ph idx="1"/>
          </p:nvPr>
        </p:nvSpPr>
        <p:spPr/>
        <p:txBody>
          <a:bodyPr>
            <a:normAutofit/>
          </a:bodyPr>
          <a:lstStyle/>
          <a:p>
            <a:r>
              <a:rPr lang="cs-CZ" dirty="0" smtClean="0"/>
              <a:t>Nejlepší řešení pro větší a velké sítě</a:t>
            </a:r>
          </a:p>
          <a:p>
            <a:r>
              <a:rPr lang="cs-CZ" dirty="0" smtClean="0"/>
              <a:t>Složité na konfiguraci</a:t>
            </a:r>
          </a:p>
          <a:p>
            <a:r>
              <a:rPr lang="cs-CZ" dirty="0" smtClean="0"/>
              <a:t>Náročné na síťové prvky</a:t>
            </a:r>
          </a:p>
          <a:p>
            <a:r>
              <a:rPr lang="cs-CZ" dirty="0" smtClean="0"/>
              <a:t>Velmi citlivé na dokonalé naplánování topologie</a:t>
            </a:r>
          </a:p>
          <a:p>
            <a:r>
              <a:rPr lang="cs-CZ" dirty="0" smtClean="0"/>
              <a:t>Lze docílit stoprocentní redundance propojení</a:t>
            </a:r>
          </a:p>
          <a:p>
            <a:r>
              <a:rPr lang="cs-CZ" dirty="0" smtClean="0"/>
              <a:t>Lze zcela optimálně rozložit zátěž</a:t>
            </a:r>
          </a:p>
          <a:p>
            <a:r>
              <a:rPr lang="cs-CZ" dirty="0" smtClean="0"/>
              <a:t>Lze použít jak pro centristické uspořádání tak pro decentralizovanou formu</a:t>
            </a:r>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descr="topologie 1.jpg"/>
          <p:cNvPicPr>
            <a:picLocks noGrp="1" noChangeAspect="1"/>
          </p:cNvPicPr>
          <p:nvPr>
            <p:ph idx="1"/>
          </p:nvPr>
        </p:nvPicPr>
        <p:blipFill>
          <a:blip r:embed="rId2" cstate="print"/>
          <a:stretch>
            <a:fillRect/>
          </a:stretch>
        </p:blipFill>
        <p:spPr>
          <a:xfrm>
            <a:off x="214282" y="285728"/>
            <a:ext cx="8534157" cy="5929354"/>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Síťové prvky</a:t>
            </a:r>
            <a:endParaRPr lang="cs-CZ" dirty="0"/>
          </a:p>
        </p:txBody>
      </p:sp>
      <p:sp>
        <p:nvSpPr>
          <p:cNvPr id="3" name="Zástupný symbol pro obsah 2"/>
          <p:cNvSpPr>
            <a:spLocks noGrp="1"/>
          </p:cNvSpPr>
          <p:nvPr>
            <p:ph idx="1"/>
          </p:nvPr>
        </p:nvSpPr>
        <p:spPr/>
        <p:txBody>
          <a:bodyPr>
            <a:normAutofit/>
          </a:bodyPr>
          <a:lstStyle/>
          <a:p>
            <a:r>
              <a:rPr lang="cs-CZ" dirty="0" smtClean="0"/>
              <a:t>Pasivní prvky – aktivně se na přenosu dat nepodílejí. Patří sem veškeré propojovací mechanismy jako kabely, antény, datové rozvaděče, </a:t>
            </a:r>
            <a:r>
              <a:rPr lang="cs-CZ" dirty="0" err="1" smtClean="0"/>
              <a:t>patch</a:t>
            </a:r>
            <a:r>
              <a:rPr lang="cs-CZ" dirty="0" smtClean="0"/>
              <a:t> panely, vyvazovací panely, </a:t>
            </a:r>
            <a:r>
              <a:rPr lang="cs-CZ" dirty="0" err="1" smtClean="0"/>
              <a:t>keystony</a:t>
            </a:r>
            <a:r>
              <a:rPr lang="cs-CZ" dirty="0" smtClean="0"/>
              <a:t>, konektory RJ11/12/45 atd.</a:t>
            </a:r>
          </a:p>
          <a:p>
            <a:r>
              <a:rPr lang="cs-CZ" dirty="0" smtClean="0"/>
              <a:t>Aktivní prvky – aktivně sestavují a řídí jednotlivá spojení mezi počítači. Mezi typické představitele patří: síťové karty, huby, </a:t>
            </a:r>
            <a:r>
              <a:rPr lang="cs-CZ" dirty="0" err="1" smtClean="0"/>
              <a:t>switche</a:t>
            </a:r>
            <a:r>
              <a:rPr lang="cs-CZ" dirty="0" smtClean="0"/>
              <a:t>, </a:t>
            </a:r>
            <a:r>
              <a:rPr lang="cs-CZ" dirty="0" err="1" smtClean="0"/>
              <a:t>bridge</a:t>
            </a:r>
            <a:r>
              <a:rPr lang="cs-CZ" dirty="0" smtClean="0"/>
              <a:t>, </a:t>
            </a:r>
            <a:r>
              <a:rPr lang="cs-CZ" dirty="0" err="1" smtClean="0"/>
              <a:t>routery</a:t>
            </a:r>
            <a:r>
              <a:rPr lang="cs-CZ" dirty="0" smtClean="0"/>
              <a:t>, konvertory, </a:t>
            </a:r>
            <a:r>
              <a:rPr lang="cs-CZ" dirty="0" err="1" smtClean="0"/>
              <a:t>access</a:t>
            </a:r>
            <a:r>
              <a:rPr lang="cs-CZ" dirty="0" smtClean="0"/>
              <a:t> pointy atd.</a:t>
            </a:r>
            <a:endParaRPr lang="cs-CZ"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istický">
  <a:themeElements>
    <a:clrScheme name="Urbanistický">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istický">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istický">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E0F635AD3BA2CF44A3B9B86DC2AD9EC1" ma:contentTypeVersion="1" ma:contentTypeDescription="Vytvoří nový dokument" ma:contentTypeScope="" ma:versionID="8f7326285afd49f5ef5002430cc49389">
  <xsd:schema xmlns:xsd="http://www.w3.org/2001/XMLSchema" xmlns:xs="http://www.w3.org/2001/XMLSchema" xmlns:p="http://schemas.microsoft.com/office/2006/metadata/properties" xmlns:ns2="739c032b-a5be-4b43-b007-0b056e5ef5b0" targetNamespace="http://schemas.microsoft.com/office/2006/metadata/properties" ma:root="true" ma:fieldsID="5f670596faa504749097f9c31e0ae072" ns2:_="">
    <xsd:import namespace="739c032b-a5be-4b43-b007-0b056e5ef5b0"/>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9c032b-a5be-4b43-b007-0b056e5ef5b0" elementFormDefault="qualified">
    <xsd:import namespace="http://schemas.microsoft.com/office/2006/documentManagement/types"/>
    <xsd:import namespace="http://schemas.microsoft.com/office/infopath/2007/PartnerControls"/>
    <xsd:element name="_dlc_DocId" ma:index="8" nillable="true" ma:displayName="Hodnota ID dokumentu" ma:description="Hodnota ID dokumentu přiřazená této položce" ma:internalName="_dlc_DocId" ma:readOnly="true">
      <xsd:simpleType>
        <xsd:restriction base="dms:Text"/>
      </xsd:simpleType>
    </xsd:element>
    <xsd:element name="_dlc_DocIdUrl" ma:index="9" nillable="true" ma:displayName="ID dokumentu" ma:description="Trvalý odkaz na tento dok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Zachovat ID" ma:description="Ponechat ID po přidání"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739c032b-a5be-4b43-b007-0b056e5ef5b0">2QZ4H56NJ3VP-63-2049</_dlc_DocId>
    <_dlc_DocIdUrl xmlns="739c032b-a5be-4b43-b007-0b056e5ef5b0">
      <Url>https://www1/seminar4/_layouts/DocIdRedir.aspx?ID=2QZ4H56NJ3VP-63-2049</Url>
      <Description>2QZ4H56NJ3VP-63-2049</Description>
    </_dlc_DocIdUrl>
  </documentManagement>
</p:properties>
</file>

<file path=customXml/itemProps1.xml><?xml version="1.0" encoding="utf-8"?>
<ds:datastoreItem xmlns:ds="http://schemas.openxmlformats.org/officeDocument/2006/customXml" ds:itemID="{29F13B5F-F885-41BE-9723-1E37942515C7}"/>
</file>

<file path=customXml/itemProps2.xml><?xml version="1.0" encoding="utf-8"?>
<ds:datastoreItem xmlns:ds="http://schemas.openxmlformats.org/officeDocument/2006/customXml" ds:itemID="{47429145-2140-4CC6-AF67-0EBA146B7344}"/>
</file>

<file path=customXml/itemProps3.xml><?xml version="1.0" encoding="utf-8"?>
<ds:datastoreItem xmlns:ds="http://schemas.openxmlformats.org/officeDocument/2006/customXml" ds:itemID="{8C254BF9-B7B1-4732-85C9-C825AA657ACC}"/>
</file>

<file path=customXml/itemProps4.xml><?xml version="1.0" encoding="utf-8"?>
<ds:datastoreItem xmlns:ds="http://schemas.openxmlformats.org/officeDocument/2006/customXml" ds:itemID="{E1925CAE-36F6-431F-A57C-C599FBEF529C}"/>
</file>

<file path=docProps/app.xml><?xml version="1.0" encoding="utf-8"?>
<Properties xmlns="http://schemas.openxmlformats.org/officeDocument/2006/extended-properties" xmlns:vt="http://schemas.openxmlformats.org/officeDocument/2006/docPropsVTypes">
  <Template/>
  <TotalTime>8652</TotalTime>
  <Words>6556</Words>
  <Application>Microsoft Office PowerPoint</Application>
  <PresentationFormat>Předvádění na obrazovce (4:3)</PresentationFormat>
  <Paragraphs>355</Paragraphs>
  <Slides>57</Slides>
  <Notes>2</Notes>
  <HiddenSlides>0</HiddenSlides>
  <MMClips>0</MMClips>
  <ScaleCrop>false</ScaleCrop>
  <HeadingPairs>
    <vt:vector size="4" baseType="variant">
      <vt:variant>
        <vt:lpstr>Motiv</vt:lpstr>
      </vt:variant>
      <vt:variant>
        <vt:i4>1</vt:i4>
      </vt:variant>
      <vt:variant>
        <vt:lpstr>Nadpisy snímků</vt:lpstr>
      </vt:variant>
      <vt:variant>
        <vt:i4>57</vt:i4>
      </vt:variant>
    </vt:vector>
  </HeadingPairs>
  <TitlesOfParts>
    <vt:vector size="58" baseType="lpstr">
      <vt:lpstr>Urbanistický</vt:lpstr>
      <vt:lpstr>Základy sítí</vt:lpstr>
      <vt:lpstr>Pojem síť</vt:lpstr>
      <vt:lpstr>Dělení sítí</vt:lpstr>
      <vt:lpstr>Jak vypadají sítě v praxi</vt:lpstr>
      <vt:lpstr>Hvězdicovité uspořádání</vt:lpstr>
      <vt:lpstr>Kruhové uspořádání</vt:lpstr>
      <vt:lpstr>Kombinované uspořádání</vt:lpstr>
      <vt:lpstr>Prezentace aplikace PowerPoint</vt:lpstr>
      <vt:lpstr>Síťové prvky</vt:lpstr>
      <vt:lpstr>Propojování sítě</vt:lpstr>
      <vt:lpstr>Metalické propojení</vt:lpstr>
      <vt:lpstr>Metalická propojení II.</vt:lpstr>
      <vt:lpstr>Optické propojení</vt:lpstr>
      <vt:lpstr>Bezdrátové propojení</vt:lpstr>
      <vt:lpstr>Pomocné pasivní síťové prvky</vt:lpstr>
      <vt:lpstr>Aktivní síťové prvky</vt:lpstr>
      <vt:lpstr>Síťové prvky a normy</vt:lpstr>
      <vt:lpstr>Přenosové technologie</vt:lpstr>
      <vt:lpstr>Aktivní síťové prvky standardu Ethernet</vt:lpstr>
      <vt:lpstr>Normy pro aktivní síťové prvky</vt:lpstr>
      <vt:lpstr>Prezentace aplikace PowerPoint</vt:lpstr>
      <vt:lpstr>Síťová karta</vt:lpstr>
      <vt:lpstr>Huby, switche (ethernet)</vt:lpstr>
      <vt:lpstr>1.Layer – fyzická vrstva ethernet</vt:lpstr>
      <vt:lpstr>MAC (Media Access Control) adresa</vt:lpstr>
      <vt:lpstr>Funkce switchů-primárně 2.vrstva</vt:lpstr>
      <vt:lpstr>Prezentace aplikace PowerPoint</vt:lpstr>
      <vt:lpstr>Prezentace aplikace PowerPoint</vt:lpstr>
      <vt:lpstr>Modelový příklad v učebně IVT</vt:lpstr>
      <vt:lpstr>3.vrstva modelu OSI</vt:lpstr>
      <vt:lpstr>Přechod z druhé vrstvy na 3. vrstvu</vt:lpstr>
      <vt:lpstr>Protokol TCP/IP</vt:lpstr>
      <vt:lpstr>Prezentace aplikace PowerPoint</vt:lpstr>
      <vt:lpstr>IP adresa</vt:lpstr>
      <vt:lpstr>IPv4 adresování</vt:lpstr>
      <vt:lpstr>IPv4 adresování</vt:lpstr>
      <vt:lpstr>IPv4 adresování</vt:lpstr>
      <vt:lpstr>IPv4 adresování</vt:lpstr>
      <vt:lpstr>IPv6 – nová generace IP adresování</vt:lpstr>
      <vt:lpstr>Maska sítě/podsítě</vt:lpstr>
      <vt:lpstr>Přidělování IP adres</vt:lpstr>
      <vt:lpstr>Routery</vt:lpstr>
      <vt:lpstr>Router schéma</vt:lpstr>
      <vt:lpstr>Prezentace aplikace PowerPoint</vt:lpstr>
      <vt:lpstr>Příklad vytvoření route do vzdálené sítě</vt:lpstr>
      <vt:lpstr>Typy vysílání datových informací (datagramů)</vt:lpstr>
      <vt:lpstr>Speciální typy datagramů, packetů</vt:lpstr>
      <vt:lpstr>Transportní vrstva TCP/IP, čtvrtá vrstva OSI modelu</vt:lpstr>
      <vt:lpstr>Aplikační vrstva protokolu TCP/IP</vt:lpstr>
      <vt:lpstr>Důležité aplikační protokoly</vt:lpstr>
      <vt:lpstr>Důležité aplikační protokoly</vt:lpstr>
      <vt:lpstr>Důležité aplikační protokoly</vt:lpstr>
      <vt:lpstr>Důležité aplikační protokoly</vt:lpstr>
      <vt:lpstr>Důležité aplikační protokoly</vt:lpstr>
      <vt:lpstr>Simple mail transport protocol</vt:lpstr>
      <vt:lpstr>Ukázka komunikace mailserveru</vt:lpstr>
      <vt:lpstr>Další příklady aplikačních protokolů</vt:lpstr>
    </vt:vector>
  </TitlesOfParts>
  <Company>DM SYSTEMS, s.r.o.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Základy sítí</dc:title>
  <dc:creator>Michal Doležal</dc:creator>
  <cp:lastModifiedBy>Administrator</cp:lastModifiedBy>
  <cp:revision>94</cp:revision>
  <dcterms:created xsi:type="dcterms:W3CDTF">2007-12-30T22:21:33Z</dcterms:created>
  <dcterms:modified xsi:type="dcterms:W3CDTF">2012-02-13T22:25:17Z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0x010100E0F635AD3BA2CF44A3B9B86DC2AD9EC1</vt:lpwstr>
  </property>
  <property fmtid="{D5CDD505-2E9C-101B-9397-08002B2CF9AE}" pid="3" name="_dlc_DocIdItemGuid">
    <vt:lpwstr>6bb908a0-be28-4ae7-b736-874f0e38f197</vt:lpwstr>
  </property>
</Properties>
</file>