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7" r:id="rId14"/>
    <p:sldId id="264" r:id="rId15"/>
    <p:sldId id="265" r:id="rId16"/>
    <p:sldId id="266" r:id="rId17"/>
    <p:sldId id="268" r:id="rId18"/>
    <p:sldId id="275" r:id="rId19"/>
    <p:sldId id="269" r:id="rId20"/>
    <p:sldId id="270" r:id="rId21"/>
    <p:sldId id="271" r:id="rId22"/>
    <p:sldId id="272" r:id="rId23"/>
    <p:sldId id="273" r:id="rId24"/>
    <p:sldId id="274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599B970-2710-4748-8714-AFC71CE03C93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7"/>
            <p14:sldId id="264"/>
            <p14:sldId id="265"/>
            <p14:sldId id="266"/>
            <p14:sldId id="268"/>
            <p14:sldId id="275"/>
            <p14:sldId id="269"/>
            <p14:sldId id="270"/>
            <p14:sldId id="271"/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5661-1344-4E95-B1C4-F391121BAF48}" type="datetimeFigureOut">
              <a:rPr lang="cs-CZ" smtClean="0"/>
              <a:t>31.1.2013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6E8-D11F-4E06-9A4F-F0401BB8B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936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5661-1344-4E95-B1C4-F391121BAF48}" type="datetimeFigureOut">
              <a:rPr lang="cs-CZ" smtClean="0"/>
              <a:t>31.1.2013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6E8-D11F-4E06-9A4F-F0401BB8B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422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5661-1344-4E95-B1C4-F391121BAF48}" type="datetimeFigureOut">
              <a:rPr lang="cs-CZ" smtClean="0"/>
              <a:t>31.1.2013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6E8-D11F-4E06-9A4F-F0401BB8B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931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5661-1344-4E95-B1C4-F391121BAF48}" type="datetimeFigureOut">
              <a:rPr lang="cs-CZ" smtClean="0"/>
              <a:t>31.1.2013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6E8-D11F-4E06-9A4F-F0401BB8B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786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5661-1344-4E95-B1C4-F391121BAF48}" type="datetimeFigureOut">
              <a:rPr lang="cs-CZ" smtClean="0"/>
              <a:t>31.1.2013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6E8-D11F-4E06-9A4F-F0401BB8B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01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5661-1344-4E95-B1C4-F391121BAF48}" type="datetimeFigureOut">
              <a:rPr lang="cs-CZ" smtClean="0"/>
              <a:t>31.1.2013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6E8-D11F-4E06-9A4F-F0401BB8B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63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5661-1344-4E95-B1C4-F391121BAF48}" type="datetimeFigureOut">
              <a:rPr lang="cs-CZ" smtClean="0"/>
              <a:t>31.1.2013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6E8-D11F-4E06-9A4F-F0401BB8B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435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5661-1344-4E95-B1C4-F391121BAF48}" type="datetimeFigureOut">
              <a:rPr lang="cs-CZ" smtClean="0"/>
              <a:t>31.1.2013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6E8-D11F-4E06-9A4F-F0401BB8B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565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5661-1344-4E95-B1C4-F391121BAF48}" type="datetimeFigureOut">
              <a:rPr lang="cs-CZ" smtClean="0"/>
              <a:t>31.1.2013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6E8-D11F-4E06-9A4F-F0401BB8B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91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5661-1344-4E95-B1C4-F391121BAF48}" type="datetimeFigureOut">
              <a:rPr lang="cs-CZ" smtClean="0"/>
              <a:t>31.1.2013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6E8-D11F-4E06-9A4F-F0401BB8B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395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5661-1344-4E95-B1C4-F391121BAF48}" type="datetimeFigureOut">
              <a:rPr lang="cs-CZ" smtClean="0"/>
              <a:t>31.1.2013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6E8-D11F-4E06-9A4F-F0401BB8B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765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55661-1344-4E95-B1C4-F391121BAF48}" type="datetimeFigureOut">
              <a:rPr lang="cs-CZ" smtClean="0"/>
              <a:t>31.1.2013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06E8-D11F-4E06-9A4F-F0401BB8B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460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znam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Slovník pojmů k semináři 01.02.2013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72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 – TCP, UDP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r>
              <a:rPr lang="cs-CZ" sz="1800" dirty="0" smtClean="0"/>
              <a:t>TCP – transport </a:t>
            </a:r>
            <a:r>
              <a:rPr lang="cs-CZ" sz="1800" dirty="0" err="1" smtClean="0"/>
              <a:t>control</a:t>
            </a:r>
            <a:r>
              <a:rPr lang="cs-CZ" sz="1800" dirty="0" smtClean="0"/>
              <a:t> </a:t>
            </a:r>
            <a:r>
              <a:rPr lang="cs-CZ" sz="1800" dirty="0" err="1" smtClean="0"/>
              <a:t>protocol</a:t>
            </a:r>
            <a:r>
              <a:rPr lang="cs-CZ" sz="1800" dirty="0" smtClean="0"/>
              <a:t>, jeden z dvojice nejpoužívanějších L4 přenosových protokolů. Zajišťuje garantované doručení komunikace z bodu A do bodu B. Hlídá počet odeslaných a doručených </a:t>
            </a:r>
            <a:r>
              <a:rPr lang="cs-CZ" sz="1800" dirty="0" err="1" smtClean="0"/>
              <a:t>packetů</a:t>
            </a:r>
            <a:r>
              <a:rPr lang="cs-CZ" sz="1800" dirty="0" smtClean="0"/>
              <a:t> a ověřuje a hlídá i pořadí, pokud </a:t>
            </a:r>
            <a:r>
              <a:rPr lang="cs-CZ" sz="1800" dirty="0" err="1" smtClean="0"/>
              <a:t>packety</a:t>
            </a:r>
            <a:r>
              <a:rPr lang="cs-CZ" sz="1800" dirty="0" smtClean="0"/>
              <a:t> nejsou doručeny kompletně, vyžádá si příslušný </a:t>
            </a:r>
            <a:r>
              <a:rPr lang="cs-CZ" sz="1800" dirty="0" err="1" smtClean="0"/>
              <a:t>packet</a:t>
            </a:r>
            <a:r>
              <a:rPr lang="cs-CZ" sz="1800" dirty="0" smtClean="0"/>
              <a:t>, který doručen nebyl a dle pořadí jej zařadí na správné místo. TCP se používá tam, kde je striktně vyžadována celistvost a správnost informací. Konkrétně se využívá např. pro doručování emailů, přenos webových stránek, ale také pro síťovou komunikaci s databázemi, nebo pro přenosové protokoly typu FTP, FTPS atd. Nevýhodou TCP je jeho relativní pomalost (důvodem je jeho rigidní kontrola celého přenosu)</a:t>
            </a:r>
          </a:p>
          <a:p>
            <a:r>
              <a:rPr lang="cs-CZ" sz="1800" dirty="0" smtClean="0"/>
              <a:t>UDP – user datagram </a:t>
            </a:r>
            <a:r>
              <a:rPr lang="cs-CZ" sz="1800" dirty="0" err="1" smtClean="0"/>
              <a:t>protocol</a:t>
            </a:r>
            <a:r>
              <a:rPr lang="cs-CZ" sz="1800" dirty="0" smtClean="0"/>
              <a:t>, druhý do páru a přesný opak TCP. UDP neprovádí kontrolu jednotlivých </a:t>
            </a:r>
            <a:r>
              <a:rPr lang="cs-CZ" sz="1800" dirty="0" err="1" smtClean="0"/>
              <a:t>packetů</a:t>
            </a:r>
            <a:r>
              <a:rPr lang="cs-CZ" sz="1800" dirty="0" smtClean="0"/>
              <a:t> z hlediska pořadí a kompletnosti. UDP se používá v těch případech, kdy není kompletnost informace podstatná, ale je klíčová rychlost doručení. Výhodou UDP je tedy jeho rychlost. Příkladem aplikací, kde se UDP využívá, je např. DNS, nebo </a:t>
            </a:r>
            <a:r>
              <a:rPr lang="cs-CZ" sz="1800" dirty="0" err="1" smtClean="0"/>
              <a:t>streaming</a:t>
            </a:r>
            <a:r>
              <a:rPr lang="cs-CZ" sz="1800" dirty="0" smtClean="0"/>
              <a:t>, SIP, IKE atd.</a:t>
            </a:r>
          </a:p>
          <a:p>
            <a:r>
              <a:rPr lang="cs-CZ" sz="1800" dirty="0" smtClean="0"/>
              <a:t>Další protokoly na L4: IP, ICMP, IGMP, GRE atd.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8615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 – L7 protokoly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r>
              <a:rPr lang="cs-CZ" sz="1800" dirty="0" smtClean="0"/>
              <a:t>DNS server – aplikace zajišťující překlad IP adres na FQDN a naopak. DNS server konfiguruje dvě tzv. zóny.</a:t>
            </a:r>
          </a:p>
          <a:p>
            <a:pPr lvl="1"/>
            <a:r>
              <a:rPr lang="cs-CZ" sz="1400" dirty="0" err="1" smtClean="0"/>
              <a:t>Dopředná</a:t>
            </a:r>
            <a:r>
              <a:rPr lang="cs-CZ" sz="1400" dirty="0" smtClean="0"/>
              <a:t> zóna (nebo také Forward </a:t>
            </a:r>
            <a:r>
              <a:rPr lang="cs-CZ" sz="1400" dirty="0" err="1" smtClean="0"/>
              <a:t>lookup</a:t>
            </a:r>
            <a:r>
              <a:rPr lang="cs-CZ" sz="1400" dirty="0" smtClean="0"/>
              <a:t> </a:t>
            </a:r>
            <a:r>
              <a:rPr lang="cs-CZ" sz="1400" dirty="0" err="1" smtClean="0"/>
              <a:t>zone</a:t>
            </a:r>
            <a:r>
              <a:rPr lang="cs-CZ" sz="1400" dirty="0" smtClean="0"/>
              <a:t>) – je nejdůležitější a provádí překlad z FQDN na IP</a:t>
            </a:r>
          </a:p>
          <a:p>
            <a:pPr lvl="1"/>
            <a:r>
              <a:rPr lang="cs-CZ" sz="1400" dirty="0" smtClean="0"/>
              <a:t>Reverzní zóna (Reverse </a:t>
            </a:r>
            <a:r>
              <a:rPr lang="cs-CZ" sz="1400" dirty="0" err="1" smtClean="0"/>
              <a:t>lookup</a:t>
            </a:r>
            <a:r>
              <a:rPr lang="cs-CZ" sz="1400" dirty="0" smtClean="0"/>
              <a:t> </a:t>
            </a:r>
            <a:r>
              <a:rPr lang="cs-CZ" sz="1400" dirty="0" err="1" smtClean="0"/>
              <a:t>zone</a:t>
            </a:r>
            <a:r>
              <a:rPr lang="cs-CZ" sz="1400" dirty="0" smtClean="0"/>
              <a:t>) – se používá pro opačný překlad z IP na FQDN</a:t>
            </a:r>
          </a:p>
          <a:p>
            <a:pPr marL="457200" lvl="1" indent="0">
              <a:buNone/>
            </a:pPr>
            <a:r>
              <a:rPr lang="cs-CZ" sz="1400" dirty="0" smtClean="0"/>
              <a:t>Příklad:</a:t>
            </a:r>
          </a:p>
          <a:p>
            <a:pPr marL="457200" lvl="1" indent="0">
              <a:buNone/>
            </a:pPr>
            <a:r>
              <a:rPr lang="cs-CZ" sz="1400" dirty="0" err="1" smtClean="0"/>
              <a:t>Dopředná</a:t>
            </a:r>
            <a:r>
              <a:rPr lang="cs-CZ" sz="1400" dirty="0" smtClean="0"/>
              <a:t> zóna přeloží </a:t>
            </a:r>
            <a:r>
              <a:rPr lang="cs-CZ" sz="1400" dirty="0" smtClean="0">
                <a:hlinkClick r:id="rId2"/>
              </a:rPr>
              <a:t>www.seznam.cz</a:t>
            </a:r>
            <a:r>
              <a:rPr lang="cs-CZ" sz="1400" dirty="0" smtClean="0"/>
              <a:t> na IP adresu 77.80.35.40</a:t>
            </a:r>
          </a:p>
          <a:p>
            <a:pPr marL="457200" lvl="1" indent="0">
              <a:buNone/>
            </a:pPr>
            <a:r>
              <a:rPr lang="cs-CZ" sz="1400" dirty="0" smtClean="0"/>
              <a:t>Reverzní zóna přeloží IP adresu 77.80.35.40 na </a:t>
            </a:r>
            <a:r>
              <a:rPr lang="cs-CZ" sz="1400" dirty="0" smtClean="0">
                <a:hlinkClick r:id="rId2"/>
              </a:rPr>
              <a:t>www.seznam.cz</a:t>
            </a:r>
            <a:endParaRPr lang="cs-CZ" sz="1400" dirty="0" smtClean="0"/>
          </a:p>
          <a:p>
            <a:pPr marL="457200" lvl="1" indent="0">
              <a:buNone/>
            </a:pPr>
            <a:r>
              <a:rPr lang="cs-CZ" sz="1400" dirty="0" smtClean="0"/>
              <a:t>DNS obsahuje tzv. typy záznamů</a:t>
            </a:r>
          </a:p>
          <a:p>
            <a:pPr marL="457200" lvl="1" indent="0">
              <a:buNone/>
            </a:pPr>
            <a:r>
              <a:rPr lang="cs-CZ" sz="1400" dirty="0" smtClean="0"/>
              <a:t>A – nejběžnější záznam, prostý překlad z FQDN na IP</a:t>
            </a:r>
          </a:p>
          <a:p>
            <a:pPr marL="457200" lvl="1" indent="0">
              <a:buNone/>
            </a:pPr>
            <a:r>
              <a:rPr lang="cs-CZ" sz="1400" dirty="0" smtClean="0"/>
              <a:t>PTR – překlad z IP na FQDN</a:t>
            </a:r>
          </a:p>
          <a:p>
            <a:pPr marL="457200" lvl="1" indent="0">
              <a:buNone/>
            </a:pPr>
            <a:r>
              <a:rPr lang="cs-CZ" sz="1400" dirty="0" smtClean="0"/>
              <a:t>MX – určení, kde se v dané doméně nachází mail server</a:t>
            </a:r>
          </a:p>
          <a:p>
            <a:pPr marL="457200" lvl="1" indent="0">
              <a:buNone/>
            </a:pPr>
            <a:r>
              <a:rPr lang="cs-CZ" sz="1400" dirty="0" smtClean="0"/>
              <a:t>CNAME – tzv. alias, vytváří se další jméno na existující A záznam (např. CNAME mail.seznam.cz přeloží </a:t>
            </a:r>
            <a:r>
              <a:rPr lang="cs-CZ" sz="1400" dirty="0" err="1" smtClean="0"/>
              <a:t>dopředná</a:t>
            </a:r>
            <a:r>
              <a:rPr lang="cs-CZ" sz="1400" dirty="0" smtClean="0"/>
              <a:t> zóna na </a:t>
            </a:r>
            <a:r>
              <a:rPr lang="cs-CZ" sz="1400" dirty="0" smtClean="0">
                <a:hlinkClick r:id="rId2"/>
              </a:rPr>
              <a:t>www.seznam.cz</a:t>
            </a:r>
            <a:endParaRPr lang="cs-CZ" sz="1400" dirty="0" smtClean="0"/>
          </a:p>
          <a:p>
            <a:pPr marL="457200" lvl="1" indent="0">
              <a:buNone/>
            </a:pPr>
            <a:r>
              <a:rPr lang="cs-CZ" sz="1400" dirty="0" smtClean="0"/>
              <a:t>DNS server je aplikace, která dokáže komunikovat s ostatními DNS aplikacemi. Internet je přímo závislý na síťové hierarchii DNS serverů (z mezinárodní úrovně se přechází na národní a pak lokální u ISP)</a:t>
            </a:r>
          </a:p>
          <a:p>
            <a:pPr marL="457200" lvl="1" indent="0">
              <a:buNone/>
            </a:pPr>
            <a:r>
              <a:rPr lang="cs-CZ" sz="1400" dirty="0" smtClean="0"/>
              <a:t>DNS server je kritický pro fungování většiny WAN i LAN sítí</a:t>
            </a:r>
          </a:p>
          <a:p>
            <a:pPr marL="457200" lvl="1" indent="0">
              <a:buNone/>
            </a:pPr>
            <a:endParaRPr lang="cs-CZ" sz="1400" dirty="0"/>
          </a:p>
          <a:p>
            <a:pPr marL="457200" lvl="1" indent="0">
              <a:buNone/>
            </a:pPr>
            <a:r>
              <a:rPr lang="cs-CZ" sz="1400" dirty="0" smtClean="0"/>
              <a:t>DNS se konfiguruje vždy v rámci tzv. domény, tedy logického názvu WAN, či LAN sítě sdružující jeden, nebo více počítačů. Např. doména seznam.cz může obsahovat několik stovek, nebo tisíců počítačů</a:t>
            </a:r>
          </a:p>
        </p:txBody>
      </p:sp>
    </p:spTree>
    <p:extLst>
      <p:ext uri="{BB962C8B-B14F-4D97-AF65-F5344CB8AC3E}">
        <p14:creationId xmlns:p14="http://schemas.microsoft.com/office/powerpoint/2010/main" val="2251882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 – L7 protokoly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cs-CZ" sz="1800" b="1" dirty="0" smtClean="0"/>
              <a:t>DHCP server </a:t>
            </a:r>
            <a:r>
              <a:rPr lang="cs-CZ" sz="1800" dirty="0" smtClean="0"/>
              <a:t>– kritická aplikace ve větších sítích. Tento program umožňuje dynamickou síťovou konfiguraci jednotlivých síťových prvků. Provádí to na základě DHCP-</a:t>
            </a:r>
            <a:r>
              <a:rPr lang="cs-CZ" sz="1800" dirty="0" err="1" smtClean="0"/>
              <a:t>request</a:t>
            </a:r>
            <a:r>
              <a:rPr lang="cs-CZ" sz="1800" dirty="0" smtClean="0"/>
              <a:t> </a:t>
            </a:r>
            <a:r>
              <a:rPr lang="cs-CZ" sz="1800" dirty="0" err="1" smtClean="0"/>
              <a:t>packetu</a:t>
            </a:r>
            <a:r>
              <a:rPr lang="cs-CZ" sz="1800" dirty="0" smtClean="0"/>
              <a:t>, který je vyslán </a:t>
            </a:r>
            <a:r>
              <a:rPr lang="cs-CZ" sz="1800" dirty="0" err="1" smtClean="0"/>
              <a:t>broadcast</a:t>
            </a:r>
            <a:r>
              <a:rPr lang="cs-CZ" sz="1800" dirty="0" smtClean="0"/>
              <a:t> vysíláním z počítače žádajícího informace o síťové konfiguraci. Na základě MAC adresy je žadateli přiřazena příslušná síťová konfigurace. Data se ukládají do DHCP databáze.</a:t>
            </a:r>
          </a:p>
          <a:p>
            <a:r>
              <a:rPr lang="cs-CZ" sz="1800" b="1" dirty="0" smtClean="0"/>
              <a:t>DHCP </a:t>
            </a:r>
            <a:r>
              <a:rPr lang="cs-CZ" sz="1800" b="1" dirty="0" err="1" smtClean="0"/>
              <a:t>scope</a:t>
            </a:r>
            <a:r>
              <a:rPr lang="cs-CZ" sz="1800" b="1" dirty="0" smtClean="0"/>
              <a:t> </a:t>
            </a:r>
            <a:r>
              <a:rPr lang="cs-CZ" sz="1800" dirty="0" smtClean="0"/>
              <a:t>– tzv. obor – je nastavení konfigurace pro tzv. DHCP klienty, tedy žádající počítače. </a:t>
            </a:r>
            <a:r>
              <a:rPr lang="cs-CZ" sz="1800" dirty="0" err="1" smtClean="0"/>
              <a:t>Scope</a:t>
            </a:r>
            <a:r>
              <a:rPr lang="cs-CZ" sz="1800" dirty="0" smtClean="0"/>
              <a:t> obsahuje informace o rozsahu přidělovaných IP adres (interval od-do), dále informace o tzv. výchozí bráně (default </a:t>
            </a:r>
            <a:r>
              <a:rPr lang="cs-CZ" sz="1800" dirty="0" err="1" smtClean="0"/>
              <a:t>gateway</a:t>
            </a:r>
            <a:r>
              <a:rPr lang="cs-CZ" sz="1800" dirty="0" smtClean="0"/>
              <a:t>), nebo o DNS serverech. Informací uložených v rámci </a:t>
            </a:r>
            <a:r>
              <a:rPr lang="cs-CZ" sz="1800" dirty="0" err="1" smtClean="0"/>
              <a:t>scope</a:t>
            </a:r>
            <a:r>
              <a:rPr lang="cs-CZ" sz="1800" dirty="0" smtClean="0"/>
              <a:t> může být velmi mnoho, je možné vkládat jakékoliv dodatečné (</a:t>
            </a:r>
            <a:r>
              <a:rPr lang="cs-CZ" sz="1800" dirty="0" err="1" smtClean="0"/>
              <a:t>custom</a:t>
            </a:r>
            <a:r>
              <a:rPr lang="cs-CZ" sz="1800" dirty="0" smtClean="0"/>
              <a:t>) konfigurační parametry.</a:t>
            </a:r>
          </a:p>
          <a:p>
            <a:r>
              <a:rPr lang="cs-CZ" sz="1800" b="1" dirty="0" smtClean="0"/>
              <a:t>HTTP server</a:t>
            </a:r>
            <a:r>
              <a:rPr lang="cs-CZ" sz="1800" dirty="0" smtClean="0"/>
              <a:t> – jednoduchá aplikace určená k přenášení souborů, soubory se přenášejí ve formě prostého textu. HTTP se používá k přenášení v rámci internetu a hlavním typem souborů jdoucích přes HTTP jsou soubory HTML. HTTP server používá TCP 80 na vrstvě L4</a:t>
            </a:r>
            <a:endParaRPr lang="cs-CZ" sz="1800" dirty="0"/>
          </a:p>
          <a:p>
            <a:r>
              <a:rPr lang="cs-CZ" sz="1800" b="1" dirty="0" smtClean="0"/>
              <a:t>HTTPS server</a:t>
            </a:r>
            <a:r>
              <a:rPr lang="cs-CZ" sz="1800" dirty="0" smtClean="0"/>
              <a:t> – jednoduchá aplikace určená k přenášení souborů, soubory se přenášejí v zašifrované podobě. HTTPS server používá TCP 443 na vrstvě L4</a:t>
            </a:r>
          </a:p>
          <a:p>
            <a:r>
              <a:rPr lang="cs-CZ" sz="1800" b="1" dirty="0" smtClean="0"/>
              <a:t>SMTP server</a:t>
            </a:r>
            <a:r>
              <a:rPr lang="cs-CZ" sz="1800" dirty="0" smtClean="0"/>
              <a:t> – je infrastrukturní aplikace určená k přenášení souborů, upravená pro přenos elektronické pošty. Je to kritická aplikace určená pro komunikaci mezi jednotlivými email servery. Data prochází jako prostý text a aplikace používá TCP 25 na vrstvě L4.</a:t>
            </a:r>
          </a:p>
        </p:txBody>
      </p:sp>
    </p:spTree>
    <p:extLst>
      <p:ext uri="{BB962C8B-B14F-4D97-AF65-F5344CB8AC3E}">
        <p14:creationId xmlns:p14="http://schemas.microsoft.com/office/powerpoint/2010/main" val="2714749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 – L7 protokoly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r>
              <a:rPr lang="cs-CZ" sz="1800" b="1" dirty="0" smtClean="0"/>
              <a:t>FTP server – </a:t>
            </a:r>
            <a:r>
              <a:rPr lang="cs-CZ" sz="1800" dirty="0" smtClean="0"/>
              <a:t>protokol určený k přenášení souborů, používá systém autorizace pomocí jména a hesla, využívá ověřovací a řídící kanál. Negativem je fungování v režimu prostého textu (včetně hesel). Používá TCP 21 pro data kanál a UDP 20 pro kontrolní a řídící kanál. Má i šifrované varianty FTPS a dost odlišnou verzi SFTP.</a:t>
            </a:r>
          </a:p>
          <a:p>
            <a:r>
              <a:rPr lang="cs-CZ" sz="1800" b="1" dirty="0" smtClean="0"/>
              <a:t>TELNET</a:t>
            </a:r>
            <a:r>
              <a:rPr lang="cs-CZ" sz="1800" dirty="0" smtClean="0"/>
              <a:t> – protokol určený pro přenášení textu (i souborů), aplikace je upravená tak, aby se jejím prostřednictvím daly řídit různá zařízení (nejčastěji právě síťové prvky). Telnet používá TCP 23 na L4.</a:t>
            </a:r>
          </a:p>
          <a:p>
            <a:r>
              <a:rPr lang="cs-CZ" sz="1800" b="1" dirty="0" smtClean="0"/>
              <a:t>SSH</a:t>
            </a:r>
            <a:r>
              <a:rPr lang="cs-CZ" sz="1800" dirty="0" smtClean="0"/>
              <a:t> – šifrovaný ekvivalent pro telnet, funkce je stejná, pro zabezpečení se používá šifrovací certifikát</a:t>
            </a:r>
          </a:p>
        </p:txBody>
      </p:sp>
    </p:spTree>
    <p:extLst>
      <p:ext uri="{BB962C8B-B14F-4D97-AF65-F5344CB8AC3E}">
        <p14:creationId xmlns:p14="http://schemas.microsoft.com/office/powerpoint/2010/main" val="2078033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Doplnění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Hodně z Vás bude mít asi problém rozlišit přesně </a:t>
            </a:r>
            <a:r>
              <a:rPr lang="cs-CZ" dirty="0" err="1" smtClean="0"/>
              <a:t>router</a:t>
            </a:r>
            <a:r>
              <a:rPr lang="cs-CZ" dirty="0" smtClean="0"/>
              <a:t> a </a:t>
            </a:r>
            <a:r>
              <a:rPr lang="cs-CZ" dirty="0" err="1" smtClean="0"/>
              <a:t>switch</a:t>
            </a:r>
            <a:r>
              <a:rPr lang="cs-CZ" dirty="0" smtClean="0"/>
              <a:t> od sebe.</a:t>
            </a:r>
          </a:p>
          <a:p>
            <a:r>
              <a:rPr lang="cs-CZ" dirty="0" smtClean="0"/>
              <a:t>Důvod je jednoduchý, zařízení, která máte doma, popřípadě uvidíte na našem semináři obě funkce kombinují.</a:t>
            </a:r>
          </a:p>
          <a:p>
            <a:r>
              <a:rPr lang="cs-CZ" dirty="0" smtClean="0"/>
              <a:t>Zde je tedy na místě určité vysvětlení.</a:t>
            </a:r>
          </a:p>
          <a:p>
            <a:r>
              <a:rPr lang="cs-CZ" dirty="0" smtClean="0"/>
              <a:t>Dnes se opravdu vyrábějí kombinovaná zařízení (</a:t>
            </a:r>
            <a:r>
              <a:rPr lang="cs-CZ" dirty="0" err="1" smtClean="0"/>
              <a:t>router-switche</a:t>
            </a:r>
            <a:r>
              <a:rPr lang="cs-CZ" dirty="0" smtClean="0"/>
              <a:t>, </a:t>
            </a:r>
            <a:r>
              <a:rPr lang="cs-CZ" dirty="0" err="1" smtClean="0"/>
              <a:t>switche</a:t>
            </a:r>
            <a:r>
              <a:rPr lang="cs-CZ" dirty="0" smtClean="0"/>
              <a:t> s </a:t>
            </a:r>
            <a:r>
              <a:rPr lang="cs-CZ" dirty="0" err="1" smtClean="0"/>
              <a:t>routovací</a:t>
            </a:r>
            <a:r>
              <a:rPr lang="cs-CZ" dirty="0" smtClean="0"/>
              <a:t> vrstvou), je to z důvodů rostoucích nároků na funkce jednotlivých zařízení.</a:t>
            </a:r>
          </a:p>
          <a:p>
            <a:r>
              <a:rPr lang="cs-CZ" dirty="0" smtClean="0"/>
              <a:t>Nicméně: </a:t>
            </a:r>
          </a:p>
          <a:p>
            <a:pPr lvl="1"/>
            <a:r>
              <a:rPr lang="cs-CZ" dirty="0" err="1" smtClean="0"/>
              <a:t>Router</a:t>
            </a:r>
            <a:r>
              <a:rPr lang="cs-CZ" dirty="0" smtClean="0"/>
              <a:t> (ač má na sobě </a:t>
            </a:r>
            <a:r>
              <a:rPr lang="cs-CZ" dirty="0" err="1" smtClean="0"/>
              <a:t>switch</a:t>
            </a:r>
            <a:r>
              <a:rPr lang="cs-CZ" dirty="0" smtClean="0"/>
              <a:t>) – bude primárně optimalizován pro ROUTING, čili pro práci na L3 vrstvě, L2 </a:t>
            </a:r>
            <a:r>
              <a:rPr lang="cs-CZ" dirty="0" err="1" smtClean="0"/>
              <a:t>switching</a:t>
            </a:r>
            <a:r>
              <a:rPr lang="cs-CZ" dirty="0" smtClean="0"/>
              <a:t> zde bude přítomen jen v omezené míře. WAN </a:t>
            </a:r>
            <a:r>
              <a:rPr lang="cs-CZ" dirty="0" err="1" smtClean="0"/>
              <a:t>routery</a:t>
            </a:r>
            <a:r>
              <a:rPr lang="cs-CZ" dirty="0" smtClean="0"/>
              <a:t> obvykle </a:t>
            </a:r>
            <a:r>
              <a:rPr lang="cs-CZ" dirty="0" err="1" smtClean="0"/>
              <a:t>switche</a:t>
            </a:r>
            <a:r>
              <a:rPr lang="cs-CZ" dirty="0"/>
              <a:t> </a:t>
            </a:r>
            <a:r>
              <a:rPr lang="cs-CZ" dirty="0" smtClean="0"/>
              <a:t>nemají.</a:t>
            </a:r>
          </a:p>
          <a:p>
            <a:pPr lvl="1"/>
            <a:r>
              <a:rPr lang="cs-CZ" dirty="0" err="1" smtClean="0"/>
              <a:t>Switch</a:t>
            </a:r>
            <a:r>
              <a:rPr lang="cs-CZ" dirty="0" smtClean="0"/>
              <a:t> (ač má v sobě </a:t>
            </a:r>
            <a:r>
              <a:rPr lang="cs-CZ" dirty="0" err="1" smtClean="0"/>
              <a:t>router</a:t>
            </a:r>
            <a:r>
              <a:rPr lang="cs-CZ" dirty="0" smtClean="0"/>
              <a:t>) – bude primárně optimalizován na SWITCHING, čili pro práci na L2 vrstvě, L3 </a:t>
            </a:r>
            <a:r>
              <a:rPr lang="cs-CZ" dirty="0" err="1" smtClean="0"/>
              <a:t>routing</a:t>
            </a:r>
            <a:r>
              <a:rPr lang="cs-CZ" dirty="0" smtClean="0"/>
              <a:t> bude přítomen v určité omezené podobě. Levné </a:t>
            </a:r>
            <a:r>
              <a:rPr lang="cs-CZ" dirty="0" err="1" smtClean="0"/>
              <a:t>switche</a:t>
            </a:r>
            <a:r>
              <a:rPr lang="cs-CZ" dirty="0" smtClean="0"/>
              <a:t> </a:t>
            </a:r>
            <a:r>
              <a:rPr lang="cs-CZ" dirty="0" err="1" smtClean="0"/>
              <a:t>routovací</a:t>
            </a:r>
            <a:r>
              <a:rPr lang="cs-CZ" dirty="0" smtClean="0"/>
              <a:t> funkce nemají vůbec.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422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Praktické informace k laboratornímu vybavení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Mikrotik</a:t>
            </a:r>
            <a:r>
              <a:rPr lang="cs-CZ" dirty="0" smtClean="0"/>
              <a:t> – primárně </a:t>
            </a:r>
            <a:r>
              <a:rPr lang="cs-CZ" dirty="0" err="1" smtClean="0"/>
              <a:t>router</a:t>
            </a:r>
            <a:r>
              <a:rPr lang="cs-CZ" dirty="0" smtClean="0"/>
              <a:t>, ale s doplňkovými funkcemi firewallu, </a:t>
            </a:r>
            <a:r>
              <a:rPr lang="cs-CZ" dirty="0" err="1" smtClean="0"/>
              <a:t>switche</a:t>
            </a:r>
            <a:r>
              <a:rPr lang="cs-CZ" dirty="0" smtClean="0"/>
              <a:t> a </a:t>
            </a:r>
            <a:r>
              <a:rPr lang="cs-CZ" dirty="0" err="1" smtClean="0"/>
              <a:t>access</a:t>
            </a:r>
            <a:r>
              <a:rPr lang="cs-CZ" dirty="0" smtClean="0"/>
              <a:t> pointu. Založeno na </a:t>
            </a:r>
            <a:r>
              <a:rPr lang="cs-CZ" dirty="0" err="1" smtClean="0"/>
              <a:t>linux</a:t>
            </a:r>
            <a:r>
              <a:rPr lang="cs-CZ" dirty="0" smtClean="0"/>
              <a:t> operačním systému s názvem </a:t>
            </a:r>
            <a:r>
              <a:rPr lang="cs-CZ" dirty="0" err="1" smtClean="0"/>
              <a:t>RouterOS</a:t>
            </a:r>
            <a:r>
              <a:rPr lang="cs-CZ" dirty="0" smtClean="0"/>
              <a:t>.</a:t>
            </a:r>
          </a:p>
          <a:p>
            <a:r>
              <a:rPr lang="cs-CZ" dirty="0" smtClean="0"/>
              <a:t>Ovládání </a:t>
            </a:r>
            <a:r>
              <a:rPr lang="cs-CZ" dirty="0" err="1" smtClean="0"/>
              <a:t>Mikrotiku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Pomocí web rozhraní (</a:t>
            </a:r>
            <a:r>
              <a:rPr lang="cs-CZ" dirty="0" err="1" smtClean="0"/>
              <a:t>WebFig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Pomocí aplikace (</a:t>
            </a:r>
            <a:r>
              <a:rPr lang="cs-CZ" dirty="0" err="1" smtClean="0"/>
              <a:t>WinBox</a:t>
            </a:r>
            <a:r>
              <a:rPr lang="cs-CZ" dirty="0" smtClean="0"/>
              <a:t>) – uložen v zařízení</a:t>
            </a:r>
          </a:p>
          <a:p>
            <a:pPr lvl="1"/>
            <a:r>
              <a:rPr lang="cs-CZ" dirty="0" smtClean="0"/>
              <a:t>Pomocí příkazové řádky přes Telnet, SSH, nebo RS232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511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 do </a:t>
            </a:r>
            <a:r>
              <a:rPr lang="cs-CZ" dirty="0" err="1" smtClean="0"/>
              <a:t>Mikrotiku</a:t>
            </a:r>
            <a:r>
              <a:rPr lang="cs-CZ" dirty="0" smtClean="0"/>
              <a:t> (z výroby)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Standardní </a:t>
            </a:r>
            <a:r>
              <a:rPr lang="cs-CZ" dirty="0" err="1" smtClean="0"/>
              <a:t>Mikrotik</a:t>
            </a:r>
            <a:r>
              <a:rPr lang="cs-CZ" dirty="0" smtClean="0"/>
              <a:t> má vždy následující konfiguraci:</a:t>
            </a:r>
          </a:p>
          <a:p>
            <a:pPr lvl="1"/>
            <a:r>
              <a:rPr lang="cs-CZ" dirty="0" smtClean="0"/>
              <a:t>PORT 1 je vyhrazen pro připojení internetu a bude si brát IP adresu z DHCP serveru (obvykle od poskytovatele internetu). Na portu 1 je nastaven SRC-NAT (source NAT) s funkcí </a:t>
            </a:r>
            <a:r>
              <a:rPr lang="cs-CZ" dirty="0" err="1" smtClean="0"/>
              <a:t>masquerade</a:t>
            </a:r>
            <a:endParaRPr lang="cs-CZ" dirty="0" smtClean="0"/>
          </a:p>
          <a:p>
            <a:pPr lvl="1"/>
            <a:r>
              <a:rPr lang="cs-CZ" dirty="0" smtClean="0"/>
              <a:t>PORT 2 – 5 jsou nastaveny jako </a:t>
            </a:r>
            <a:r>
              <a:rPr lang="cs-CZ" dirty="0" err="1" smtClean="0"/>
              <a:t>switch</a:t>
            </a:r>
            <a:r>
              <a:rPr lang="cs-CZ" dirty="0" smtClean="0"/>
              <a:t> a je na nich nastaven DHCP server, který automaticky konfiguruje klienty. Výchozí IP adresa je 192.168.88.1/255.255.255.0</a:t>
            </a:r>
          </a:p>
          <a:p>
            <a:r>
              <a:rPr lang="cs-CZ" dirty="0" err="1" smtClean="0"/>
              <a:t>Login</a:t>
            </a:r>
            <a:r>
              <a:rPr lang="cs-CZ" dirty="0" smtClean="0"/>
              <a:t> je </a:t>
            </a:r>
            <a:r>
              <a:rPr lang="cs-CZ" dirty="0" err="1" smtClean="0"/>
              <a:t>admin</a:t>
            </a:r>
            <a:r>
              <a:rPr lang="cs-CZ" dirty="0" smtClean="0"/>
              <a:t>, zařízení je bez hesla. Konfigurace je dostupná z portu 2-5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2113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 do </a:t>
            </a:r>
            <a:r>
              <a:rPr lang="cs-CZ" dirty="0" err="1" smtClean="0"/>
              <a:t>Mikrotiku</a:t>
            </a:r>
            <a:r>
              <a:rPr lang="cs-CZ" dirty="0" smtClean="0"/>
              <a:t> - učebna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IP adresa je vylepená na každém zařízení</a:t>
            </a:r>
          </a:p>
          <a:p>
            <a:r>
              <a:rPr lang="cs-CZ" dirty="0" smtClean="0"/>
              <a:t>PC je zapojeno vždy do PORTU 1</a:t>
            </a:r>
          </a:p>
          <a:p>
            <a:r>
              <a:rPr lang="cs-CZ" dirty="0" smtClean="0"/>
              <a:t>Na </a:t>
            </a:r>
            <a:r>
              <a:rPr lang="cs-CZ" dirty="0" err="1" smtClean="0"/>
              <a:t>Mikrotiku</a:t>
            </a:r>
            <a:r>
              <a:rPr lang="cs-CZ" dirty="0" smtClean="0"/>
              <a:t> není žádná další konfigurace</a:t>
            </a:r>
          </a:p>
          <a:p>
            <a:r>
              <a:rPr lang="cs-CZ" dirty="0" smtClean="0"/>
              <a:t>Každý port lze konfigurovat zvlášť (každý má svojí MAC adresu)</a:t>
            </a:r>
          </a:p>
          <a:p>
            <a:r>
              <a:rPr lang="cs-CZ" dirty="0" err="1" smtClean="0"/>
              <a:t>Login</a:t>
            </a:r>
            <a:r>
              <a:rPr lang="cs-CZ" dirty="0" smtClean="0"/>
              <a:t> je </a:t>
            </a:r>
            <a:r>
              <a:rPr lang="cs-CZ" dirty="0" err="1" smtClean="0"/>
              <a:t>admin</a:t>
            </a:r>
            <a:r>
              <a:rPr lang="cs-CZ" dirty="0" smtClean="0"/>
              <a:t>, bez hesla.</a:t>
            </a:r>
          </a:p>
          <a:p>
            <a:r>
              <a:rPr lang="cs-CZ" dirty="0" smtClean="0"/>
              <a:t>Počítač bude mít IP adresu ze sítě shodné s konfigurací PORTU 1 ale bude mít v posledním oktetu místo .1 adresu .2</a:t>
            </a:r>
          </a:p>
          <a:p>
            <a:r>
              <a:rPr lang="cs-CZ" b="1" dirty="0" smtClean="0"/>
              <a:t>Například:</a:t>
            </a:r>
          </a:p>
          <a:p>
            <a:r>
              <a:rPr lang="cs-CZ" dirty="0" err="1" smtClean="0"/>
              <a:t>Mikrotik</a:t>
            </a:r>
            <a:r>
              <a:rPr lang="cs-CZ" dirty="0" smtClean="0"/>
              <a:t> s konfigurací na Portu 1: 192.168.11.1/255.255.255.0 bude mít připojený počítač s IP adresou 192.168.11.2/255.255.255.0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8156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sítě v laboratoři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Propojit </a:t>
            </a:r>
            <a:r>
              <a:rPr lang="cs-CZ" dirty="0" err="1" smtClean="0"/>
              <a:t>Mikrotiky</a:t>
            </a:r>
            <a:r>
              <a:rPr lang="cs-CZ" dirty="0" smtClean="0"/>
              <a:t> v učebně do kompletně směrované sítě a napojení na </a:t>
            </a:r>
            <a:r>
              <a:rPr lang="cs-CZ" dirty="0" err="1" smtClean="0"/>
              <a:t>switche</a:t>
            </a:r>
            <a:r>
              <a:rPr lang="cs-CZ" dirty="0" smtClean="0"/>
              <a:t> HP s použitím technologie statického a dynamického </a:t>
            </a:r>
            <a:r>
              <a:rPr lang="cs-CZ" dirty="0" err="1" smtClean="0"/>
              <a:t>routingu</a:t>
            </a:r>
            <a:r>
              <a:rPr lang="cs-CZ" dirty="0" smtClean="0"/>
              <a:t>.</a:t>
            </a:r>
          </a:p>
          <a:p>
            <a:r>
              <a:rPr lang="cs-CZ" dirty="0" smtClean="0"/>
              <a:t>Budeme používat statické </a:t>
            </a:r>
            <a:r>
              <a:rPr lang="cs-CZ" dirty="0" err="1" smtClean="0"/>
              <a:t>routování</a:t>
            </a:r>
            <a:endParaRPr lang="cs-CZ" dirty="0" smtClean="0"/>
          </a:p>
          <a:p>
            <a:r>
              <a:rPr lang="cs-CZ" dirty="0" smtClean="0"/>
              <a:t>Budeme používat dynamické </a:t>
            </a:r>
            <a:r>
              <a:rPr lang="cs-CZ" dirty="0" err="1" smtClean="0"/>
              <a:t>routování</a:t>
            </a:r>
            <a:r>
              <a:rPr lang="cs-CZ" dirty="0" smtClean="0"/>
              <a:t> na bázi OSPF (v té nejjednodušší podobě v rámci jedné area).</a:t>
            </a:r>
          </a:p>
          <a:p>
            <a:r>
              <a:rPr lang="cs-CZ" dirty="0" smtClean="0"/>
              <a:t>Nakonfigurujeme na Windows Serveru funkce DHCP a DNS serveru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5052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7092"/>
            <a:ext cx="5548565" cy="6815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4750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slovníku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Slovník použijte jako hrubý popis pojmů používaných během naší výuky</a:t>
            </a:r>
          </a:p>
          <a:p>
            <a:r>
              <a:rPr lang="cs-CZ" dirty="0" smtClean="0"/>
              <a:t>Jedná se o stručnou charakteristiku každého jednotlivého pojmu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9871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4740"/>
            <a:ext cx="4749475" cy="6645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66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 – obecné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cs-CZ" sz="1800" dirty="0" smtClean="0"/>
              <a:t>Síť (obecný pojem) – technologické prostředky spojující dva síťové systémy mezi sebou</a:t>
            </a:r>
          </a:p>
          <a:p>
            <a:r>
              <a:rPr lang="cs-CZ" sz="1800" dirty="0" smtClean="0"/>
              <a:t>Síť (TCP/IP) – Ohraničená oblast v rámci jedné L2 </a:t>
            </a:r>
            <a:r>
              <a:rPr lang="cs-CZ" sz="1800" dirty="0" err="1" smtClean="0"/>
              <a:t>broadcast</a:t>
            </a:r>
            <a:r>
              <a:rPr lang="cs-CZ" sz="1800" dirty="0" smtClean="0"/>
              <a:t> domény, převedeno do srozumitelné řeči = vymezené území pomocí IP adres, kde se počítače vzájemně vidí pomocí MAC adres. Z praxe: lze přirovnat k městu, nebo státu, které má své hranice a stejně tak i síť má své vymezené území.</a:t>
            </a:r>
          </a:p>
          <a:p>
            <a:r>
              <a:rPr lang="cs-CZ" sz="1800" dirty="0" smtClean="0"/>
              <a:t>MAC adresa – fyzická identifikace každého síťového zařízení na bázi </a:t>
            </a:r>
            <a:r>
              <a:rPr lang="cs-CZ" sz="1800" dirty="0" err="1" smtClean="0"/>
              <a:t>ethernet</a:t>
            </a:r>
            <a:r>
              <a:rPr lang="cs-CZ" sz="1800" dirty="0" smtClean="0"/>
              <a:t> standardu (u jiných standardů může být tento identifikátor jiný), důležité je, že to je identifikace na zařízení, tedy hardware (měla by správně zůstat neměnná)</a:t>
            </a:r>
          </a:p>
          <a:p>
            <a:r>
              <a:rPr lang="cs-CZ" sz="1800" dirty="0" smtClean="0"/>
              <a:t>IP adresa – vyšší typ identifikace jednotlivého síťového zařízení, jedná se o identifikaci na L3, pomocí IP adresy a masky podsítě se vymezuje síť z hlediska TCP/IP standardu. IP adresy dělíme na privátní (pro sítě LAN a privátní WAN) a veřejné (pro Internet)</a:t>
            </a:r>
          </a:p>
          <a:p>
            <a:r>
              <a:rPr lang="cs-CZ" sz="1800" dirty="0" smtClean="0"/>
              <a:t>FQDN (neboli DNS jméno) – je nejvyšší způsob identifikace zařízení, běží na L7, je to čitelné jméno označující počítač, nebo jiný síťový objekt. (např. doména, síťový prvek atd.)</a:t>
            </a:r>
          </a:p>
          <a:p>
            <a:r>
              <a:rPr lang="cs-CZ" sz="1800" dirty="0" smtClean="0"/>
              <a:t>L vrstvy – definovány OSI modelem, teoreticky popisují o jaký typ komunikace, resp. o jakou fázi, se aktuálně jedná. Značení L1 – L7. U zjednodušeného praktického modelu TCP/IP se používají pouze vrstvy čtyři. U sítí se rozlišují však běžně vrstvy všechny (především pak L1,L2,L3,L4 a L7)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5133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 – obecné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r>
              <a:rPr lang="cs-CZ" sz="1800" dirty="0" smtClean="0"/>
              <a:t>Vrstvy</a:t>
            </a:r>
          </a:p>
          <a:p>
            <a:pPr marL="457200" lvl="1" indent="0">
              <a:buNone/>
            </a:pPr>
            <a:r>
              <a:rPr lang="cs-CZ" sz="1400" dirty="0" smtClean="0"/>
              <a:t>L1 – vrstva, kdy dochází k navazování spojení mezi dvěma síťovými body (pozor jedná se o navazování bod – bod, čili je to vrstva, která funguje vždycky mezi sousedními síťovými prvky. Na L1 se vyjednávají parametry přenosu a to: (níže uvedené platí pro sítě </a:t>
            </a:r>
            <a:r>
              <a:rPr lang="cs-CZ" sz="1400" dirty="0" err="1" smtClean="0"/>
              <a:t>Ethernet</a:t>
            </a:r>
            <a:r>
              <a:rPr lang="cs-CZ" sz="1400" dirty="0" smtClean="0"/>
              <a:t>)</a:t>
            </a:r>
          </a:p>
          <a:p>
            <a:pPr lvl="2"/>
            <a:r>
              <a:rPr lang="cs-CZ" sz="1000" dirty="0" smtClean="0"/>
              <a:t>Rychlost		v Mbps/</a:t>
            </a:r>
            <a:r>
              <a:rPr lang="cs-CZ" sz="1000" dirty="0" err="1" smtClean="0"/>
              <a:t>Gbps</a:t>
            </a:r>
            <a:r>
              <a:rPr lang="cs-CZ" sz="1000" dirty="0" smtClean="0"/>
              <a:t>, rychlostní standardy: 10Mbps, 100Mbps, 1000Mbps, 10Gbps, 40Gbps a 100Gbps</a:t>
            </a:r>
          </a:p>
          <a:p>
            <a:pPr lvl="2"/>
            <a:r>
              <a:rPr lang="cs-CZ" sz="1000" dirty="0" smtClean="0"/>
              <a:t>Duplex		</a:t>
            </a:r>
            <a:r>
              <a:rPr lang="cs-CZ" sz="1000" dirty="0" err="1" smtClean="0"/>
              <a:t>Half</a:t>
            </a:r>
            <a:r>
              <a:rPr lang="cs-CZ" sz="1000" dirty="0" smtClean="0"/>
              <a:t>, Full – popisuje směr toku komunikace, zda obousměrně, či jednosměrně (tj. čeká se vždy na 		dokončení komunikace z jedné strany, aby se mohla zahájit komunikace ze druhé strany)</a:t>
            </a:r>
          </a:p>
          <a:p>
            <a:pPr lvl="2"/>
            <a:r>
              <a:rPr lang="cs-CZ" sz="1000" dirty="0" smtClean="0"/>
              <a:t>MDI, MDI-X		Volba typu spojení, MDI – nekřížené tj. rovné, MDI-X křížené</a:t>
            </a:r>
          </a:p>
          <a:p>
            <a:pPr marL="914400" lvl="2" indent="0">
              <a:buNone/>
            </a:pPr>
            <a:r>
              <a:rPr lang="cs-CZ" sz="1000" dirty="0" smtClean="0"/>
              <a:t>Vyjednávání, neboli </a:t>
            </a:r>
            <a:r>
              <a:rPr lang="cs-CZ" sz="1000" dirty="0" err="1" smtClean="0"/>
              <a:t>negotiation</a:t>
            </a:r>
            <a:r>
              <a:rPr lang="cs-CZ" sz="1000" dirty="0" smtClean="0"/>
              <a:t> probíhá obvykle automaticky, v určitých případech se musí parametry nastavit ručně. Parametry musí být na obou stranách vždy shodné</a:t>
            </a:r>
            <a:endParaRPr lang="cs-CZ" sz="1000" dirty="0"/>
          </a:p>
          <a:p>
            <a:pPr marL="449263" lvl="2" indent="0">
              <a:buNone/>
            </a:pPr>
            <a:r>
              <a:rPr lang="cs-CZ" sz="1400" dirty="0" smtClean="0"/>
              <a:t>L2 – vrstva, kdy dochází ke spojení pomocí fyzických adres (MAC adres), tato komunikace již opouští spojení bod – bod a může prostřednictvím síťových prvků procházet v rámci jedné L3 sítě do libovolného místa. Na L2 vrstvě pracují </a:t>
            </a:r>
            <a:r>
              <a:rPr lang="cs-CZ" sz="1400" dirty="0" err="1" smtClean="0"/>
              <a:t>switche</a:t>
            </a:r>
            <a:r>
              <a:rPr lang="cs-CZ" sz="1400" dirty="0" smtClean="0"/>
              <a:t>, provádějí na základě zdrojové a cílové MAC adresy inteligentní přepínání z bodu A do bodu B. V rámci L2 se provádějí některé speciální funkce závisející na MAC adresách (např. Linková agregace, </a:t>
            </a:r>
            <a:r>
              <a:rPr lang="cs-CZ" sz="1400" dirty="0" err="1" smtClean="0"/>
              <a:t>Spanning-tree</a:t>
            </a:r>
            <a:r>
              <a:rPr lang="cs-CZ" sz="1400" dirty="0" smtClean="0"/>
              <a:t>, L2 </a:t>
            </a:r>
            <a:r>
              <a:rPr lang="cs-CZ" sz="1400" dirty="0" err="1" smtClean="0"/>
              <a:t>QoS</a:t>
            </a:r>
            <a:r>
              <a:rPr lang="cs-CZ" sz="1400" dirty="0" smtClean="0"/>
              <a:t>)</a:t>
            </a:r>
          </a:p>
          <a:p>
            <a:pPr marL="449263" lvl="2" indent="0">
              <a:buNone/>
            </a:pPr>
            <a:r>
              <a:rPr lang="cs-CZ" sz="1400" dirty="0" smtClean="0"/>
              <a:t>L3 – vrstva, kdy dochází k přechodu hranice jedné L2 domény (</a:t>
            </a:r>
            <a:r>
              <a:rPr lang="cs-CZ" sz="1400" dirty="0" err="1" smtClean="0"/>
              <a:t>aka</a:t>
            </a:r>
            <a:r>
              <a:rPr lang="cs-CZ" sz="1400" dirty="0" smtClean="0"/>
              <a:t> L3 sítě) do druhé. Směrování komunikace z jedné sítě do druhé zajišťují </a:t>
            </a:r>
            <a:r>
              <a:rPr lang="cs-CZ" sz="1400" dirty="0" err="1" smtClean="0"/>
              <a:t>routery</a:t>
            </a:r>
            <a:r>
              <a:rPr lang="cs-CZ" sz="1400" dirty="0" smtClean="0"/>
              <a:t> (směrovače). Specifickými funkcemi jsou různé </a:t>
            </a:r>
            <a:r>
              <a:rPr lang="cs-CZ" sz="1400" dirty="0" err="1" smtClean="0"/>
              <a:t>routovací</a:t>
            </a:r>
            <a:r>
              <a:rPr lang="cs-CZ" sz="1400" dirty="0" smtClean="0"/>
              <a:t> (směrovací) protokoly např. OSPF, RIP, BGP, EGP atd. Na L3 se komunikuje prostřednictvím IP adres.</a:t>
            </a:r>
          </a:p>
          <a:p>
            <a:pPr marL="449263" lvl="2" indent="0">
              <a:buNone/>
            </a:pPr>
            <a:r>
              <a:rPr lang="cs-CZ" sz="1400" dirty="0" smtClean="0"/>
              <a:t>L4 – vrstva, kdy dochází k vymezení a vyhrazení trasy a způsobu přenosu, včetně zajištění její spolehlivosti, nebo nespolehlivosti (např. UDP, TCP). Na L4 obvykle pracují firewally.</a:t>
            </a:r>
          </a:p>
          <a:p>
            <a:pPr marL="449263" lvl="2" indent="0">
              <a:buNone/>
            </a:pPr>
            <a:r>
              <a:rPr lang="cs-CZ" sz="1400" dirty="0" smtClean="0"/>
              <a:t>L5-L7 (spíše však L7) – je vrstva čistě softwarová, pracuje s ní operační systém, ale především jednotlivé aplikace, identifikace se odehrává na protokolu DNS (</a:t>
            </a:r>
            <a:r>
              <a:rPr lang="cs-CZ" sz="1400" dirty="0" err="1" smtClean="0"/>
              <a:t>domain</a:t>
            </a:r>
            <a:r>
              <a:rPr lang="cs-CZ" sz="1400" dirty="0" smtClean="0"/>
              <a:t> </a:t>
            </a:r>
            <a:r>
              <a:rPr lang="cs-CZ" sz="1400" dirty="0" err="1" smtClean="0"/>
              <a:t>name</a:t>
            </a:r>
            <a:r>
              <a:rPr lang="cs-CZ" sz="1400" dirty="0" smtClean="0"/>
              <a:t> server). Obvykle není implementováno do hardware ač to není vyloučeno.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134630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 – obecné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r>
              <a:rPr lang="cs-CZ" sz="1800" dirty="0" smtClean="0"/>
              <a:t>ARP – je propojovací protokol mezi L2 a L3 vrstvou, provádí překlad z IP adres na MAC adresy a naopak, slouží k tomu tzv. ARP tabulka (dva sloupce, MAC a IP), protokol funguje obousměrně (jako ARP a RARP)</a:t>
            </a:r>
          </a:p>
          <a:p>
            <a:r>
              <a:rPr lang="cs-CZ" sz="1800" dirty="0" smtClean="0"/>
              <a:t>DNS – je propojovací protokol mezi L3 a L7 vrstvou, slouží k tomu tzv. DNS databáze, protokol je opět obousměrný (dvě zóny, </a:t>
            </a:r>
            <a:r>
              <a:rPr lang="cs-CZ" sz="1800" dirty="0" err="1" smtClean="0"/>
              <a:t>dopředná</a:t>
            </a:r>
            <a:r>
              <a:rPr lang="cs-CZ" sz="1800" dirty="0" smtClean="0"/>
              <a:t> a reverzní), DNS databáze umí registrovat větší množství typů informací (např. informace o směrování emailu)</a:t>
            </a:r>
          </a:p>
          <a:p>
            <a:r>
              <a:rPr lang="cs-CZ" sz="1800" dirty="0" smtClean="0"/>
              <a:t>ICMP – je soubor diagnostických technologií určených pro zjišťování dostupnosti a kvality sítě, popř. pro zkoušku směrovacích protokolů. Nejdůležitějším zástupcem je funkce PING (zjišťuje v </a:t>
            </a:r>
            <a:r>
              <a:rPr lang="cs-CZ" sz="1800" dirty="0" err="1" smtClean="0"/>
              <a:t>ms</a:t>
            </a:r>
            <a:r>
              <a:rPr lang="cs-CZ" sz="1800" dirty="0" smtClean="0"/>
              <a:t> časovou odezvu vzdáleného systému)</a:t>
            </a:r>
          </a:p>
          <a:p>
            <a:r>
              <a:rPr lang="cs-CZ" sz="1800" dirty="0" smtClean="0"/>
              <a:t>IPv4 a IPv6 – adresní rozsahy používané v současných sítích TCP/IP, absolutně převažuje IPv4 (2</a:t>
            </a:r>
            <a:r>
              <a:rPr lang="cs-CZ" sz="1800" baseline="30000" dirty="0" smtClean="0"/>
              <a:t>32</a:t>
            </a:r>
            <a:r>
              <a:rPr lang="cs-CZ" sz="1800" dirty="0" smtClean="0"/>
              <a:t>), nastupuje postupně IPv6 (2</a:t>
            </a:r>
            <a:r>
              <a:rPr lang="cs-CZ" sz="1800" baseline="30000" dirty="0" smtClean="0"/>
              <a:t>128</a:t>
            </a:r>
            <a:r>
              <a:rPr lang="cs-CZ" sz="1800" dirty="0" smtClean="0"/>
              <a:t>)</a:t>
            </a:r>
          </a:p>
          <a:p>
            <a:r>
              <a:rPr lang="cs-CZ" sz="1800" dirty="0" err="1" smtClean="0"/>
              <a:t>Unicast</a:t>
            </a:r>
            <a:r>
              <a:rPr lang="cs-CZ" sz="1800" dirty="0" smtClean="0"/>
              <a:t> – vysílání </a:t>
            </a:r>
            <a:r>
              <a:rPr lang="cs-CZ" sz="1800" dirty="0" err="1" smtClean="0"/>
              <a:t>PtP</a:t>
            </a:r>
            <a:r>
              <a:rPr lang="cs-CZ" sz="1800" dirty="0" smtClean="0"/>
              <a:t> – z jednoho konkrétního PC do druhého konkrétního PC</a:t>
            </a:r>
          </a:p>
          <a:p>
            <a:r>
              <a:rPr lang="cs-CZ" sz="1800" dirty="0" err="1" smtClean="0"/>
              <a:t>Broadcast</a:t>
            </a:r>
            <a:r>
              <a:rPr lang="cs-CZ" sz="1800" dirty="0" smtClean="0"/>
              <a:t> – vysílání </a:t>
            </a:r>
            <a:r>
              <a:rPr lang="cs-CZ" sz="1800" dirty="0" err="1" smtClean="0"/>
              <a:t>PtMP</a:t>
            </a:r>
            <a:r>
              <a:rPr lang="cs-CZ" sz="1800" dirty="0" smtClean="0"/>
              <a:t> – z jednoho konkrétního PC do neurčeného počtu PC</a:t>
            </a:r>
          </a:p>
          <a:p>
            <a:r>
              <a:rPr lang="cs-CZ" sz="1800" dirty="0" err="1" smtClean="0"/>
              <a:t>Multicast</a:t>
            </a:r>
            <a:r>
              <a:rPr lang="cs-CZ" sz="1800" dirty="0" smtClean="0"/>
              <a:t> – vysílání </a:t>
            </a:r>
            <a:r>
              <a:rPr lang="cs-CZ" sz="1800" dirty="0" err="1" smtClean="0"/>
              <a:t>PtMP</a:t>
            </a:r>
            <a:r>
              <a:rPr lang="cs-CZ" sz="1800" dirty="0" smtClean="0"/>
              <a:t> – podobné jako </a:t>
            </a:r>
            <a:r>
              <a:rPr lang="cs-CZ" sz="1800" dirty="0" err="1" smtClean="0"/>
              <a:t>broadcast</a:t>
            </a:r>
            <a:r>
              <a:rPr lang="cs-CZ" sz="1800" dirty="0" smtClean="0"/>
              <a:t>, čili z jednoho konkrétního PC většímu počtu PC, v tomto případě je však počet koncových počítačů omezen pomocí tzv. </a:t>
            </a:r>
            <a:r>
              <a:rPr lang="cs-CZ" sz="1800" dirty="0" err="1" smtClean="0"/>
              <a:t>Multicast</a:t>
            </a:r>
            <a:r>
              <a:rPr lang="cs-CZ" sz="1800" dirty="0" smtClean="0"/>
              <a:t> skupiny. Čili komunikuje se např. z jednoho PC na deset PC atd. Příkladem </a:t>
            </a:r>
            <a:r>
              <a:rPr lang="cs-CZ" sz="1800" dirty="0" err="1" smtClean="0"/>
              <a:t>Multicast</a:t>
            </a:r>
            <a:r>
              <a:rPr lang="cs-CZ" sz="1800" dirty="0" smtClean="0"/>
              <a:t> komunikace je </a:t>
            </a:r>
            <a:r>
              <a:rPr lang="cs-CZ" sz="1800" dirty="0" err="1" smtClean="0"/>
              <a:t>Youtube</a:t>
            </a:r>
            <a:r>
              <a:rPr lang="cs-CZ" sz="1800" dirty="0" smtClean="0"/>
              <a:t>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34630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 – </a:t>
            </a:r>
            <a:r>
              <a:rPr lang="cs-CZ" dirty="0" err="1" smtClean="0"/>
              <a:t>switching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cs-CZ" sz="1800" b="1" dirty="0" err="1" smtClean="0"/>
              <a:t>Switch</a:t>
            </a:r>
            <a:r>
              <a:rPr lang="cs-CZ" sz="1800" dirty="0" smtClean="0"/>
              <a:t> – je zařízení pracující na L2 vrstvě, pracuje tedy výlučně s MAC adresami. </a:t>
            </a:r>
            <a:r>
              <a:rPr lang="cs-CZ" sz="1800" dirty="0" err="1" smtClean="0"/>
              <a:t>Switche</a:t>
            </a:r>
            <a:r>
              <a:rPr lang="cs-CZ" sz="1800" dirty="0" smtClean="0"/>
              <a:t> mohou být kombinovány s jinými funkcemi na vyšších vrstvách, ale </a:t>
            </a:r>
            <a:r>
              <a:rPr lang="cs-CZ" sz="1800" dirty="0" err="1" smtClean="0"/>
              <a:t>switch</a:t>
            </a:r>
            <a:r>
              <a:rPr lang="cs-CZ" sz="1800" dirty="0" smtClean="0"/>
              <a:t> jako takový je vždy pouze L2 zařízení. Existují v podobách:</a:t>
            </a:r>
          </a:p>
          <a:p>
            <a:pPr lvl="1"/>
            <a:r>
              <a:rPr lang="cs-CZ" sz="1400" dirty="0" err="1" smtClean="0"/>
              <a:t>Unmanaged</a:t>
            </a:r>
            <a:r>
              <a:rPr lang="cs-CZ" sz="1400" dirty="0" smtClean="0"/>
              <a:t> (</a:t>
            </a:r>
            <a:r>
              <a:rPr lang="cs-CZ" sz="1400" dirty="0" err="1" smtClean="0"/>
              <a:t>neřížené</a:t>
            </a:r>
            <a:r>
              <a:rPr lang="cs-CZ" sz="1400" dirty="0" smtClean="0"/>
              <a:t>) – jsou bez možnosti cokoliv nastavit, provádí jen a pouze </a:t>
            </a:r>
            <a:r>
              <a:rPr lang="cs-CZ" sz="1400" dirty="0" err="1" smtClean="0"/>
              <a:t>switching</a:t>
            </a:r>
            <a:r>
              <a:rPr lang="cs-CZ" sz="1400" dirty="0" smtClean="0"/>
              <a:t> (čili přepínání </a:t>
            </a:r>
            <a:r>
              <a:rPr lang="cs-CZ" sz="1400" dirty="0" err="1" smtClean="0"/>
              <a:t>packetů</a:t>
            </a:r>
            <a:r>
              <a:rPr lang="cs-CZ" sz="1400" dirty="0" smtClean="0"/>
              <a:t> podle MAC adres)</a:t>
            </a:r>
          </a:p>
          <a:p>
            <a:pPr lvl="1"/>
            <a:r>
              <a:rPr lang="cs-CZ" sz="1400" dirty="0" err="1" smtClean="0"/>
              <a:t>Managed</a:t>
            </a:r>
            <a:r>
              <a:rPr lang="cs-CZ" sz="1400" dirty="0" smtClean="0"/>
              <a:t> (řízené) – jsou prvky s možností konfigurace, tu lze provádět buď pomocí webového rozhraní, nebo příkazové řádky</a:t>
            </a:r>
          </a:p>
          <a:p>
            <a:pPr lvl="1"/>
            <a:r>
              <a:rPr lang="cs-CZ" sz="1400" dirty="0" smtClean="0"/>
              <a:t>A dále dělíme na:</a:t>
            </a:r>
          </a:p>
          <a:p>
            <a:pPr lvl="1"/>
            <a:r>
              <a:rPr lang="cs-CZ" sz="1400" dirty="0" smtClean="0"/>
              <a:t>Desktop, nebo stolní </a:t>
            </a:r>
            <a:r>
              <a:rPr lang="cs-CZ" sz="1400" dirty="0" err="1" smtClean="0"/>
              <a:t>switche</a:t>
            </a:r>
            <a:r>
              <a:rPr lang="cs-CZ" sz="1400" dirty="0" smtClean="0"/>
              <a:t> – obvykle </a:t>
            </a:r>
            <a:r>
              <a:rPr lang="cs-CZ" sz="1400" dirty="0" err="1" smtClean="0"/>
              <a:t>unmanaged</a:t>
            </a:r>
            <a:r>
              <a:rPr lang="cs-CZ" sz="1400" dirty="0" smtClean="0"/>
              <a:t>, jednoduché </a:t>
            </a:r>
            <a:r>
              <a:rPr lang="cs-CZ" sz="1400" dirty="0" err="1" smtClean="0"/>
              <a:t>switche</a:t>
            </a:r>
            <a:r>
              <a:rPr lang="cs-CZ" sz="1400" dirty="0" smtClean="0"/>
              <a:t> s malým počtem portů</a:t>
            </a:r>
          </a:p>
          <a:p>
            <a:pPr lvl="1"/>
            <a:r>
              <a:rPr lang="cs-CZ" sz="1400" dirty="0" err="1" smtClean="0"/>
              <a:t>Rack-mount</a:t>
            </a:r>
            <a:r>
              <a:rPr lang="cs-CZ" sz="1400" dirty="0" smtClean="0"/>
              <a:t> </a:t>
            </a:r>
            <a:r>
              <a:rPr lang="cs-CZ" sz="1400" dirty="0" err="1" smtClean="0"/>
              <a:t>switche</a:t>
            </a:r>
            <a:r>
              <a:rPr lang="cs-CZ" sz="1400" dirty="0" smtClean="0"/>
              <a:t> – určené k montáži do datových rozvaděčů (racků)</a:t>
            </a:r>
          </a:p>
          <a:p>
            <a:pPr lvl="1"/>
            <a:r>
              <a:rPr lang="cs-CZ" sz="1400" dirty="0" err="1" smtClean="0"/>
              <a:t>Modular</a:t>
            </a:r>
            <a:r>
              <a:rPr lang="cs-CZ" sz="1400" dirty="0" smtClean="0"/>
              <a:t> </a:t>
            </a:r>
            <a:r>
              <a:rPr lang="cs-CZ" sz="1400" dirty="0" err="1" smtClean="0"/>
              <a:t>switche</a:t>
            </a:r>
            <a:r>
              <a:rPr lang="cs-CZ" sz="1400" dirty="0" smtClean="0"/>
              <a:t> – </a:t>
            </a:r>
            <a:r>
              <a:rPr lang="cs-CZ" sz="1400" dirty="0" err="1" smtClean="0"/>
              <a:t>switche</a:t>
            </a:r>
            <a:r>
              <a:rPr lang="cs-CZ" sz="1400" dirty="0" smtClean="0"/>
              <a:t> určené pro modulární konfiguraci portů (kombinace gigabit, </a:t>
            </a:r>
            <a:r>
              <a:rPr lang="cs-CZ" sz="1400" dirty="0" err="1" smtClean="0"/>
              <a:t>desetigigabit</a:t>
            </a:r>
            <a:r>
              <a:rPr lang="cs-CZ" sz="1400" dirty="0" smtClean="0"/>
              <a:t> portů, metalických portů, optických portů), nebo k doplňování funkcionality pomocí speciálních modulů. Pro představu: je to velmi podobné </a:t>
            </a:r>
            <a:r>
              <a:rPr lang="cs-CZ" sz="1400" dirty="0" err="1" smtClean="0"/>
              <a:t>blade</a:t>
            </a:r>
            <a:r>
              <a:rPr lang="cs-CZ" sz="1400" dirty="0" smtClean="0"/>
              <a:t> serverům)</a:t>
            </a:r>
          </a:p>
          <a:p>
            <a:pPr lvl="1"/>
            <a:r>
              <a:rPr lang="cs-CZ" sz="1400" dirty="0" err="1" smtClean="0"/>
              <a:t>Switch</a:t>
            </a:r>
            <a:r>
              <a:rPr lang="cs-CZ" sz="1400" dirty="0" smtClean="0"/>
              <a:t> má jednu MAC adresu na celé zařízení</a:t>
            </a:r>
          </a:p>
          <a:p>
            <a:r>
              <a:rPr lang="cs-CZ" sz="1800" dirty="0" err="1" smtClean="0"/>
              <a:t>Switching</a:t>
            </a:r>
            <a:r>
              <a:rPr lang="cs-CZ" sz="1800" dirty="0" smtClean="0"/>
              <a:t> – je kmenovou funkcí </a:t>
            </a:r>
            <a:r>
              <a:rPr lang="cs-CZ" sz="1800" dirty="0" err="1" smtClean="0"/>
              <a:t>switchů</a:t>
            </a:r>
            <a:r>
              <a:rPr lang="cs-CZ" sz="1800" dirty="0" smtClean="0"/>
              <a:t>, na základě zdrojové a cílové adresy je příslušná komunikace přepnuta na správný cílový port</a:t>
            </a:r>
          </a:p>
          <a:p>
            <a:r>
              <a:rPr lang="cs-CZ" sz="1800" dirty="0" smtClean="0"/>
              <a:t>Port – jeden připojovací bod, tedy zásuvka, port má vždycky určenu maximální rychlost, duplex a křížení (čili je to L1 konfigurace), porty mohou fungovat na nižších než maximálních rychlostech (např. 100Mbps port umí pracovat na 10Mbps atd.) Počty portů jsou standardně 4,8,16,24,48 u modulárních </a:t>
            </a:r>
            <a:r>
              <a:rPr lang="cs-CZ" sz="1800" dirty="0" err="1" smtClean="0"/>
              <a:t>switchů</a:t>
            </a:r>
            <a:r>
              <a:rPr lang="cs-CZ" sz="1800" dirty="0" smtClean="0"/>
              <a:t> jsou počty dramaticky odlišné.</a:t>
            </a:r>
          </a:p>
        </p:txBody>
      </p:sp>
    </p:spTree>
    <p:extLst>
      <p:ext uri="{BB962C8B-B14F-4D97-AF65-F5344CB8AC3E}">
        <p14:creationId xmlns:p14="http://schemas.microsoft.com/office/powerpoint/2010/main" val="2353877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 – Funkce </a:t>
            </a:r>
            <a:r>
              <a:rPr lang="cs-CZ" dirty="0" err="1" smtClean="0"/>
              <a:t>switchů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r>
              <a:rPr lang="cs-CZ" sz="1800" dirty="0" smtClean="0"/>
              <a:t>Linková agregace – logické spojení obvykle dvou až osmi portů dohromady do tzv. agregační skupiny (porty se navenek tváří jako port jeden s rychlostí rovnající se součtu rychlostí agregovaných portů), používá se pro zvýšení výkonu konkrétního spoje a pro zvýšení dostupnosti.</a:t>
            </a:r>
          </a:p>
          <a:p>
            <a:r>
              <a:rPr lang="cs-CZ" sz="1800" dirty="0" smtClean="0"/>
              <a:t>VLAN – je logické oddělení jednotlivých L2 sítí od sebe, pro představu jeden </a:t>
            </a:r>
            <a:r>
              <a:rPr lang="cs-CZ" sz="1800" dirty="0" err="1" smtClean="0"/>
              <a:t>switch</a:t>
            </a:r>
            <a:r>
              <a:rPr lang="cs-CZ" sz="1800" dirty="0" smtClean="0"/>
              <a:t> můžeme „nakrájet“ na třeba pět, šest menších (na L2 se jednotlivé porty v různých VLAN nevidí). VLAN se používá jednak z bezpečnostních důvodů, jednak pro lepší organizaci síťových prvků v síti (např. jedna VLAN je určena pro vedení firmy, druhá pro ekonomy, třetí pro výrobu a čtvrtá pro návštěvníky přes WIFI). VLAN zajišťují izolaci portů mezi sebou.</a:t>
            </a:r>
          </a:p>
          <a:p>
            <a:r>
              <a:rPr lang="cs-CZ" sz="1800" dirty="0" err="1" smtClean="0"/>
              <a:t>Spanning-tree</a:t>
            </a:r>
            <a:r>
              <a:rPr lang="cs-CZ" sz="1800" dirty="0" smtClean="0"/>
              <a:t> – STP protokol se v různých obměnách používá pro spojování sítí do uzavřených okruhů (což standardně nejde), STP udržuje okruh otevřený, v případě výpadku jednoho z páteřních spojení provede STP aktivaci tzv. záložní linky. STP se používá pro zajištění vysoké dostupnosti (má varianty STP, RSTP, MSTP u </a:t>
            </a:r>
            <a:r>
              <a:rPr lang="cs-CZ" sz="1800" dirty="0" err="1" smtClean="0"/>
              <a:t>Cisca</a:t>
            </a:r>
            <a:r>
              <a:rPr lang="cs-CZ" sz="1800" dirty="0" smtClean="0"/>
              <a:t> pak pod označením PVST, PVST+ atd.)</a:t>
            </a:r>
          </a:p>
          <a:p>
            <a:r>
              <a:rPr lang="cs-CZ" sz="1800" dirty="0" err="1" smtClean="0"/>
              <a:t>QoS</a:t>
            </a:r>
            <a:r>
              <a:rPr lang="cs-CZ" sz="1800" dirty="0" smtClean="0"/>
              <a:t> – </a:t>
            </a:r>
            <a:r>
              <a:rPr lang="cs-CZ" sz="1800" dirty="0" err="1" smtClean="0"/>
              <a:t>Quality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Service</a:t>
            </a:r>
            <a:r>
              <a:rPr lang="cs-CZ" sz="1800" dirty="0" smtClean="0"/>
              <a:t> – je soubor funkcí, které dokáží komunikaci označit podle charakteru a na základě určeného typu nastavit příslušnou prioritu. (umožňuje např. preferovat hlasovou komunikaci proti běžným datům atd.). </a:t>
            </a:r>
          </a:p>
        </p:txBody>
      </p:sp>
    </p:spTree>
    <p:extLst>
      <p:ext uri="{BB962C8B-B14F-4D97-AF65-F5344CB8AC3E}">
        <p14:creationId xmlns:p14="http://schemas.microsoft.com/office/powerpoint/2010/main" val="1978503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 – </a:t>
            </a:r>
            <a:r>
              <a:rPr lang="cs-CZ" dirty="0" err="1" smtClean="0"/>
              <a:t>Routing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cs-CZ" sz="1800" dirty="0" err="1" smtClean="0"/>
              <a:t>Routing</a:t>
            </a:r>
            <a:r>
              <a:rPr lang="cs-CZ" sz="1800" dirty="0" smtClean="0"/>
              <a:t> – směrování – je soubor technologií umožňujících komunikaci mezi jednotlivými L3 sítěmi (</a:t>
            </a:r>
            <a:r>
              <a:rPr lang="cs-CZ" sz="1800" dirty="0" err="1" smtClean="0"/>
              <a:t>aka</a:t>
            </a:r>
            <a:r>
              <a:rPr lang="cs-CZ" sz="1800" dirty="0" smtClean="0"/>
              <a:t> L2 doménami). Dělíme na:</a:t>
            </a:r>
          </a:p>
          <a:p>
            <a:pPr lvl="1"/>
            <a:r>
              <a:rPr lang="cs-CZ" sz="1400" dirty="0" smtClean="0"/>
              <a:t>Statický </a:t>
            </a:r>
            <a:r>
              <a:rPr lang="cs-CZ" sz="1400" dirty="0" err="1" smtClean="0"/>
              <a:t>routing</a:t>
            </a:r>
            <a:r>
              <a:rPr lang="cs-CZ" sz="1400" dirty="0" smtClean="0"/>
              <a:t> – jednotlivé cesty musíme určit ručně</a:t>
            </a:r>
          </a:p>
          <a:p>
            <a:pPr lvl="1"/>
            <a:r>
              <a:rPr lang="cs-CZ" sz="1400" dirty="0" smtClean="0"/>
              <a:t>Dynamický </a:t>
            </a:r>
            <a:r>
              <a:rPr lang="cs-CZ" sz="1400" dirty="0" err="1" smtClean="0"/>
              <a:t>routing</a:t>
            </a:r>
            <a:r>
              <a:rPr lang="cs-CZ" sz="1400" dirty="0" smtClean="0"/>
              <a:t> – jednotlivé cesty si </a:t>
            </a:r>
            <a:r>
              <a:rPr lang="cs-CZ" sz="1400" dirty="0" err="1" smtClean="0"/>
              <a:t>routery</a:t>
            </a:r>
            <a:r>
              <a:rPr lang="cs-CZ" sz="1400" dirty="0" smtClean="0"/>
              <a:t> určují podle předem daných pravidel</a:t>
            </a:r>
          </a:p>
          <a:p>
            <a:r>
              <a:rPr lang="cs-CZ" sz="1800" dirty="0" err="1" smtClean="0"/>
              <a:t>Router</a:t>
            </a:r>
            <a:r>
              <a:rPr lang="cs-CZ" sz="1800" dirty="0" smtClean="0"/>
              <a:t> – směrovač – zařízení umožňující pracovat s </a:t>
            </a:r>
            <a:r>
              <a:rPr lang="cs-CZ" sz="1800" dirty="0" err="1" smtClean="0"/>
              <a:t>routing</a:t>
            </a:r>
            <a:r>
              <a:rPr lang="cs-CZ" sz="1800" dirty="0" smtClean="0"/>
              <a:t> protokoly (dynamickými a statickými), tedy umožňuje směrovat komunikaci mezi jednotlivými L3 sítěmi. </a:t>
            </a:r>
            <a:r>
              <a:rPr lang="cs-CZ" sz="1800" dirty="0" err="1" smtClean="0"/>
              <a:t>Router</a:t>
            </a:r>
            <a:r>
              <a:rPr lang="cs-CZ" sz="1800" dirty="0" smtClean="0"/>
              <a:t> jako dedikované zařízení má rovněž jako </a:t>
            </a:r>
            <a:r>
              <a:rPr lang="cs-CZ" sz="1800" dirty="0" err="1" smtClean="0"/>
              <a:t>switch</a:t>
            </a:r>
            <a:r>
              <a:rPr lang="cs-CZ" sz="1800" dirty="0"/>
              <a:t> </a:t>
            </a:r>
            <a:r>
              <a:rPr lang="cs-CZ" sz="1800" dirty="0" smtClean="0"/>
              <a:t>porty avšak každý port má svojí MAC adresu a je nezávislý na portech ostatních. (platí pro </a:t>
            </a:r>
            <a:r>
              <a:rPr lang="cs-CZ" sz="1800" dirty="0" err="1" smtClean="0"/>
              <a:t>ethernet</a:t>
            </a:r>
            <a:r>
              <a:rPr lang="cs-CZ" sz="1800" dirty="0" smtClean="0"/>
              <a:t>) </a:t>
            </a:r>
            <a:r>
              <a:rPr lang="cs-CZ" sz="1800" dirty="0" err="1" smtClean="0"/>
              <a:t>Routery</a:t>
            </a:r>
            <a:r>
              <a:rPr lang="cs-CZ" sz="1800" dirty="0" smtClean="0"/>
              <a:t> obvykle kombinují i jiné typy protokolů, než je </a:t>
            </a:r>
            <a:r>
              <a:rPr lang="cs-CZ" sz="1800" dirty="0" err="1" smtClean="0"/>
              <a:t>ethernet</a:t>
            </a:r>
            <a:r>
              <a:rPr lang="cs-CZ" sz="1800" dirty="0" smtClean="0"/>
              <a:t> (např. ADSL, ISDN, T1, E1 atd.) </a:t>
            </a:r>
            <a:r>
              <a:rPr lang="cs-CZ" sz="1800" dirty="0" err="1" smtClean="0"/>
              <a:t>Routery</a:t>
            </a:r>
            <a:r>
              <a:rPr lang="cs-CZ" sz="1800" dirty="0" smtClean="0"/>
              <a:t> dělíme na:</a:t>
            </a:r>
          </a:p>
          <a:p>
            <a:pPr lvl="1"/>
            <a:r>
              <a:rPr lang="cs-CZ" sz="1400" dirty="0" err="1" smtClean="0"/>
              <a:t>Fixed</a:t>
            </a:r>
            <a:r>
              <a:rPr lang="cs-CZ" sz="1400" dirty="0" smtClean="0"/>
              <a:t> port – jsou zařízení s pevným, neměnným počtem portů (obvykle se používají pro domácí použití, nebo pro malé firmy)</a:t>
            </a:r>
          </a:p>
          <a:p>
            <a:pPr lvl="1"/>
            <a:r>
              <a:rPr lang="cs-CZ" sz="1400" dirty="0" err="1" smtClean="0"/>
              <a:t>Modular</a:t>
            </a:r>
            <a:r>
              <a:rPr lang="cs-CZ" sz="1400" dirty="0" smtClean="0"/>
              <a:t> port – jsou zařízení používaná hlavně pro firemní a infrastrukturní použití, umožňuje podle okolností konfigurovat počty a typy portů používaných pro </a:t>
            </a:r>
            <a:r>
              <a:rPr lang="cs-CZ" sz="1400" dirty="0" err="1" smtClean="0"/>
              <a:t>routing</a:t>
            </a:r>
            <a:r>
              <a:rPr lang="cs-CZ" sz="1400" dirty="0" smtClean="0"/>
              <a:t>. (obdoba </a:t>
            </a:r>
            <a:r>
              <a:rPr lang="cs-CZ" sz="1400" dirty="0" err="1" smtClean="0"/>
              <a:t>modular</a:t>
            </a:r>
            <a:r>
              <a:rPr lang="cs-CZ" sz="1400" dirty="0" smtClean="0"/>
              <a:t> </a:t>
            </a:r>
            <a:r>
              <a:rPr lang="cs-CZ" sz="1400" dirty="0" err="1" smtClean="0"/>
              <a:t>switchů</a:t>
            </a:r>
            <a:endParaRPr lang="cs-CZ" sz="1400" dirty="0"/>
          </a:p>
          <a:p>
            <a:r>
              <a:rPr lang="cs-CZ" sz="1800" dirty="0" err="1" smtClean="0"/>
              <a:t>Routovací</a:t>
            </a:r>
            <a:r>
              <a:rPr lang="cs-CZ" sz="1800" dirty="0" smtClean="0"/>
              <a:t> tabulka – základní orientační prostředek pro síťová zařízení, kam mají danou komunikaci směrovat. V podstatě se jedná o jakýsi rozcestník co poslat kam. </a:t>
            </a:r>
            <a:r>
              <a:rPr lang="cs-CZ" sz="1800" dirty="0" err="1" smtClean="0"/>
              <a:t>Routovací</a:t>
            </a:r>
            <a:r>
              <a:rPr lang="cs-CZ" sz="1800" dirty="0" smtClean="0"/>
              <a:t> tabulka používá IP adresy. </a:t>
            </a:r>
          </a:p>
          <a:p>
            <a:r>
              <a:rPr lang="cs-CZ" sz="1800" dirty="0" err="1" smtClean="0"/>
              <a:t>Routing</a:t>
            </a:r>
            <a:r>
              <a:rPr lang="cs-CZ" sz="1800" dirty="0" smtClean="0"/>
              <a:t> – postup:</a:t>
            </a:r>
          </a:p>
          <a:p>
            <a:pPr lvl="1"/>
            <a:r>
              <a:rPr lang="cs-CZ" sz="1000" dirty="0" err="1" smtClean="0"/>
              <a:t>Router</a:t>
            </a:r>
            <a:r>
              <a:rPr lang="cs-CZ" sz="1000" dirty="0" smtClean="0"/>
              <a:t> přečte zdrojovou IP adresu, zdrojovou MAC adresu, přečte cílovou IP a MAC adresu.</a:t>
            </a:r>
          </a:p>
          <a:p>
            <a:pPr lvl="1"/>
            <a:r>
              <a:rPr lang="cs-CZ" sz="1000" dirty="0" err="1" smtClean="0"/>
              <a:t>Router</a:t>
            </a:r>
            <a:r>
              <a:rPr lang="cs-CZ" sz="1000" dirty="0" smtClean="0"/>
              <a:t> odebere zdrojovou IP a MAC adresu a nahradí je svojí a pošle informaci buď na svůj port (pokud je cíl v jeho přímém dosahu), nebo informaci pošle na další </a:t>
            </a:r>
            <a:r>
              <a:rPr lang="cs-CZ" sz="1000" dirty="0" err="1" smtClean="0"/>
              <a:t>router</a:t>
            </a:r>
            <a:r>
              <a:rPr lang="cs-CZ" sz="1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9784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 – </a:t>
            </a:r>
            <a:r>
              <a:rPr lang="cs-CZ" dirty="0" err="1" smtClean="0"/>
              <a:t>Routing</a:t>
            </a:r>
            <a:r>
              <a:rPr lang="cs-CZ" dirty="0" smtClean="0"/>
              <a:t>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Default </a:t>
            </a:r>
            <a:r>
              <a:rPr lang="cs-CZ" dirty="0" err="1" smtClean="0"/>
              <a:t>gateway</a:t>
            </a:r>
            <a:r>
              <a:rPr lang="cs-CZ" dirty="0" smtClean="0"/>
              <a:t> – klíčový záznam v </a:t>
            </a:r>
            <a:r>
              <a:rPr lang="cs-CZ" dirty="0" err="1" smtClean="0"/>
              <a:t>routovací</a:t>
            </a:r>
            <a:r>
              <a:rPr lang="cs-CZ" dirty="0" smtClean="0"/>
              <a:t> tabulce, určuje další </a:t>
            </a:r>
            <a:r>
              <a:rPr lang="cs-CZ" dirty="0" err="1" smtClean="0"/>
              <a:t>router</a:t>
            </a:r>
            <a:r>
              <a:rPr lang="cs-CZ" dirty="0" smtClean="0"/>
              <a:t> v řadě pro </a:t>
            </a:r>
            <a:r>
              <a:rPr lang="cs-CZ" dirty="0" err="1" smtClean="0"/>
              <a:t>packety</a:t>
            </a:r>
            <a:r>
              <a:rPr lang="cs-CZ" dirty="0" smtClean="0"/>
              <a:t>, které nemají jiná pravidla. V </a:t>
            </a:r>
            <a:r>
              <a:rPr lang="cs-CZ" dirty="0" err="1" smtClean="0"/>
              <a:t>routovací</a:t>
            </a:r>
            <a:r>
              <a:rPr lang="cs-CZ" dirty="0" smtClean="0"/>
              <a:t> tabulce se vždy zapisuje:</a:t>
            </a:r>
          </a:p>
          <a:p>
            <a:pPr lvl="1"/>
            <a:r>
              <a:rPr lang="cs-CZ" dirty="0" smtClean="0"/>
              <a:t>0.0.0.0 0.0.0.0 </a:t>
            </a:r>
            <a:r>
              <a:rPr lang="cs-CZ" dirty="0" err="1" smtClean="0"/>
              <a:t>ip_adresa_routeru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Záznam říká, že vše, pro co neexistují další pravidla pošli na </a:t>
            </a:r>
            <a:r>
              <a:rPr lang="cs-CZ" dirty="0" err="1" smtClean="0"/>
              <a:t>ip_adresa_routeru</a:t>
            </a:r>
            <a:endParaRPr lang="cs-CZ" dirty="0" smtClean="0"/>
          </a:p>
          <a:p>
            <a:r>
              <a:rPr lang="cs-CZ" dirty="0" smtClean="0"/>
              <a:t>NAT – network </a:t>
            </a:r>
            <a:r>
              <a:rPr lang="cs-CZ" dirty="0" err="1" smtClean="0"/>
              <a:t>address</a:t>
            </a:r>
            <a:r>
              <a:rPr lang="cs-CZ" dirty="0" smtClean="0"/>
              <a:t> </a:t>
            </a:r>
            <a:r>
              <a:rPr lang="cs-CZ" dirty="0" err="1" smtClean="0"/>
              <a:t>translation</a:t>
            </a:r>
            <a:r>
              <a:rPr lang="cs-CZ" dirty="0" smtClean="0"/>
              <a:t> – funkce umožňuje skrýt celou velkou LAN (na privátních adresách) za jednu veřejnou IP adresu dostupnou z internetu. NAT lze provádět dovnitř i ven, standardně se používá tzv. source </a:t>
            </a:r>
            <a:r>
              <a:rPr lang="cs-CZ" dirty="0" err="1" smtClean="0"/>
              <a:t>nat</a:t>
            </a:r>
            <a:r>
              <a:rPr lang="cs-CZ" dirty="0" smtClean="0"/>
              <a:t>, používaný pro přístup ven z LAN do internetu.</a:t>
            </a:r>
          </a:p>
        </p:txBody>
      </p:sp>
    </p:spTree>
    <p:extLst>
      <p:ext uri="{BB962C8B-B14F-4D97-AF65-F5344CB8AC3E}">
        <p14:creationId xmlns:p14="http://schemas.microsoft.com/office/powerpoint/2010/main" val="35055779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2QZ4H56NJ3VP-63-1830</_dlc_DocId>
    <_dlc_DocIdUrl xmlns="739c032b-a5be-4b43-b007-0b056e5ef5b0">
      <Url>https://www1/seminar4/_layouts/DocIdRedir.aspx?ID=2QZ4H56NJ3VP-63-1830</Url>
      <Description>2QZ4H56NJ3VP-63-1830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AAB1A3-0370-4A1E-AEB5-1F96CC2F6117}">
  <ds:schemaRefs>
    <ds:schemaRef ds:uri="http://schemas.microsoft.com/office/2006/metadata/properties"/>
    <ds:schemaRef ds:uri="http://schemas.microsoft.com/office/infopath/2007/PartnerControls"/>
    <ds:schemaRef ds:uri="739c032b-a5be-4b43-b007-0b056e5ef5b0"/>
  </ds:schemaRefs>
</ds:datastoreItem>
</file>

<file path=customXml/itemProps2.xml><?xml version="1.0" encoding="utf-8"?>
<ds:datastoreItem xmlns:ds="http://schemas.openxmlformats.org/officeDocument/2006/customXml" ds:itemID="{887DDC34-49C6-4DE3-874A-139BBA9ABB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EA8CED-C8EC-4CF5-98F2-8E5D60BA9620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D342C0B4-DB1A-40FD-9B16-B419DE8F98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9c032b-a5be-4b43-b007-0b056e5ef5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2657</Words>
  <Application>Microsoft Office PowerPoint</Application>
  <PresentationFormat>On-screen Show (4:3)</PresentationFormat>
  <Paragraphs>125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Motiv systému Office</vt:lpstr>
      <vt:lpstr>Slovník pojmů k semináři 01.02.2013</vt:lpstr>
      <vt:lpstr>O slovníku</vt:lpstr>
      <vt:lpstr>Slovník – obecné</vt:lpstr>
      <vt:lpstr>Slovník – obecné</vt:lpstr>
      <vt:lpstr>Slovník – obecné</vt:lpstr>
      <vt:lpstr>Slovník – switching</vt:lpstr>
      <vt:lpstr>Slovník – Funkce switchů</vt:lpstr>
      <vt:lpstr>Slovník – Routing</vt:lpstr>
      <vt:lpstr>Slovník – Routing funkce</vt:lpstr>
      <vt:lpstr>Slovník – TCP, UDP</vt:lpstr>
      <vt:lpstr>Slovník – L7 protokoly</vt:lpstr>
      <vt:lpstr>Slovník – L7 protokoly</vt:lpstr>
      <vt:lpstr>Slovník – L7 protokoly</vt:lpstr>
      <vt:lpstr>Doplnění informací</vt:lpstr>
      <vt:lpstr>Praktické informace k laboratornímu vybavení</vt:lpstr>
      <vt:lpstr>Přístup do Mikrotiku (z výroby)</vt:lpstr>
      <vt:lpstr>Přístup do Mikrotiku - učebna</vt:lpstr>
      <vt:lpstr>Cíl sítě v laboratoři</vt:lpstr>
      <vt:lpstr>PowerPoint Presentation</vt:lpstr>
      <vt:lpstr>PowerPoint Presentation</vt:lpstr>
    </vt:vector>
  </TitlesOfParts>
  <Company>Gymnazium, Praha 4, Postupicka 3150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Slovník pojmů k semináři 01.02.2013</dc:title>
  <dc:creator>Administrator</dc:creator>
  <cp:lastModifiedBy>Mirek Vlach</cp:lastModifiedBy>
  <cp:revision>14</cp:revision>
  <dcterms:created xsi:type="dcterms:W3CDTF">2013-01-30T15:56:38Z</dcterms:created>
  <dcterms:modified xsi:type="dcterms:W3CDTF">2013-01-31T06:36:17Z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1cd17cea-e689-4152-bd17-a0f2e29c2119</vt:lpwstr>
  </property>
</Properties>
</file>