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3B59D-5152-4B91-BDD0-A21D304B7767}" type="datetimeFigureOut">
              <a:rPr lang="cs-CZ" smtClean="0"/>
              <a:pPr/>
              <a:t>12.2.2012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ED04F-1B3D-486B-AE11-666832D5DCF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cs-CZ" sz="8800" dirty="0" smtClean="0">
                <a:solidFill>
                  <a:srgbClr val="92D050"/>
                </a:solidFill>
              </a:rPr>
              <a:t>EVROPSKÁ UNIE</a:t>
            </a:r>
            <a:endParaRPr lang="cs-CZ" sz="8800" dirty="0">
              <a:solidFill>
                <a:srgbClr val="92D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01122" cy="17526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Je  regionální uskupení sdružující evropské státy, jehož cílem je vytvoření hospodářské, politické a měnové unie členských zemí.</a:t>
            </a:r>
            <a:endParaRPr lang="cs-CZ" dirty="0">
              <a:solidFill>
                <a:schemeClr val="bg2"/>
              </a:solidFill>
            </a:endParaRPr>
          </a:p>
        </p:txBody>
      </p:sp>
      <p:pic>
        <p:nvPicPr>
          <p:cNvPr id="4" name="Obrázek 3" descr="eu_m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893" y="3429000"/>
            <a:ext cx="3786214" cy="30289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HISTORICKÝ VÝVOJ EU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85720" y="785794"/>
            <a:ext cx="1785950" cy="17145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2"/>
                </a:solidFill>
              </a:rPr>
              <a:t>FRANCIE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NĚMECKO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BELGIE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NIZOZEMÍ LUCEMBURSKO ITÁLIE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85720" y="2500306"/>
            <a:ext cx="1785950" cy="17145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2"/>
                </a:solidFill>
              </a:rPr>
              <a:t>VB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IRSKO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DÁNSKO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ŘECKO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ŠPANĚLSKO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PORTUGALSKO</a:t>
            </a:r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500828" y="3785396"/>
            <a:ext cx="5286412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3071802" y="1643050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071802" y="2071678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071802" y="3143248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071802" y="4143380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3071802" y="5429264"/>
            <a:ext cx="142876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4678" y="1571612"/>
            <a:ext cx="5614998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1952 - ESUO </a:t>
            </a:r>
            <a:r>
              <a:rPr lang="cs-CZ" sz="2000" dirty="0" smtClean="0">
                <a:solidFill>
                  <a:srgbClr val="92D050"/>
                </a:solidFill>
              </a:rPr>
              <a:t>Evropské společenství uhlí a oceli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1957 - EUROATOM </a:t>
            </a:r>
            <a:r>
              <a:rPr lang="cs-CZ" sz="2000" dirty="0" smtClean="0">
                <a:solidFill>
                  <a:srgbClr val="92D050"/>
                </a:solidFill>
              </a:rPr>
              <a:t>Evrop. </a:t>
            </a:r>
            <a:r>
              <a:rPr lang="cs-CZ" sz="2000" dirty="0">
                <a:solidFill>
                  <a:srgbClr val="92D050"/>
                </a:solidFill>
              </a:rPr>
              <a:t>s</a:t>
            </a:r>
            <a:r>
              <a:rPr lang="cs-CZ" sz="2000" dirty="0" smtClean="0">
                <a:solidFill>
                  <a:srgbClr val="92D050"/>
                </a:solidFill>
              </a:rPr>
              <a:t>polečenství pro atomovou energii</a:t>
            </a:r>
          </a:p>
          <a:p>
            <a:pPr>
              <a:buNone/>
            </a:pPr>
            <a:r>
              <a:rPr lang="cs-CZ" sz="2000" dirty="0" smtClean="0">
                <a:solidFill>
                  <a:srgbClr val="FFFF99"/>
                </a:solidFill>
              </a:rPr>
              <a:t>          </a:t>
            </a:r>
            <a:r>
              <a:rPr lang="cs-CZ" sz="2000" dirty="0" smtClean="0">
                <a:solidFill>
                  <a:schemeClr val="bg2"/>
                </a:solidFill>
              </a:rPr>
              <a:t>-  EHS </a:t>
            </a:r>
            <a:r>
              <a:rPr lang="cs-CZ" sz="2000" dirty="0" smtClean="0">
                <a:solidFill>
                  <a:srgbClr val="92D050"/>
                </a:solidFill>
              </a:rPr>
              <a:t>Evropské hospodářské společenství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1967</a:t>
            </a:r>
            <a:r>
              <a:rPr lang="cs-CZ" sz="2000" b="1" dirty="0" smtClean="0">
                <a:solidFill>
                  <a:schemeClr val="bg2"/>
                </a:solidFill>
              </a:rPr>
              <a:t> - ES </a:t>
            </a:r>
            <a:r>
              <a:rPr lang="cs-CZ" sz="2000" b="1" dirty="0" smtClean="0">
                <a:solidFill>
                  <a:srgbClr val="92D050"/>
                </a:solidFill>
              </a:rPr>
              <a:t>Evropské společenství </a:t>
            </a:r>
            <a:r>
              <a:rPr lang="cs-CZ" sz="2000" b="1" dirty="0" smtClean="0">
                <a:solidFill>
                  <a:schemeClr val="bg2"/>
                </a:solidFill>
              </a:rPr>
              <a:t>– spojení všech tří předchozích</a:t>
            </a:r>
          </a:p>
          <a:p>
            <a:pPr>
              <a:buNone/>
            </a:pPr>
            <a:endParaRPr lang="cs-CZ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1993 </a:t>
            </a:r>
            <a:r>
              <a:rPr lang="cs-CZ" sz="2000" dirty="0" smtClean="0">
                <a:solidFill>
                  <a:schemeClr val="bg2"/>
                </a:solidFill>
              </a:rPr>
              <a:t>-</a:t>
            </a:r>
            <a:r>
              <a:rPr lang="cs-CZ" sz="2000" b="1" dirty="0" smtClean="0">
                <a:solidFill>
                  <a:schemeClr val="bg2"/>
                </a:solidFill>
              </a:rPr>
              <a:t> EU </a:t>
            </a:r>
            <a:r>
              <a:rPr lang="cs-CZ" sz="2000" b="1" dirty="0" smtClean="0">
                <a:solidFill>
                  <a:srgbClr val="92D050"/>
                </a:solidFill>
              </a:rPr>
              <a:t>Evropská unie </a:t>
            </a:r>
            <a:r>
              <a:rPr lang="cs-CZ" sz="2000" b="1" dirty="0" smtClean="0">
                <a:solidFill>
                  <a:srgbClr val="FFFF99"/>
                </a:solidFill>
              </a:rPr>
              <a:t>– </a:t>
            </a:r>
            <a:r>
              <a:rPr lang="cs-CZ" sz="2000" b="1" dirty="0" smtClean="0">
                <a:solidFill>
                  <a:schemeClr val="bg2"/>
                </a:solidFill>
              </a:rPr>
              <a:t>vychází z ES, ustanovena Maastrichtskou </a:t>
            </a:r>
            <a:r>
              <a:rPr lang="cs-CZ" sz="2000" b="1" dirty="0" smtClean="0">
                <a:solidFill>
                  <a:schemeClr val="bg2"/>
                </a:solidFill>
              </a:rPr>
              <a:t>smlouvou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1997 -  </a:t>
            </a:r>
            <a:r>
              <a:rPr lang="cs-CZ" sz="2000" dirty="0" smtClean="0">
                <a:solidFill>
                  <a:srgbClr val="92D050"/>
                </a:solidFill>
              </a:rPr>
              <a:t>Amsterdamská smlouva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2000 – </a:t>
            </a:r>
            <a:r>
              <a:rPr lang="cs-CZ" sz="2000" dirty="0" smtClean="0">
                <a:solidFill>
                  <a:srgbClr val="92D050"/>
                </a:solidFill>
              </a:rPr>
              <a:t>Smlouva z Nice</a:t>
            </a:r>
          </a:p>
          <a:p>
            <a:pPr>
              <a:buNone/>
            </a:pPr>
            <a:endParaRPr lang="cs-CZ" sz="20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2007 – </a:t>
            </a:r>
            <a:r>
              <a:rPr lang="cs-CZ" sz="2000" dirty="0" smtClean="0">
                <a:solidFill>
                  <a:srgbClr val="92D050"/>
                </a:solidFill>
              </a:rPr>
              <a:t>Lisabonská smlouva </a:t>
            </a:r>
            <a:endParaRPr lang="cs-CZ" sz="20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cs-CZ" sz="2000" b="1" dirty="0" smtClean="0">
              <a:solidFill>
                <a:schemeClr val="bg2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3071802" y="3786190"/>
            <a:ext cx="142876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3071802" y="4572008"/>
            <a:ext cx="142876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857356" y="350043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2"/>
                </a:solidFill>
              </a:rPr>
              <a:t>70. – 80. 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léta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214546" y="45005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90.léta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285984" y="528638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2004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285984" y="62150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2007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285720" y="4214818"/>
            <a:ext cx="1785950" cy="92869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2"/>
                </a:solidFill>
              </a:rPr>
              <a:t>FINSKO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RAKOUSKO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ŠVÉDSKO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285720" y="5143512"/>
            <a:ext cx="1785950" cy="92869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ČESKO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SLOVENSKO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+ 8 dalších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5" name="Zaoblený obdélník 24"/>
          <p:cNvSpPr/>
          <p:nvPr/>
        </p:nvSpPr>
        <p:spPr>
          <a:xfrm>
            <a:off x="285720" y="6000768"/>
            <a:ext cx="1785950" cy="64291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2"/>
                </a:solidFill>
              </a:rPr>
              <a:t>RUMUNSKO</a:t>
            </a:r>
          </a:p>
          <a:p>
            <a:pPr algn="ctr"/>
            <a:r>
              <a:rPr lang="cs-CZ" dirty="0" smtClean="0">
                <a:solidFill>
                  <a:schemeClr val="bg2"/>
                </a:solidFill>
              </a:rPr>
              <a:t>BULHARSKO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143108" y="857232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/>
                </a:solidFill>
              </a:rPr>
              <a:t>r</a:t>
            </a:r>
            <a:r>
              <a:rPr lang="cs-CZ" dirty="0" smtClean="0">
                <a:solidFill>
                  <a:schemeClr val="bg2"/>
                </a:solidFill>
              </a:rPr>
              <a:t>ozšíření    důležité momenty v historii 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7" name="Elipsa 26"/>
          <p:cNvSpPr/>
          <p:nvPr/>
        </p:nvSpPr>
        <p:spPr>
          <a:xfrm>
            <a:off x="3071802" y="5143512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3071802" y="4857760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3071802" y="6215082"/>
            <a:ext cx="142876" cy="142876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071802" y="6357958"/>
            <a:ext cx="142876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SMLOUVY O EU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sz="2400" b="1" dirty="0" smtClean="0">
                <a:solidFill>
                  <a:srgbClr val="92D050"/>
                </a:solidFill>
              </a:rPr>
              <a:t>Maastrichtská smlouva </a:t>
            </a:r>
            <a:r>
              <a:rPr lang="cs-CZ" sz="2400" dirty="0" smtClean="0">
                <a:solidFill>
                  <a:srgbClr val="92D050"/>
                </a:solidFill>
              </a:rPr>
              <a:t>(1992</a:t>
            </a:r>
            <a:r>
              <a:rPr lang="cs-CZ" sz="2400" dirty="0" smtClean="0">
                <a:solidFill>
                  <a:srgbClr val="92D050"/>
                </a:solidFill>
              </a:rPr>
              <a:t>) neboli smlouva o E</a:t>
            </a:r>
          </a:p>
          <a:p>
            <a:pPr>
              <a:buNone/>
            </a:pPr>
            <a:r>
              <a:rPr lang="cs-CZ" sz="2400" dirty="0" smtClean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    </a:t>
            </a:r>
            <a:r>
              <a:rPr lang="cs-CZ" sz="2000" dirty="0" smtClean="0">
                <a:solidFill>
                  <a:schemeClr val="bg2"/>
                </a:solidFill>
              </a:rPr>
              <a:t>poprvé hovoří o Evropské unii, definuje 3 pilíře EU, stanovuje podmínky pro přijetí €</a:t>
            </a:r>
            <a:r>
              <a:rPr lang="cs-CZ" sz="2000" dirty="0" err="1" smtClean="0">
                <a:solidFill>
                  <a:schemeClr val="bg2"/>
                </a:solidFill>
              </a:rPr>
              <a:t>ura</a:t>
            </a:r>
            <a:r>
              <a:rPr lang="cs-CZ" sz="2000" dirty="0" smtClean="0">
                <a:solidFill>
                  <a:schemeClr val="bg2"/>
                </a:solidFill>
              </a:rPr>
              <a:t>, zvýšení kritérií pro přijetí do EU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>
                <a:solidFill>
                  <a:srgbClr val="92D050"/>
                </a:solidFill>
              </a:rPr>
              <a:t> </a:t>
            </a:r>
            <a:r>
              <a:rPr lang="cs-CZ" sz="2400" b="1" dirty="0" smtClean="0">
                <a:solidFill>
                  <a:srgbClr val="92D050"/>
                </a:solidFill>
              </a:rPr>
              <a:t>Amsterdamská </a:t>
            </a:r>
            <a:r>
              <a:rPr lang="cs-CZ" sz="2400" b="1" dirty="0" smtClean="0">
                <a:solidFill>
                  <a:srgbClr val="92D050"/>
                </a:solidFill>
              </a:rPr>
              <a:t>smlouva </a:t>
            </a:r>
            <a:r>
              <a:rPr lang="cs-CZ" sz="2400" dirty="0" smtClean="0">
                <a:solidFill>
                  <a:srgbClr val="92D050"/>
                </a:solidFill>
              </a:rPr>
              <a:t>(1997</a:t>
            </a:r>
            <a:r>
              <a:rPr lang="cs-CZ" sz="2400" dirty="0" smtClean="0">
                <a:solidFill>
                  <a:srgbClr val="92D050"/>
                </a:solidFill>
              </a:rPr>
              <a:t>)</a:t>
            </a:r>
          </a:p>
          <a:p>
            <a:pPr>
              <a:buNone/>
            </a:pPr>
            <a:r>
              <a:rPr lang="cs-CZ" sz="2400" dirty="0" smtClean="0">
                <a:solidFill>
                  <a:srgbClr val="92D050"/>
                </a:solidFill>
              </a:rPr>
              <a:t> </a:t>
            </a:r>
            <a:r>
              <a:rPr lang="cs-CZ" sz="2400" dirty="0" smtClean="0">
                <a:solidFill>
                  <a:srgbClr val="92D050"/>
                </a:solidFill>
              </a:rPr>
              <a:t>    </a:t>
            </a:r>
            <a:r>
              <a:rPr lang="cs-CZ" sz="2000" dirty="0" smtClean="0">
                <a:solidFill>
                  <a:schemeClr val="bg2"/>
                </a:solidFill>
              </a:rPr>
              <a:t>definuje evropské občanství, stanovuje jako další cíl politickou unii, začleňuje </a:t>
            </a:r>
            <a:r>
              <a:rPr lang="cs-CZ" sz="2000" dirty="0" err="1" smtClean="0">
                <a:solidFill>
                  <a:schemeClr val="bg2"/>
                </a:solidFill>
              </a:rPr>
              <a:t>Schengenskou</a:t>
            </a:r>
            <a:r>
              <a:rPr lang="cs-CZ" sz="2000" dirty="0" smtClean="0">
                <a:solidFill>
                  <a:schemeClr val="bg2"/>
                </a:solidFill>
              </a:rPr>
              <a:t> smlouvu do právního systému EU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400" b="1" dirty="0" smtClean="0">
                <a:solidFill>
                  <a:srgbClr val="92D050"/>
                </a:solidFill>
              </a:rPr>
              <a:t>Smlouva z Nice </a:t>
            </a:r>
            <a:r>
              <a:rPr lang="cs-CZ" sz="2400" dirty="0" smtClean="0">
                <a:solidFill>
                  <a:srgbClr val="92D050"/>
                </a:solidFill>
              </a:rPr>
              <a:t>(2000</a:t>
            </a:r>
            <a:r>
              <a:rPr lang="cs-CZ" sz="2400" dirty="0" smtClean="0">
                <a:solidFill>
                  <a:srgbClr val="92D050"/>
                </a:solidFill>
              </a:rPr>
              <a:t>)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 </a:t>
            </a:r>
            <a:r>
              <a:rPr lang="cs-CZ" sz="2000" dirty="0" smtClean="0">
                <a:solidFill>
                  <a:schemeClr val="bg2"/>
                </a:solidFill>
              </a:rPr>
              <a:t>    reforma vrcholných orgánů EU, změna způsobu rozhodování o EU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400" b="1" dirty="0" smtClean="0">
                <a:solidFill>
                  <a:srgbClr val="92D050"/>
                </a:solidFill>
              </a:rPr>
              <a:t>Lisabonská smlouva </a:t>
            </a:r>
            <a:r>
              <a:rPr lang="cs-CZ" sz="2400" dirty="0" smtClean="0">
                <a:solidFill>
                  <a:srgbClr val="92D050"/>
                </a:solidFill>
              </a:rPr>
              <a:t>(2007</a:t>
            </a:r>
            <a:r>
              <a:rPr lang="cs-CZ" sz="2400" dirty="0" smtClean="0">
                <a:solidFill>
                  <a:srgbClr val="92D050"/>
                </a:solidFill>
              </a:rPr>
              <a:t>)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 </a:t>
            </a:r>
            <a:r>
              <a:rPr lang="cs-CZ" sz="2000" dirty="0" smtClean="0">
                <a:solidFill>
                  <a:schemeClr val="bg2"/>
                </a:solidFill>
              </a:rPr>
              <a:t>    navazuje na dřívější neúspěšný projekt Evropské ústavy, 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/>
                </a:solidFill>
              </a:rPr>
              <a:t> </a:t>
            </a:r>
            <a:r>
              <a:rPr lang="cs-CZ" sz="2000" dirty="0" smtClean="0">
                <a:solidFill>
                  <a:schemeClr val="bg2"/>
                </a:solidFill>
              </a:rPr>
              <a:t>    reformuje instituce EU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ORGÁNY EU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b="1" dirty="0" smtClean="0">
                <a:solidFill>
                  <a:srgbClr val="92D050"/>
                </a:solidFill>
              </a:rPr>
              <a:t>Evropská rada</a:t>
            </a:r>
            <a:r>
              <a:rPr lang="cs-CZ" sz="2400" b="1" dirty="0" smtClean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-</a:t>
            </a:r>
            <a:r>
              <a:rPr lang="cs-CZ" sz="2000" dirty="0" smtClean="0">
                <a:solidFill>
                  <a:schemeClr val="bg2"/>
                </a:solidFill>
              </a:rPr>
              <a:t> hlavní rozhodovací orgán, nejvyšší představitelé států (premiér/prezident) + předseda evropské komise, schází se 2x ročně</a:t>
            </a: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Rada EU </a:t>
            </a:r>
            <a:r>
              <a:rPr lang="cs-CZ" sz="2000" dirty="0" smtClean="0">
                <a:solidFill>
                  <a:srgbClr val="92D050"/>
                </a:solidFill>
              </a:rPr>
              <a:t>(Brusel) </a:t>
            </a:r>
            <a:r>
              <a:rPr lang="cs-CZ" sz="2000" dirty="0" smtClean="0">
                <a:solidFill>
                  <a:schemeClr val="bg2"/>
                </a:solidFill>
              </a:rPr>
              <a:t>- ministři členských zemí podle toho, jaké téma se probírá</a:t>
            </a: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Evropská komise </a:t>
            </a:r>
            <a:r>
              <a:rPr lang="cs-CZ" sz="2000" dirty="0" smtClean="0">
                <a:solidFill>
                  <a:srgbClr val="92D050"/>
                </a:solidFill>
              </a:rPr>
              <a:t>(Brusel) </a:t>
            </a:r>
            <a:r>
              <a:rPr lang="cs-CZ" sz="2000" dirty="0" smtClean="0">
                <a:solidFill>
                  <a:schemeClr val="bg2"/>
                </a:solidFill>
              </a:rPr>
              <a:t>- nejvyšší orgán výkonné moci EU, za každý stát jeden člen </a:t>
            </a:r>
            <a:r>
              <a:rPr lang="cs-CZ" sz="2000" dirty="0" smtClean="0">
                <a:solidFill>
                  <a:schemeClr val="bg2"/>
                </a:solidFill>
              </a:rPr>
              <a:t>(tzv. </a:t>
            </a:r>
            <a:r>
              <a:rPr lang="cs-CZ" sz="2000" i="1" dirty="0" err="1" smtClean="0">
                <a:solidFill>
                  <a:schemeClr val="bg2"/>
                </a:solidFill>
              </a:rPr>
              <a:t>eurokomisař</a:t>
            </a:r>
            <a:r>
              <a:rPr lang="cs-CZ" sz="2000" dirty="0" smtClean="0">
                <a:solidFill>
                  <a:schemeClr val="bg2"/>
                </a:solidFill>
              </a:rPr>
              <a:t>) jmenovaný </a:t>
            </a:r>
            <a:r>
              <a:rPr lang="cs-CZ" sz="2000" dirty="0" smtClean="0">
                <a:solidFill>
                  <a:schemeClr val="bg2"/>
                </a:solidFill>
              </a:rPr>
              <a:t>vládou </a:t>
            </a:r>
            <a:r>
              <a:rPr lang="cs-CZ" sz="2000" dirty="0" smtClean="0">
                <a:solidFill>
                  <a:schemeClr val="bg2"/>
                </a:solidFill>
              </a:rPr>
              <a:t>příslušného </a:t>
            </a:r>
            <a:r>
              <a:rPr lang="cs-CZ" sz="2000" dirty="0" smtClean="0">
                <a:solidFill>
                  <a:schemeClr val="bg2"/>
                </a:solidFill>
              </a:rPr>
              <a:t>státu na 5 let</a:t>
            </a: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Evropský parlament </a:t>
            </a:r>
            <a:r>
              <a:rPr lang="cs-CZ" sz="2000" dirty="0" smtClean="0">
                <a:solidFill>
                  <a:srgbClr val="92D050"/>
                </a:solidFill>
              </a:rPr>
              <a:t>(Štrasburk</a:t>
            </a:r>
            <a:r>
              <a:rPr lang="cs-CZ" sz="2000" dirty="0" smtClean="0">
                <a:solidFill>
                  <a:schemeClr val="bg2"/>
                </a:solidFill>
              </a:rPr>
              <a:t>) - nejvyšší zákonodárný orgán EU</a:t>
            </a:r>
            <a:r>
              <a:rPr lang="cs-CZ" sz="2000" dirty="0" smtClean="0">
                <a:solidFill>
                  <a:schemeClr val="bg2"/>
                </a:solidFill>
              </a:rPr>
              <a:t>, 785 tzv. </a:t>
            </a:r>
            <a:r>
              <a:rPr lang="cs-CZ" sz="2000" i="1" dirty="0" smtClean="0">
                <a:solidFill>
                  <a:schemeClr val="bg2"/>
                </a:solidFill>
              </a:rPr>
              <a:t>europoslanců </a:t>
            </a:r>
            <a:r>
              <a:rPr lang="cs-CZ" sz="2000" dirty="0" smtClean="0">
                <a:solidFill>
                  <a:schemeClr val="bg2"/>
                </a:solidFill>
              </a:rPr>
              <a:t>volených na 5 let, hlasuje o rozpočtu, předkládá návrhy zákonů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Evropský soudní dvůr </a:t>
            </a:r>
            <a:r>
              <a:rPr lang="cs-CZ" sz="2000" dirty="0" smtClean="0">
                <a:solidFill>
                  <a:srgbClr val="92D050"/>
                </a:solidFill>
              </a:rPr>
              <a:t>(Lucemburk</a:t>
            </a:r>
            <a:r>
              <a:rPr lang="cs-CZ" sz="2000" dirty="0" smtClean="0">
                <a:solidFill>
                  <a:srgbClr val="92D050"/>
                </a:solidFill>
              </a:rPr>
              <a:t>)</a:t>
            </a:r>
            <a:r>
              <a:rPr lang="cs-CZ" sz="2000" dirty="0" smtClean="0">
                <a:solidFill>
                  <a:schemeClr val="bg2"/>
                </a:solidFill>
              </a:rPr>
              <a:t> - nejvyšší soudní orgán</a:t>
            </a:r>
            <a:r>
              <a:rPr lang="cs-CZ" sz="2000" dirty="0" smtClean="0">
                <a:solidFill>
                  <a:schemeClr val="bg2"/>
                </a:solidFill>
              </a:rPr>
              <a:t>, dohlíží na dodržování evropského </a:t>
            </a:r>
            <a:r>
              <a:rPr lang="cs-CZ" sz="2000" dirty="0" smtClean="0">
                <a:solidFill>
                  <a:schemeClr val="bg2"/>
                </a:solidFill>
              </a:rPr>
              <a:t>práva, za každý čl. stát jeden soudce volený na 6 let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Evropský účetní dvůr </a:t>
            </a:r>
            <a:r>
              <a:rPr lang="cs-CZ" sz="2000" dirty="0" smtClean="0">
                <a:solidFill>
                  <a:srgbClr val="92D050"/>
                </a:solidFill>
              </a:rPr>
              <a:t>(Lucemburk) </a:t>
            </a:r>
            <a:r>
              <a:rPr lang="cs-CZ" sz="2000" dirty="0" smtClean="0">
                <a:solidFill>
                  <a:schemeClr val="bg2"/>
                </a:solidFill>
              </a:rPr>
              <a:t>- přezkoumává všechny výdaje a příjmy </a:t>
            </a:r>
            <a:r>
              <a:rPr lang="cs-CZ" sz="2000" dirty="0" smtClean="0">
                <a:solidFill>
                  <a:schemeClr val="bg2"/>
                </a:solidFill>
              </a:rPr>
              <a:t>EU, za každý čl. stát jeden nezávislý účetní kontrolor 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Evropská centrální </a:t>
            </a:r>
            <a:r>
              <a:rPr lang="cs-CZ" sz="2000" b="1" dirty="0" smtClean="0">
                <a:solidFill>
                  <a:srgbClr val="92D050"/>
                </a:solidFill>
              </a:rPr>
              <a:t>banka </a:t>
            </a:r>
            <a:r>
              <a:rPr lang="cs-CZ" sz="2000" dirty="0" smtClean="0">
                <a:solidFill>
                  <a:srgbClr val="92D050"/>
                </a:solidFill>
              </a:rPr>
              <a:t>(Frankfurt) </a:t>
            </a:r>
            <a:r>
              <a:rPr lang="cs-CZ" sz="2000" dirty="0" smtClean="0">
                <a:solidFill>
                  <a:schemeClr val="bg2"/>
                </a:solidFill>
              </a:rPr>
              <a:t>-</a:t>
            </a:r>
            <a:r>
              <a:rPr lang="cs-CZ" sz="2000" dirty="0" smtClean="0">
                <a:solidFill>
                  <a:schemeClr val="bg2"/>
                </a:solidFill>
              </a:rPr>
              <a:t> centrální banka zemí </a:t>
            </a:r>
            <a:r>
              <a:rPr lang="cs-CZ" sz="2000" dirty="0" err="1" smtClean="0">
                <a:solidFill>
                  <a:schemeClr val="bg2"/>
                </a:solidFill>
              </a:rPr>
              <a:t>eurozóny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Evropský nástroj finanční </a:t>
            </a:r>
            <a:r>
              <a:rPr lang="cs-CZ" sz="2000" b="1" dirty="0" smtClean="0">
                <a:solidFill>
                  <a:srgbClr val="92D050"/>
                </a:solidFill>
              </a:rPr>
              <a:t>stability </a:t>
            </a:r>
            <a:r>
              <a:rPr lang="cs-CZ" sz="2000" dirty="0" smtClean="0">
                <a:solidFill>
                  <a:srgbClr val="92D050"/>
                </a:solidFill>
              </a:rPr>
              <a:t>(Lu</a:t>
            </a:r>
            <a:r>
              <a:rPr lang="cs-CZ" sz="2000" dirty="0" smtClean="0">
                <a:solidFill>
                  <a:srgbClr val="92D050"/>
                </a:solidFill>
              </a:rPr>
              <a:t>cemburk)</a:t>
            </a:r>
            <a:r>
              <a:rPr lang="cs-CZ" sz="2000" dirty="0" smtClean="0">
                <a:solidFill>
                  <a:srgbClr val="92D050"/>
                </a:solidFill>
              </a:rPr>
              <a:t> </a:t>
            </a:r>
            <a:r>
              <a:rPr lang="cs-CZ" sz="2000" dirty="0" smtClean="0">
                <a:solidFill>
                  <a:schemeClr val="bg2"/>
                </a:solidFill>
              </a:rPr>
              <a:t>-</a:t>
            </a:r>
            <a:r>
              <a:rPr lang="cs-CZ" sz="2000" dirty="0" smtClean="0">
                <a:solidFill>
                  <a:schemeClr val="bg2"/>
                </a:solidFill>
              </a:rPr>
              <a:t> chrání členy </a:t>
            </a:r>
            <a:r>
              <a:rPr lang="cs-CZ" sz="2000" dirty="0" err="1" smtClean="0">
                <a:solidFill>
                  <a:schemeClr val="bg2"/>
                </a:solidFill>
              </a:rPr>
              <a:t>eurozóny</a:t>
            </a:r>
            <a:r>
              <a:rPr lang="cs-CZ" sz="2000" dirty="0" smtClean="0">
                <a:solidFill>
                  <a:schemeClr val="bg2"/>
                </a:solidFill>
              </a:rPr>
              <a:t> před finanční nestabilitou</a:t>
            </a:r>
            <a:endParaRPr lang="cs-CZ" sz="2000" dirty="0" smtClean="0">
              <a:solidFill>
                <a:schemeClr val="bg2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solidFill>
                  <a:srgbClr val="92D050"/>
                </a:solidFill>
              </a:rPr>
              <a:t>Evropský ombudsman</a:t>
            </a:r>
            <a:endParaRPr lang="cs-CZ" sz="20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21">
      <a:dk1>
        <a:sysClr val="windowText" lastClr="000000"/>
      </a:dk1>
      <a:lt1>
        <a:srgbClr val="548DD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2QZ4H56NJ3VP-63-1439</_dlc_DocId>
    <_dlc_DocIdUrl xmlns="739c032b-a5be-4b43-b007-0b056e5ef5b0">
      <Url>https://sharepoint.postupicka.cz/seminar4/_layouts/DocIdRedir.aspx?ID=2QZ4H56NJ3VP-63-1439</Url>
      <Description>2QZ4H56NJ3VP-63-1439</Description>
    </_dlc_DocIdUrl>
  </documentManagement>
</p:properties>
</file>

<file path=customXml/itemProps1.xml><?xml version="1.0" encoding="utf-8"?>
<ds:datastoreItem xmlns:ds="http://schemas.openxmlformats.org/officeDocument/2006/customXml" ds:itemID="{ADB3F27E-4298-450D-8C13-47A6BA0073C1}"/>
</file>

<file path=customXml/itemProps2.xml><?xml version="1.0" encoding="utf-8"?>
<ds:datastoreItem xmlns:ds="http://schemas.openxmlformats.org/officeDocument/2006/customXml" ds:itemID="{2F5155F2-0CD2-438A-832F-41B9A7E1B15B}"/>
</file>

<file path=customXml/itemProps3.xml><?xml version="1.0" encoding="utf-8"?>
<ds:datastoreItem xmlns:ds="http://schemas.openxmlformats.org/officeDocument/2006/customXml" ds:itemID="{58D39B1A-7AF7-49CE-8D11-DB50C473AA45}"/>
</file>

<file path=customXml/itemProps4.xml><?xml version="1.0" encoding="utf-8"?>
<ds:datastoreItem xmlns:ds="http://schemas.openxmlformats.org/officeDocument/2006/customXml" ds:itemID="{D1306545-D8E6-4290-962B-8CA72C40F75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391</Words>
  <Application>Microsoft Office PowerPoint</Application>
  <PresentationFormat>Předvádění na obrazovce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EVROPSKÁ UNIE</vt:lpstr>
      <vt:lpstr>HISTORICKÝ VÝVOJ EU</vt:lpstr>
      <vt:lpstr>SMLOUVY O EU</vt:lpstr>
      <vt:lpstr>ORGÁNY EU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</dc:title>
  <dc:creator>Bajunka</dc:creator>
  <cp:lastModifiedBy>Bajunka</cp:lastModifiedBy>
  <cp:revision>21</cp:revision>
  <dcterms:created xsi:type="dcterms:W3CDTF">2012-02-09T21:35:16Z</dcterms:created>
  <dcterms:modified xsi:type="dcterms:W3CDTF">2012-02-12T20:36:51Z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9d1da8d3-ecbb-460f-94b6-c59da38f860e</vt:lpwstr>
  </property>
</Properties>
</file>