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6" r:id="rId5"/>
    <p:sldId id="263" r:id="rId6"/>
    <p:sldId id="272" r:id="rId7"/>
    <p:sldId id="258" r:id="rId8"/>
    <p:sldId id="261" r:id="rId9"/>
    <p:sldId id="259" r:id="rId10"/>
    <p:sldId id="265" r:id="rId11"/>
    <p:sldId id="262" r:id="rId12"/>
    <p:sldId id="260" r:id="rId13"/>
    <p:sldId id="267" r:id="rId14"/>
    <p:sldId id="271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28674" name="Picture 2" descr="http://today.brown.edu/files/article_images/iStock_000005928054Small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08304" y="332656"/>
            <a:ext cx="1588912" cy="1518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Mezinárodní organizace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Amerika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354162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SAARC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(Jihoasijské </a:t>
            </a:r>
            <a:r>
              <a:rPr lang="cs-CZ" sz="3100" b="1" dirty="0" smtClean="0"/>
              <a:t>společenství pro hospodářskou spolupráci)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Založeno 1985</a:t>
            </a:r>
          </a:p>
          <a:p>
            <a:pPr lvl="0"/>
            <a:r>
              <a:rPr lang="cs-CZ" dirty="0" smtClean="0"/>
              <a:t>Členské </a:t>
            </a:r>
            <a:r>
              <a:rPr lang="cs-CZ" dirty="0" smtClean="0"/>
              <a:t>státy: Indie, Pákistán, Maledivy, Bhútán, Nepál, Srí Lanka, </a:t>
            </a:r>
            <a:r>
              <a:rPr lang="cs-CZ" dirty="0" smtClean="0"/>
              <a:t>Bangladéš</a:t>
            </a:r>
          </a:p>
          <a:p>
            <a:pPr lvl="0"/>
            <a:r>
              <a:rPr lang="cs-CZ" dirty="0" smtClean="0"/>
              <a:t>Ekonomický, technologický, kulturní </a:t>
            </a:r>
            <a:r>
              <a:rPr lang="cs-CZ" dirty="0" smtClean="0"/>
              <a:t>a </a:t>
            </a:r>
            <a:r>
              <a:rPr lang="cs-CZ" dirty="0" smtClean="0"/>
              <a:t>sociální rozvoj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426170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3100" b="1" dirty="0" err="1" smtClean="0"/>
              <a:t>Karadenis</a:t>
            </a:r>
            <a:r>
              <a:rPr lang="cs-CZ" sz="3100" b="1" dirty="0" smtClean="0"/>
              <a:t> </a:t>
            </a:r>
            <a:r>
              <a:rPr lang="cs-CZ" sz="3100" b="1" dirty="0" smtClean="0"/>
              <a:t>Ekonomik </a:t>
            </a:r>
            <a:r>
              <a:rPr lang="cs-CZ" sz="3100" b="1" dirty="0" err="1" smtClean="0"/>
              <a:t>Isbirligi</a:t>
            </a:r>
            <a:r>
              <a:rPr lang="cs-CZ" sz="3100" b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Založená </a:t>
            </a:r>
            <a:r>
              <a:rPr lang="cs-CZ" dirty="0" smtClean="0"/>
              <a:t>roku </a:t>
            </a:r>
            <a:r>
              <a:rPr lang="cs-CZ" dirty="0" smtClean="0"/>
              <a:t>1992</a:t>
            </a:r>
          </a:p>
          <a:p>
            <a:pPr lvl="0"/>
            <a:r>
              <a:rPr lang="cs-CZ" dirty="0" smtClean="0"/>
              <a:t>Č</a:t>
            </a:r>
            <a:r>
              <a:rPr lang="cs-CZ" dirty="0" smtClean="0"/>
              <a:t>lenské </a:t>
            </a:r>
            <a:r>
              <a:rPr lang="cs-CZ" dirty="0" smtClean="0"/>
              <a:t>země: </a:t>
            </a:r>
            <a:r>
              <a:rPr lang="cs-CZ" dirty="0" smtClean="0"/>
              <a:t>Albánie, Arménie</a:t>
            </a:r>
            <a:r>
              <a:rPr lang="cs-CZ" dirty="0" smtClean="0"/>
              <a:t>, </a:t>
            </a:r>
            <a:r>
              <a:rPr lang="cs-CZ" dirty="0" err="1" smtClean="0"/>
              <a:t>Ázerbajdžán</a:t>
            </a:r>
            <a:r>
              <a:rPr lang="cs-CZ" dirty="0" smtClean="0"/>
              <a:t>, Bulharsko, Gruzie, Moldavsko, Rumunsko, Rusko, Řecko, Turecko, Ukrajina.</a:t>
            </a:r>
          </a:p>
          <a:p>
            <a:r>
              <a:rPr lang="cs-CZ" dirty="0" smtClean="0"/>
              <a:t>Hospodářská </a:t>
            </a:r>
            <a:r>
              <a:rPr lang="cs-CZ" dirty="0" smtClean="0"/>
              <a:t>spolupráce v černomořské </a:t>
            </a:r>
            <a:r>
              <a:rPr lang="cs-CZ" dirty="0" smtClean="0"/>
              <a:t>oblasti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498178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</a:t>
            </a:r>
            <a:r>
              <a:rPr lang="cs-CZ" sz="3100" b="1" dirty="0" err="1" smtClean="0"/>
              <a:t>Economic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Cooperation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Organization</a:t>
            </a:r>
            <a:r>
              <a:rPr lang="cs-CZ" sz="3100" b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Založena 1985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Zakládající </a:t>
            </a:r>
            <a:r>
              <a:rPr lang="cs-CZ" dirty="0" smtClean="0"/>
              <a:t>státy: Írán, Pákistán, Turecko, ostatní členové: od roku 1992 - Afghánistán, Kazachstán, </a:t>
            </a:r>
            <a:r>
              <a:rPr lang="cs-CZ" dirty="0" err="1" smtClean="0"/>
              <a:t>Kyrgystán</a:t>
            </a:r>
            <a:r>
              <a:rPr lang="cs-CZ" dirty="0" smtClean="0"/>
              <a:t>, Tádžikistán, Turkmenistán, Uzbekistán, od roku 1993 - </a:t>
            </a:r>
            <a:r>
              <a:rPr lang="cs-CZ" dirty="0" err="1" smtClean="0"/>
              <a:t>Ázerbajdžán</a:t>
            </a:r>
            <a:r>
              <a:rPr lang="cs-CZ" dirty="0" smtClean="0"/>
              <a:t>.</a:t>
            </a:r>
            <a:endParaRPr lang="cs-CZ" sz="2000" dirty="0" smtClean="0"/>
          </a:p>
          <a:p>
            <a:r>
              <a:rPr lang="cs-CZ" dirty="0" smtClean="0"/>
              <a:t>Islámská organizace pro hospodářskou </a:t>
            </a:r>
            <a:r>
              <a:rPr lang="cs-CZ" dirty="0" smtClean="0"/>
              <a:t>spolupráci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642194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(Společenství </a:t>
            </a:r>
            <a:r>
              <a:rPr lang="cs-CZ" sz="3100" b="1" dirty="0" smtClean="0"/>
              <a:t>nezávislých států, </a:t>
            </a:r>
            <a:r>
              <a:rPr lang="cs-CZ" sz="3100" b="1" dirty="0" err="1" smtClean="0"/>
              <a:t>Sodružestvo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nězavisimych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gosudarstv</a:t>
            </a:r>
            <a:r>
              <a:rPr lang="cs-CZ" sz="3100" b="1" dirty="0" smtClean="0"/>
              <a:t>) 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Založeno </a:t>
            </a:r>
            <a:r>
              <a:rPr lang="cs-CZ" dirty="0" smtClean="0"/>
              <a:t>roku </a:t>
            </a:r>
            <a:r>
              <a:rPr lang="cs-CZ" dirty="0" smtClean="0"/>
              <a:t>1991; sídlo - Minsk</a:t>
            </a:r>
          </a:p>
          <a:p>
            <a:pPr lvl="0"/>
            <a:r>
              <a:rPr lang="cs-CZ" dirty="0" smtClean="0"/>
              <a:t>Členské </a:t>
            </a:r>
            <a:r>
              <a:rPr lang="cs-CZ" dirty="0" smtClean="0"/>
              <a:t>země: Arménie, </a:t>
            </a:r>
            <a:r>
              <a:rPr lang="cs-CZ" dirty="0" err="1" smtClean="0"/>
              <a:t>Ázerbajdžán</a:t>
            </a:r>
            <a:r>
              <a:rPr lang="cs-CZ" dirty="0" smtClean="0"/>
              <a:t>, Bělorus, </a:t>
            </a:r>
            <a:r>
              <a:rPr lang="cs-CZ" dirty="0" smtClean="0"/>
              <a:t>Gruzie </a:t>
            </a:r>
            <a:r>
              <a:rPr lang="cs-CZ" sz="2400" dirty="0" smtClean="0"/>
              <a:t>(odchod 2008 kvůli konfliktu s Ruskem</a:t>
            </a:r>
            <a:r>
              <a:rPr lang="cs-CZ" dirty="0" smtClean="0"/>
              <a:t>), </a:t>
            </a:r>
            <a:r>
              <a:rPr lang="cs-CZ" dirty="0" smtClean="0"/>
              <a:t>Kazachstán, </a:t>
            </a:r>
            <a:r>
              <a:rPr lang="cs-CZ" dirty="0" err="1" smtClean="0"/>
              <a:t>Kyrgystán</a:t>
            </a:r>
            <a:r>
              <a:rPr lang="cs-CZ" dirty="0" smtClean="0"/>
              <a:t>, Moldavsko, Rusko, Tádžikistán, Turkmenistán, Ukrajina, Uzbekistán.</a:t>
            </a:r>
          </a:p>
          <a:p>
            <a:r>
              <a:rPr lang="cs-CZ" dirty="0" smtClean="0"/>
              <a:t>Obchodní, finanční, legislativní </a:t>
            </a:r>
            <a:r>
              <a:rPr lang="cs-CZ" dirty="0" smtClean="0"/>
              <a:t>a </a:t>
            </a:r>
            <a:r>
              <a:rPr lang="cs-CZ" dirty="0" smtClean="0"/>
              <a:t>bezpečnostní otázky v návaznosti na bývalý SSSR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600" b="1" u="sng" dirty="0" smtClean="0">
                <a:latin typeface="Constantia" pitchFamily="18" charset="0"/>
              </a:rPr>
              <a:t>G-7</a:t>
            </a:r>
            <a:endParaRPr lang="cs-CZ" sz="3600" u="sng" dirty="0">
              <a:latin typeface="Constant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Založeno 1975</a:t>
            </a:r>
          </a:p>
          <a:p>
            <a:r>
              <a:rPr lang="cs-CZ" dirty="0" smtClean="0"/>
              <a:t>Skupina </a:t>
            </a:r>
            <a:r>
              <a:rPr lang="cs-CZ" dirty="0" smtClean="0"/>
              <a:t>sedmi </a:t>
            </a:r>
            <a:r>
              <a:rPr lang="cs-CZ" dirty="0" smtClean="0"/>
              <a:t>nejvýznamnějších </a:t>
            </a:r>
            <a:r>
              <a:rPr lang="cs-CZ" dirty="0" smtClean="0"/>
              <a:t>průmyslových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Č</a:t>
            </a:r>
            <a:r>
              <a:rPr lang="cs-CZ" dirty="0" smtClean="0"/>
              <a:t>lenské </a:t>
            </a:r>
            <a:r>
              <a:rPr lang="cs-CZ" dirty="0" smtClean="0"/>
              <a:t>země: Francie, Itálie, Japonsko, Kanada, Německo, USA, Velká Británie.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Hospodářské organizace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498178"/>
          </a:xfrm>
        </p:spPr>
        <p:txBody>
          <a:bodyPr>
            <a:normAutofit fontScale="90000"/>
          </a:bodyPr>
          <a:lstStyle/>
          <a:p>
            <a:r>
              <a:rPr lang="cs-CZ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OPEC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3100" b="1" i="1" dirty="0" smtClean="0"/>
              <a:t>(</a:t>
            </a:r>
            <a:r>
              <a:rPr lang="cs-CZ" sz="3100" b="1" i="1" dirty="0" smtClean="0"/>
              <a:t>Sdružení států vyvážejících ropu, </a:t>
            </a:r>
            <a:r>
              <a:rPr lang="cs-CZ" sz="3100" b="1" i="1" dirty="0" err="1" smtClean="0"/>
              <a:t>Organization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of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Petroleum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Exporting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Countries</a:t>
            </a:r>
            <a:r>
              <a:rPr lang="cs-CZ" sz="3100" b="1" i="1" dirty="0" smtClean="0"/>
              <a:t>)</a:t>
            </a:r>
            <a:endParaRPr lang="cs-CZ" sz="31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Založeno </a:t>
            </a:r>
            <a:r>
              <a:rPr lang="cs-CZ" dirty="0" smtClean="0"/>
              <a:t>roku </a:t>
            </a:r>
            <a:r>
              <a:rPr lang="cs-CZ" dirty="0" smtClean="0"/>
              <a:t>1961</a:t>
            </a:r>
          </a:p>
          <a:p>
            <a:r>
              <a:rPr lang="cs-CZ" dirty="0" smtClean="0"/>
              <a:t>Členské </a:t>
            </a:r>
            <a:r>
              <a:rPr lang="cs-CZ" dirty="0" smtClean="0"/>
              <a:t>země: Alžírsko (1969), Gabon (1973), Indonésie (1962), Irák, Írán, Katar, Kuvajt, Libye (1962), Nigérie (1971), Saudská Arábie, Spojené arabské emiráty, </a:t>
            </a:r>
            <a:r>
              <a:rPr lang="cs-CZ" dirty="0" smtClean="0"/>
              <a:t>Venezuela</a:t>
            </a:r>
          </a:p>
          <a:p>
            <a:r>
              <a:rPr lang="cs-CZ" dirty="0" smtClean="0"/>
              <a:t>Významný podíl na cenu </a:t>
            </a:r>
            <a:r>
              <a:rPr lang="cs-CZ" dirty="0" smtClean="0"/>
              <a:t>ropy a zemního plynu.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OAPEC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</a:t>
            </a:r>
            <a:r>
              <a:rPr lang="cs-CZ" sz="3100" b="1" dirty="0" smtClean="0"/>
              <a:t>Organizace arabských zemí vyvážejících ropu)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cs-CZ" dirty="0" smtClean="0"/>
              <a:t>Založena </a:t>
            </a:r>
            <a:r>
              <a:rPr lang="cs-CZ" dirty="0" smtClean="0"/>
              <a:t>roku </a:t>
            </a:r>
            <a:r>
              <a:rPr lang="cs-CZ" dirty="0" smtClean="0"/>
              <a:t>1968</a:t>
            </a:r>
          </a:p>
          <a:p>
            <a:r>
              <a:rPr lang="cs-CZ" dirty="0" smtClean="0"/>
              <a:t>Členské </a:t>
            </a:r>
            <a:r>
              <a:rPr lang="cs-CZ" dirty="0" smtClean="0"/>
              <a:t>země: Kuvajt, Katar, Spojené arabské emiráty, Saudská Arábie, Bahrajn (společně se Sýrií není členem OPEC), Irák, Sýrie, Alžírsko, </a:t>
            </a:r>
            <a:r>
              <a:rPr lang="cs-CZ" dirty="0" smtClean="0"/>
              <a:t>Libye</a:t>
            </a:r>
          </a:p>
          <a:p>
            <a:r>
              <a:rPr lang="cs-CZ" dirty="0" err="1" smtClean="0"/>
              <a:t>Oragnizace</a:t>
            </a:r>
            <a:r>
              <a:rPr lang="cs-CZ" dirty="0" smtClean="0"/>
              <a:t> </a:t>
            </a:r>
            <a:r>
              <a:rPr lang="cs-CZ" dirty="0" smtClean="0"/>
              <a:t>má podobnou funkci jako OPEC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6984776" cy="1143000"/>
          </a:xfrm>
        </p:spPr>
        <p:txBody>
          <a:bodyPr>
            <a:noAutofit/>
          </a:bodyPr>
          <a:lstStyle/>
          <a:p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ALADI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800" b="1" dirty="0" smtClean="0"/>
              <a:t>(Latinskoamerické </a:t>
            </a:r>
            <a:r>
              <a:rPr lang="cs-CZ" sz="2800" b="1" dirty="0" smtClean="0"/>
              <a:t>integrační společenství, </a:t>
            </a:r>
            <a:r>
              <a:rPr lang="cs-CZ" sz="2800" b="1" dirty="0" err="1" smtClean="0"/>
              <a:t>Asociación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Latinoamericana</a:t>
            </a:r>
            <a:r>
              <a:rPr lang="cs-CZ" sz="2800" b="1" dirty="0" smtClean="0"/>
              <a:t> de </a:t>
            </a:r>
            <a:r>
              <a:rPr lang="cs-CZ" sz="2800" b="1" dirty="0" err="1" smtClean="0"/>
              <a:t>Integration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založeno roku 1980, členské státy: Argentina, Bolívie, Brazílie, Ekvádor, Chile, Kolumbie, Mexiko, Paraguay, Peru, Uruguay, Venezuela.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7524328" cy="1143000"/>
          </a:xfrm>
        </p:spPr>
        <p:txBody>
          <a:bodyPr>
            <a:normAutofit fontScale="90000"/>
          </a:bodyPr>
          <a:lstStyle/>
          <a:p>
            <a:r>
              <a:rPr lang="cs-CZ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NAFTA</a:t>
            </a:r>
            <a:r>
              <a:rPr lang="cs-CZ" i="1" dirty="0" smtClean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3100" b="1" i="1" dirty="0" smtClean="0"/>
              <a:t>(</a:t>
            </a:r>
            <a:r>
              <a:rPr lang="cs-CZ" sz="3100" b="1" i="1" dirty="0" smtClean="0"/>
              <a:t>Severoamerická zóna volného obchodu, </a:t>
            </a:r>
            <a:r>
              <a:rPr lang="cs-CZ" sz="3100" b="1" i="1" dirty="0" err="1" smtClean="0"/>
              <a:t>North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American</a:t>
            </a:r>
            <a:r>
              <a:rPr lang="cs-CZ" sz="3100" b="1" i="1" dirty="0" smtClean="0"/>
              <a:t> Free </a:t>
            </a:r>
            <a:r>
              <a:rPr lang="cs-CZ" sz="3100" b="1" i="1" dirty="0" err="1" smtClean="0"/>
              <a:t>Trade</a:t>
            </a:r>
            <a:r>
              <a:rPr lang="cs-CZ" sz="3100" b="1" i="1" dirty="0" smtClean="0"/>
              <a:t> Area)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525963"/>
          </a:xfrm>
        </p:spPr>
        <p:txBody>
          <a:bodyPr/>
          <a:lstStyle/>
          <a:p>
            <a:pPr lvl="0"/>
            <a:r>
              <a:rPr lang="cs-CZ" dirty="0" smtClean="0"/>
              <a:t>Založena </a:t>
            </a:r>
            <a:r>
              <a:rPr lang="cs-CZ" dirty="0" smtClean="0"/>
              <a:t>roku 1994, členské země: Mexiko, Kanada, USA.</a:t>
            </a:r>
          </a:p>
          <a:p>
            <a:r>
              <a:rPr lang="cs-CZ" dirty="0" smtClean="0"/>
              <a:t>Omezení </a:t>
            </a:r>
            <a:r>
              <a:rPr lang="cs-CZ" dirty="0" smtClean="0"/>
              <a:t>obchodní a celní bariéry a </a:t>
            </a:r>
            <a:r>
              <a:rPr lang="cs-CZ" dirty="0" smtClean="0"/>
              <a:t>liberalizování obchodu</a:t>
            </a:r>
          </a:p>
          <a:p>
            <a:r>
              <a:rPr lang="cs-CZ" dirty="0" smtClean="0"/>
              <a:t>Sídlem jsou hlavní města členských států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570186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(Latinskoamerický </a:t>
            </a:r>
            <a:r>
              <a:rPr lang="cs-CZ" sz="3100" b="1" dirty="0" smtClean="0"/>
              <a:t>hospodářský systém, </a:t>
            </a:r>
            <a:r>
              <a:rPr lang="cs-CZ" sz="3100" b="1" dirty="0" err="1" smtClean="0"/>
              <a:t>Sistema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Ekonómico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Latinoamericano</a:t>
            </a:r>
            <a:r>
              <a:rPr lang="cs-CZ" sz="3100" b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453955"/>
          </a:xfrm>
        </p:spPr>
        <p:txBody>
          <a:bodyPr/>
          <a:lstStyle/>
          <a:p>
            <a:pPr lvl="0"/>
            <a:r>
              <a:rPr lang="cs-CZ" dirty="0" smtClean="0"/>
              <a:t>Založení </a:t>
            </a:r>
            <a:r>
              <a:rPr lang="cs-CZ" dirty="0" smtClean="0"/>
              <a:t>roku </a:t>
            </a:r>
            <a:r>
              <a:rPr lang="cs-CZ" dirty="0" smtClean="0"/>
              <a:t>1975</a:t>
            </a:r>
          </a:p>
          <a:p>
            <a:pPr lvl="0"/>
            <a:r>
              <a:rPr lang="cs-CZ" dirty="0" smtClean="0"/>
              <a:t>Členské </a:t>
            </a:r>
            <a:r>
              <a:rPr lang="cs-CZ" dirty="0" smtClean="0"/>
              <a:t>státy: Argentina, Barbados, Belize, Bolívie, Brazílie, Dominikánská republika, Ekvádor, Grenada, Guatemala, </a:t>
            </a:r>
            <a:r>
              <a:rPr lang="cs-CZ" dirty="0" err="1" smtClean="0"/>
              <a:t>Guayana</a:t>
            </a:r>
            <a:r>
              <a:rPr lang="cs-CZ" dirty="0" smtClean="0"/>
              <a:t>, Haiti, Honduras, Chile, Jamajka, Kolumbie, Kostarika, Kuba, Mexiko, Nikaragua, Panama, Paraguay, Peru, Salvador, Surinam (1978), Trinidad a Tobago, Uruguay, Venezuela.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570186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MERCOSUR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(Jihoamerický </a:t>
            </a:r>
            <a:r>
              <a:rPr lang="cs-CZ" sz="3100" b="1" dirty="0" smtClean="0"/>
              <a:t>společný trh, </a:t>
            </a:r>
            <a:r>
              <a:rPr lang="cs-CZ" sz="3100" b="1" dirty="0" err="1" smtClean="0"/>
              <a:t>Mercado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Común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del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Cono</a:t>
            </a:r>
            <a:r>
              <a:rPr lang="cs-CZ" sz="3100" b="1" dirty="0" smtClean="0"/>
              <a:t> </a:t>
            </a:r>
            <a:r>
              <a:rPr lang="cs-CZ" sz="3100" b="1" dirty="0" err="1" smtClean="0"/>
              <a:t>Sur</a:t>
            </a:r>
            <a:r>
              <a:rPr lang="cs-CZ" sz="3100" b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Založený </a:t>
            </a:r>
            <a:r>
              <a:rPr lang="cs-CZ" dirty="0" smtClean="0"/>
              <a:t>v roce </a:t>
            </a:r>
            <a:r>
              <a:rPr lang="cs-CZ" dirty="0" smtClean="0"/>
              <a:t>1991; sídlo - Montevideo</a:t>
            </a:r>
          </a:p>
          <a:p>
            <a:r>
              <a:rPr lang="cs-CZ" dirty="0" smtClean="0"/>
              <a:t>Č</a:t>
            </a:r>
            <a:r>
              <a:rPr lang="cs-CZ" dirty="0" smtClean="0"/>
              <a:t>lenské </a:t>
            </a:r>
            <a:r>
              <a:rPr lang="cs-CZ" dirty="0" smtClean="0"/>
              <a:t>státy: Argentina, Brazílie, Paraguay, </a:t>
            </a:r>
            <a:r>
              <a:rPr lang="cs-CZ" dirty="0" smtClean="0"/>
              <a:t>Uruguay, Venezuely</a:t>
            </a:r>
          </a:p>
          <a:p>
            <a:r>
              <a:rPr lang="cs-CZ" dirty="0" smtClean="0"/>
              <a:t>Přidružené </a:t>
            </a:r>
            <a:r>
              <a:rPr lang="cs-CZ" dirty="0" smtClean="0"/>
              <a:t>státy </a:t>
            </a:r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Bolívie</a:t>
            </a:r>
            <a:r>
              <a:rPr lang="cs-CZ" dirty="0" smtClean="0"/>
              <a:t>, Chile, Kolumbie, Ekvádor a Peru</a:t>
            </a:r>
            <a:endParaRPr lang="cs-CZ" dirty="0" smtClean="0"/>
          </a:p>
          <a:p>
            <a:r>
              <a:rPr lang="cs-CZ" dirty="0" smtClean="0"/>
              <a:t>Nutnost </a:t>
            </a:r>
            <a:r>
              <a:rPr lang="cs-CZ" dirty="0" smtClean="0"/>
              <a:t>všech členů být demokraciemi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Mezinárodní organizace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2924944"/>
            <a:ext cx="4464496" cy="1080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Asie</a:t>
            </a:r>
            <a:endParaRPr lang="cs-CZ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cs-CZ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APEC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3100" b="1" i="1" dirty="0" smtClean="0"/>
              <a:t>(</a:t>
            </a:r>
            <a:r>
              <a:rPr lang="cs-CZ" sz="3100" b="1" i="1" dirty="0" smtClean="0"/>
              <a:t>Asijsko-pacifické hospodářské společenství, </a:t>
            </a:r>
            <a:r>
              <a:rPr lang="cs-CZ" sz="3100" b="1" i="1" dirty="0" err="1" smtClean="0"/>
              <a:t>Asia</a:t>
            </a:r>
            <a:r>
              <a:rPr lang="cs-CZ" sz="3100" b="1" i="1" dirty="0" smtClean="0"/>
              <a:t>-</a:t>
            </a:r>
            <a:r>
              <a:rPr lang="cs-CZ" sz="3100" b="1" i="1" dirty="0" err="1" smtClean="0"/>
              <a:t>Pacific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Economic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Cooperation</a:t>
            </a:r>
            <a:r>
              <a:rPr lang="cs-CZ" sz="3100" b="1" i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Založené 1989</a:t>
            </a:r>
          </a:p>
          <a:p>
            <a:r>
              <a:rPr lang="cs-CZ" dirty="0" smtClean="0"/>
              <a:t>Členské </a:t>
            </a:r>
            <a:r>
              <a:rPr lang="cs-CZ" dirty="0" smtClean="0"/>
              <a:t>státy: Austrálie, Brunej, Čína (1993), Filipíny, </a:t>
            </a:r>
            <a:r>
              <a:rPr lang="cs-CZ" dirty="0" err="1" smtClean="0"/>
              <a:t>Honkong</a:t>
            </a:r>
            <a:r>
              <a:rPr lang="cs-CZ" dirty="0" smtClean="0"/>
              <a:t> (1993), Indonésie, Japonsko, Kanada, Korejská republika, Malajsie, Nový Zéland, Singapur, Taiwan (1993), Thajsko, </a:t>
            </a:r>
            <a:r>
              <a:rPr lang="cs-CZ" dirty="0" smtClean="0"/>
              <a:t>USA</a:t>
            </a:r>
          </a:p>
          <a:p>
            <a:pPr lvl="1"/>
            <a:r>
              <a:rPr lang="cs-CZ" dirty="0" smtClean="0"/>
              <a:t>V </a:t>
            </a:r>
            <a:r>
              <a:rPr lang="cs-CZ" dirty="0" smtClean="0"/>
              <a:t>druhé polovině devadesátých let bylo přijato dalších šest států: Chile, Mexiko, Papua - Nová Guinea, Peru, Rusko, Vietnam.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budoucnosti by </a:t>
            </a:r>
            <a:r>
              <a:rPr lang="cs-CZ" dirty="0" smtClean="0"/>
              <a:t>mělo </a:t>
            </a:r>
            <a:r>
              <a:rPr lang="cs-CZ" dirty="0" smtClean="0"/>
              <a:t>společně s EU a NAFTA tvořit páteř světové </a:t>
            </a:r>
            <a:r>
              <a:rPr lang="cs-CZ" dirty="0" smtClean="0"/>
              <a:t>ekonomiky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GCC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(</a:t>
            </a:r>
            <a:r>
              <a:rPr lang="cs-CZ" sz="3100" b="1" dirty="0" smtClean="0"/>
              <a:t>Rada pro spolupráci zemí zálivu) 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1982</a:t>
            </a:r>
          </a:p>
          <a:p>
            <a:r>
              <a:rPr lang="cs-CZ" dirty="0" smtClean="0"/>
              <a:t>Členské </a:t>
            </a:r>
            <a:r>
              <a:rPr lang="cs-CZ" dirty="0" smtClean="0"/>
              <a:t>státy: Bahrajn, Katar, Kuvajt, Omán, Saudská Arábie, Spojené arabské </a:t>
            </a:r>
            <a:r>
              <a:rPr lang="cs-CZ" dirty="0" smtClean="0"/>
              <a:t>emiráty</a:t>
            </a:r>
          </a:p>
          <a:p>
            <a:r>
              <a:rPr lang="cs-CZ" dirty="0" smtClean="0"/>
              <a:t>Ekonomicko-politická unie</a:t>
            </a:r>
          </a:p>
          <a:p>
            <a:pPr lvl="1"/>
            <a:r>
              <a:rPr lang="cs-CZ" dirty="0" smtClean="0"/>
              <a:t>Strach z napadení ostatními státy</a:t>
            </a:r>
          </a:p>
          <a:p>
            <a:r>
              <a:rPr lang="cs-CZ" dirty="0" smtClean="0"/>
              <a:t> </a:t>
            </a:r>
            <a:r>
              <a:rPr lang="cs-CZ" dirty="0" smtClean="0"/>
              <a:t>45% </a:t>
            </a:r>
            <a:r>
              <a:rPr lang="cs-CZ" dirty="0" smtClean="0"/>
              <a:t>světových zásob ropy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426170"/>
          </a:xfrm>
        </p:spPr>
        <p:txBody>
          <a:bodyPr>
            <a:normAutofit fontScale="90000"/>
          </a:bodyPr>
          <a:lstStyle/>
          <a:p>
            <a:r>
              <a:rPr lang="cs-CZ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ASEAN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3100" b="1" i="1" dirty="0" smtClean="0"/>
              <a:t>(</a:t>
            </a:r>
            <a:r>
              <a:rPr lang="cs-CZ" sz="3100" b="1" i="1" dirty="0" smtClean="0"/>
              <a:t>Sdružení národů jihovýchodní Asie, </a:t>
            </a:r>
            <a:r>
              <a:rPr lang="cs-CZ" sz="3100" b="1" i="1" dirty="0" err="1" smtClean="0"/>
              <a:t>Association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of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Southeast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Asian</a:t>
            </a:r>
            <a:r>
              <a:rPr lang="cs-CZ" sz="3100" b="1" i="1" dirty="0" smtClean="0"/>
              <a:t> </a:t>
            </a:r>
            <a:r>
              <a:rPr lang="cs-CZ" sz="3100" b="1" i="1" dirty="0" err="1" smtClean="0"/>
              <a:t>Nations</a:t>
            </a:r>
            <a:r>
              <a:rPr lang="cs-CZ" sz="3100" b="1" i="1" dirty="0" smtClean="0"/>
              <a:t>)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Založeno 1967</a:t>
            </a:r>
          </a:p>
          <a:p>
            <a:pPr lvl="0"/>
            <a:r>
              <a:rPr lang="cs-CZ" dirty="0" smtClean="0"/>
              <a:t>Členské </a:t>
            </a:r>
            <a:r>
              <a:rPr lang="cs-CZ" dirty="0" smtClean="0"/>
              <a:t>země: Brunej (1984), Filipíny, Indonésie, Kambodža (1996), Laos (1996), Malajsie, Myanmar (1996), Singapur, Thajsko, Vietnam (1995).</a:t>
            </a:r>
          </a:p>
          <a:p>
            <a:r>
              <a:rPr lang="cs-CZ" dirty="0" smtClean="0"/>
              <a:t>E</a:t>
            </a:r>
            <a:r>
              <a:rPr lang="cs-CZ" dirty="0" smtClean="0"/>
              <a:t>konomický </a:t>
            </a:r>
            <a:r>
              <a:rPr lang="cs-CZ" dirty="0" smtClean="0"/>
              <a:t>růst, sociální pokrok, kulturní rozvoj a vzájemné vztahy </a:t>
            </a:r>
            <a:r>
              <a:rPr lang="cs-CZ" dirty="0" smtClean="0"/>
              <a:t>členů </a:t>
            </a:r>
            <a:r>
              <a:rPr lang="cs-CZ" dirty="0" smtClean="0"/>
              <a:t>s </a:t>
            </a:r>
            <a:r>
              <a:rPr lang="cs-CZ" dirty="0" smtClean="0"/>
              <a:t>tím</a:t>
            </a:r>
          </a:p>
          <a:p>
            <a:r>
              <a:rPr lang="cs-CZ" dirty="0" smtClean="0"/>
              <a:t>Spolupráce ve vojenskopolitické </a:t>
            </a:r>
            <a:r>
              <a:rPr lang="cs-CZ" dirty="0" smtClean="0"/>
              <a:t>a mezinárodněpolitické oblasti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2QZ4H56NJ3VP-63-1441</_dlc_DocId>
    <_dlc_DocIdUrl xmlns="739c032b-a5be-4b43-b007-0b056e5ef5b0">
      <Url>https://sharepoint.postupicka.cz/seminar4/_layouts/DocIdRedir.aspx?ID=2QZ4H56NJ3VP-63-1441</Url>
      <Description>2QZ4H56NJ3VP-63-1441</Description>
    </_dlc_DocIdUrl>
  </documentManagement>
</p:properties>
</file>

<file path=customXml/itemProps1.xml><?xml version="1.0" encoding="utf-8"?>
<ds:datastoreItem xmlns:ds="http://schemas.openxmlformats.org/officeDocument/2006/customXml" ds:itemID="{3CDFE98C-6DEF-4628-B494-A0EBCDAEEFD9}"/>
</file>

<file path=customXml/itemProps2.xml><?xml version="1.0" encoding="utf-8"?>
<ds:datastoreItem xmlns:ds="http://schemas.openxmlformats.org/officeDocument/2006/customXml" ds:itemID="{67EF20BC-5F3E-4ECE-BA7D-13876ED54036}"/>
</file>

<file path=customXml/itemProps3.xml><?xml version="1.0" encoding="utf-8"?>
<ds:datastoreItem xmlns:ds="http://schemas.openxmlformats.org/officeDocument/2006/customXml" ds:itemID="{3150E854-F2B7-4B36-94F5-C7A2F2F5B5B4}"/>
</file>

<file path=customXml/itemProps4.xml><?xml version="1.0" encoding="utf-8"?>
<ds:datastoreItem xmlns:ds="http://schemas.openxmlformats.org/officeDocument/2006/customXml" ds:itemID="{B3C9C8F0-2E7B-48BF-A67F-E9FD3EE27C61}"/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600</Words>
  <Application>Microsoft Office PowerPoint</Application>
  <PresentationFormat>Předvádění na obrazovce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Mezinárodní organizace</vt:lpstr>
      <vt:lpstr>ALADI (Latinskoamerické integrační společenství, Asociación Latinoamericana de Integration)</vt:lpstr>
      <vt:lpstr>NAFTA  (Severoamerická zóna volného obchodu, North American Free Trade Area)</vt:lpstr>
      <vt:lpstr>SELA (Latinskoamerický hospodářský systém, Sistema Ekonómico Latinoamericano)</vt:lpstr>
      <vt:lpstr>MERCOSUR (Jihoamerický společný trh, Mercado Común del Cono Sur)</vt:lpstr>
      <vt:lpstr>Mezinárodní organizace </vt:lpstr>
      <vt:lpstr>APEC  (Asijsko-pacifické hospodářské společenství, Asia-Pacific Economic Cooperation)</vt:lpstr>
      <vt:lpstr>GCC  (Rada pro spolupráci zemí zálivu) </vt:lpstr>
      <vt:lpstr>ASEAN  (Sdružení národů jihovýchodní Asie, Association of Southeast Asian Nations)</vt:lpstr>
      <vt:lpstr>SAARC (Jihoasijské společenství pro hospodářskou spolupráci)</vt:lpstr>
      <vt:lpstr>KEI  (Karadenis Ekonomik Isbirligi)</vt:lpstr>
      <vt:lpstr>ECO (Economic Cooperation Organization)</vt:lpstr>
      <vt:lpstr>SNS (Společenství nezávislých států, Sodružestvo nězavisimych gosudarstv) </vt:lpstr>
      <vt:lpstr>G-7</vt:lpstr>
      <vt:lpstr>Hospodářské organizace</vt:lpstr>
      <vt:lpstr>OPEC  (Sdružení států vyvážejících ropu, Organization of Petroleum Exporting Countries)</vt:lpstr>
      <vt:lpstr>OAPEC  (Organizace arabských zemí vyvážejících ropu)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organizace</dc:title>
  <cp:lastModifiedBy>Filip - Hejzlar</cp:lastModifiedBy>
  <cp:revision>10</cp:revision>
  <dcterms:modified xsi:type="dcterms:W3CDTF">2012-02-20T21:53:09Z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0e30f824-43da-4d4d-8042-7cf22b4e978a</vt:lpwstr>
  </property>
</Properties>
</file>