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8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63264-0197-443B-9A17-51A6C02338CC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3C1B-17D3-40AD-A124-C0055C0BCC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Vypracoval: David </a:t>
            </a:r>
            <a:r>
              <a:rPr lang="cs-CZ" dirty="0" err="1" smtClean="0"/>
              <a:t>Lakron</a:t>
            </a:r>
            <a:r>
              <a:rPr lang="cs-CZ" dirty="0" smtClean="0"/>
              <a:t>,</a:t>
            </a:r>
            <a:r>
              <a:rPr lang="cs-CZ" baseline="0" dirty="0" smtClean="0"/>
              <a:t> Sexta 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3C1B-17D3-40AD-A124-C0055C0BCCE4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91AFC5-6D8F-42CC-8E64-E8A559258C1D}" type="datetimeFigureOut">
              <a:rPr lang="cs-CZ" smtClean="0"/>
              <a:t>17. 2. 2013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60F32F-7031-4AAB-BD48-61A7B66F4F6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http://upload.wikimedia.org/wikipedia/commons/thumb/7/78/Flag_of_Chile.svg/22px-Flag_of_Chile.svg.png" TargetMode="External"/><Relationship Id="rId18" Type="http://schemas.openxmlformats.org/officeDocument/2006/relationships/image" Target="../media/image9.png"/><Relationship Id="rId26" Type="http://schemas.openxmlformats.org/officeDocument/2006/relationships/hyperlink" Target="http://cs.wikipedia.org/wiki/Soubor:Flag_of_Honduras.svg" TargetMode="External"/><Relationship Id="rId39" Type="http://schemas.openxmlformats.org/officeDocument/2006/relationships/image" Target="../media/image16.png"/><Relationship Id="rId21" Type="http://schemas.openxmlformats.org/officeDocument/2006/relationships/image" Target="../media/image10.png"/><Relationship Id="rId34" Type="http://schemas.openxmlformats.org/officeDocument/2006/relationships/image" Target="http://upload.wikimedia.org/wikipedia/commons/thumb/f/f2/Flag_of_Costa_Rica.svg/22px-Flag_of_Costa_Rica.svg.png" TargetMode="External"/><Relationship Id="rId42" Type="http://schemas.openxmlformats.org/officeDocument/2006/relationships/image" Target="../media/image17.png"/><Relationship Id="rId47" Type="http://schemas.openxmlformats.org/officeDocument/2006/relationships/hyperlink" Target="http://cs.wikipedia.org/wiki/Soubor:Flag_of_Paraguay.svg" TargetMode="External"/><Relationship Id="rId50" Type="http://schemas.openxmlformats.org/officeDocument/2006/relationships/hyperlink" Target="http://cs.wikipedia.org/wiki/Soubor:Flag_of_Peru.svg" TargetMode="External"/><Relationship Id="rId55" Type="http://schemas.openxmlformats.org/officeDocument/2006/relationships/image" Target="http://upload.wikimedia.org/wikipedia/commons/thumb/3/34/Flag_of_El_Salvador.svg/22px-Flag_of_El_Salvador.svg.png" TargetMode="External"/><Relationship Id="rId7" Type="http://schemas.openxmlformats.org/officeDocument/2006/relationships/image" Target="http://upload.wikimedia.org/wikipedia/commons/thumb/4/48/Flag_of_Bolivia.svg/22px-Flag_of_Bolivia.svg.png" TargetMode="External"/><Relationship Id="rId12" Type="http://schemas.openxmlformats.org/officeDocument/2006/relationships/image" Target="../media/image7.png"/><Relationship Id="rId17" Type="http://schemas.openxmlformats.org/officeDocument/2006/relationships/hyperlink" Target="http://cs.wikipedia.org/wiki/Soubor:Flag_of_Ecuador.svg" TargetMode="External"/><Relationship Id="rId25" Type="http://schemas.openxmlformats.org/officeDocument/2006/relationships/image" Target="http://upload.wikimedia.org/wikipedia/commons/thumb/5/56/Flag_of_Haiti.svg/22px-Flag_of_Haiti.svg.png" TargetMode="External"/><Relationship Id="rId33" Type="http://schemas.openxmlformats.org/officeDocument/2006/relationships/image" Target="../media/image14.png"/><Relationship Id="rId38" Type="http://schemas.openxmlformats.org/officeDocument/2006/relationships/hyperlink" Target="http://cs.wikipedia.org/wiki/Soubor:Flag_of_Mexico.svg" TargetMode="External"/><Relationship Id="rId46" Type="http://schemas.openxmlformats.org/officeDocument/2006/relationships/image" Target="http://upload.wikimedia.org/wikipedia/commons/thumb/a/ab/Flag_of_Panama.svg/22px-Flag_of_Panama.svg.png" TargetMode="External"/><Relationship Id="rId59" Type="http://schemas.openxmlformats.org/officeDocument/2006/relationships/hyperlink" Target="http://cs.wikipedia.org/wiki/Soubor:Flag_of_Venezuela.svg" TargetMode="External"/><Relationship Id="rId2" Type="http://schemas.openxmlformats.org/officeDocument/2006/relationships/hyperlink" Target="http://cs.wikipedia.org/wiki/Soubor:Flag_of_Argentina.svg" TargetMode="External"/><Relationship Id="rId16" Type="http://schemas.openxmlformats.org/officeDocument/2006/relationships/image" Target="http://upload.wikimedia.org/wikipedia/commons/thumb/9/9f/Flag_of_the_Dominican_Republic.svg/22px-Flag_of_the_Dominican_Republic.svg.png" TargetMode="External"/><Relationship Id="rId20" Type="http://schemas.openxmlformats.org/officeDocument/2006/relationships/hyperlink" Target="http://cs.wikipedia.org/wiki/Soubor:Flag_of_Guatemala.svg" TargetMode="External"/><Relationship Id="rId29" Type="http://schemas.openxmlformats.org/officeDocument/2006/relationships/hyperlink" Target="http://cs.wikipedia.org/wiki/Soubor:Flag_of_Colombia.svg" TargetMode="External"/><Relationship Id="rId41" Type="http://schemas.openxmlformats.org/officeDocument/2006/relationships/hyperlink" Target="http://cs.wikipedia.org/wiki/Soubor:Flag_of_Nicaragua.svg" TargetMode="External"/><Relationship Id="rId5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cs.wikipedia.org/wiki/Soubor:Flag_of_Chile.svg" TargetMode="External"/><Relationship Id="rId24" Type="http://schemas.openxmlformats.org/officeDocument/2006/relationships/image" Target="../media/image11.png"/><Relationship Id="rId32" Type="http://schemas.openxmlformats.org/officeDocument/2006/relationships/hyperlink" Target="http://cs.wikipedia.org/wiki/Soubor:Flag_of_Costa_Rica.svg" TargetMode="External"/><Relationship Id="rId37" Type="http://schemas.openxmlformats.org/officeDocument/2006/relationships/image" Target="http://upload.wikimedia.org/wikipedia/commons/thumb/b/bd/Flag_of_Cuba.svg/22px-Flag_of_Cuba.svg.png" TargetMode="External"/><Relationship Id="rId40" Type="http://schemas.openxmlformats.org/officeDocument/2006/relationships/image" Target="http://upload.wikimedia.org/wikipedia/commons/thumb/f/fc/Flag_of_Mexico.svg/22px-Flag_of_Mexico.svg.png" TargetMode="External"/><Relationship Id="rId45" Type="http://schemas.openxmlformats.org/officeDocument/2006/relationships/image" Target="../media/image18.png"/><Relationship Id="rId53" Type="http://schemas.openxmlformats.org/officeDocument/2006/relationships/hyperlink" Target="http://cs.wikipedia.org/wiki/Soubor:Flag_of_El_Salvador.svg" TargetMode="External"/><Relationship Id="rId58" Type="http://schemas.openxmlformats.org/officeDocument/2006/relationships/image" Target="http://upload.wikimedia.org/wikipedia/commons/thumb/f/fe/Flag_of_Uruguay.svg/22px-Flag_of_Uruguay.svg.png" TargetMode="External"/><Relationship Id="rId5" Type="http://schemas.openxmlformats.org/officeDocument/2006/relationships/hyperlink" Target="http://cs.wikipedia.org/wiki/Soubor:Flag_of_Bolivia.svg" TargetMode="External"/><Relationship Id="rId15" Type="http://schemas.openxmlformats.org/officeDocument/2006/relationships/image" Target="../media/image8.png"/><Relationship Id="rId23" Type="http://schemas.openxmlformats.org/officeDocument/2006/relationships/hyperlink" Target="http://cs.wikipedia.org/wiki/Soubor:Flag_of_Haiti.svg" TargetMode="External"/><Relationship Id="rId28" Type="http://schemas.openxmlformats.org/officeDocument/2006/relationships/image" Target="http://upload.wikimedia.org/wikipedia/commons/thumb/8/82/Flag_of_Honduras.svg/22px-Flag_of_Honduras.svg.png" TargetMode="External"/><Relationship Id="rId36" Type="http://schemas.openxmlformats.org/officeDocument/2006/relationships/image" Target="../media/image15.png"/><Relationship Id="rId49" Type="http://schemas.openxmlformats.org/officeDocument/2006/relationships/image" Target="http://upload.wikimedia.org/wikipedia/commons/thumb/2/27/Flag_of_Paraguay.svg/22px-Flag_of_Paraguay.svg.png" TargetMode="External"/><Relationship Id="rId57" Type="http://schemas.openxmlformats.org/officeDocument/2006/relationships/image" Target="../media/image22.png"/><Relationship Id="rId10" Type="http://schemas.openxmlformats.org/officeDocument/2006/relationships/image" Target="http://upload.wikimedia.org/wikipedia/commons/thumb/0/05/Flag_of_Brazil.svg/22px-Flag_of_Brazil.svg.png" TargetMode="External"/><Relationship Id="rId19" Type="http://schemas.openxmlformats.org/officeDocument/2006/relationships/image" Target="http://upload.wikimedia.org/wikipedia/commons/thumb/e/e8/Flag_of_Ecuador.svg/22px-Flag_of_Ecuador.svg.png" TargetMode="External"/><Relationship Id="rId31" Type="http://schemas.openxmlformats.org/officeDocument/2006/relationships/image" Target="http://upload.wikimedia.org/wikipedia/commons/thumb/2/21/Flag_of_Colombia.svg/22px-Flag_of_Colombia.svg.png" TargetMode="External"/><Relationship Id="rId44" Type="http://schemas.openxmlformats.org/officeDocument/2006/relationships/hyperlink" Target="http://cs.wikipedia.org/wiki/Soubor:Flag_of_Panama.svg" TargetMode="External"/><Relationship Id="rId52" Type="http://schemas.openxmlformats.org/officeDocument/2006/relationships/image" Target="http://upload.wikimedia.org/wikipedia/commons/thumb/c/cf/Flag_of_Peru.svg/22px-Flag_of_Peru.svg.png" TargetMode="External"/><Relationship Id="rId60" Type="http://schemas.openxmlformats.org/officeDocument/2006/relationships/image" Target="../media/image23.png"/><Relationship Id="rId4" Type="http://schemas.openxmlformats.org/officeDocument/2006/relationships/image" Target="http://upload.wikimedia.org/wikipedia/commons/thumb/1/1a/Flag_of_Argentina.svg/22px-Flag_of_Argentina.svg.png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://cs.wikipedia.org/wiki/Soubor:Flag_of_the_Dominican_Republic.svg" TargetMode="External"/><Relationship Id="rId22" Type="http://schemas.openxmlformats.org/officeDocument/2006/relationships/image" Target="http://upload.wikimedia.org/wikipedia/commons/thumb/e/ec/Flag_of_Guatemala.svg/22px-Flag_of_Guatemala.svg.png" TargetMode="External"/><Relationship Id="rId27" Type="http://schemas.openxmlformats.org/officeDocument/2006/relationships/image" Target="../media/image12.png"/><Relationship Id="rId30" Type="http://schemas.openxmlformats.org/officeDocument/2006/relationships/image" Target="../media/image13.png"/><Relationship Id="rId35" Type="http://schemas.openxmlformats.org/officeDocument/2006/relationships/hyperlink" Target="http://cs.wikipedia.org/wiki/Soubor:Flag_of_Cuba.svg" TargetMode="External"/><Relationship Id="rId43" Type="http://schemas.openxmlformats.org/officeDocument/2006/relationships/image" Target="http://upload.wikimedia.org/wikipedia/commons/thumb/1/19/Flag_of_Nicaragua.svg/22px-Flag_of_Nicaragua.svg.png" TargetMode="External"/><Relationship Id="rId48" Type="http://schemas.openxmlformats.org/officeDocument/2006/relationships/image" Target="../media/image19.png"/><Relationship Id="rId56" Type="http://schemas.openxmlformats.org/officeDocument/2006/relationships/hyperlink" Target="http://cs.wikipedia.org/wiki/Soubor:Flag_of_Uruguay.svg" TargetMode="External"/><Relationship Id="rId8" Type="http://schemas.openxmlformats.org/officeDocument/2006/relationships/hyperlink" Target="http://cs.wikipedia.org/wiki/Soubor:Flag_of_Brazil.svg" TargetMode="External"/><Relationship Id="rId51" Type="http://schemas.openxmlformats.org/officeDocument/2006/relationships/image" Target="../media/image20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hyperlink" Target="http://cs.wikipedia.org/wiki/Soubor:Flag_of_Martinique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941168"/>
            <a:ext cx="7772400" cy="7200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Geografická charakteristika latinské </a:t>
            </a:r>
            <a:r>
              <a:rPr lang="cs-CZ" sz="2400" dirty="0" err="1" smtClean="0"/>
              <a:t>ameriky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</a:t>
            </a:r>
            <a:r>
              <a:rPr lang="cs-CZ" dirty="0" err="1" smtClean="0"/>
              <a:t>amerika</a:t>
            </a:r>
            <a:r>
              <a:rPr lang="cs-CZ" dirty="0" smtClean="0"/>
              <a:t>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Země jižně od USA, kterých </a:t>
            </a:r>
            <a:r>
              <a:rPr lang="cs-CZ" sz="2400" dirty="0" smtClean="0"/>
              <a:t>se mluví jedním z románských </a:t>
            </a:r>
            <a:r>
              <a:rPr lang="cs-CZ" sz="2400" dirty="0" smtClean="0"/>
              <a:t>jazyků (</a:t>
            </a:r>
            <a:r>
              <a:rPr lang="cs-CZ" sz="2400" dirty="0" smtClean="0"/>
              <a:t> francouzsky, portugalsky nebo </a:t>
            </a:r>
            <a:r>
              <a:rPr lang="cs-CZ" sz="2400" dirty="0" smtClean="0"/>
              <a:t>španělsky)</a:t>
            </a:r>
          </a:p>
          <a:p>
            <a:r>
              <a:rPr lang="cs-CZ" sz="2400" dirty="0" smtClean="0"/>
              <a:t>Latinskou Ameriku označujeme všechny země amerického kontinentu mimo USA a </a:t>
            </a:r>
            <a:r>
              <a:rPr lang="cs-CZ" sz="2400" dirty="0" smtClean="0"/>
              <a:t>Kanady.</a:t>
            </a:r>
          </a:p>
          <a:p>
            <a:r>
              <a:rPr lang="cs-CZ" sz="2400" dirty="0" smtClean="0"/>
              <a:t>Název odkazuje na románský původ jazyků přinesených do této oblasti kolonizátory a na s nimi svázané kulturní dědictví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Poprvé bylo označení „Latinská Amerika“ navrženo v průběhu obsazení Mexika Francouzi (1862-1867</a:t>
            </a:r>
            <a:r>
              <a:rPr lang="cs-CZ" sz="2400" dirty="0" smtClean="0"/>
              <a:t>).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Soubor:Map-Latin Amer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869160"/>
            <a:ext cx="3600400" cy="1827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Státy Latinské </a:t>
            </a:r>
            <a:r>
              <a:rPr lang="cs-CZ" dirty="0" err="1" smtClean="0"/>
              <a:t>ameriky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8" y="1340764"/>
          <a:ext cx="8640960" cy="525658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28192"/>
                <a:gridCol w="1728192"/>
                <a:gridCol w="1728192"/>
                <a:gridCol w="1728192"/>
                <a:gridCol w="1728192"/>
              </a:tblGrid>
              <a:tr h="191805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Stát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Populace (2011</a:t>
                      </a:r>
                      <a:r>
                        <a:rPr lang="cs-CZ" sz="800" dirty="0" smtClean="0"/>
                        <a:t>)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Rozloha [km²</a:t>
                      </a:r>
                      <a:r>
                        <a:rPr lang="cs-CZ" sz="800" dirty="0" smtClean="0"/>
                        <a:t>]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Hlavní město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Měna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>
                    <a:solidFill>
                      <a:srgbClr val="FFC000"/>
                    </a:solidFill>
                  </a:tcPr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Argentina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41 769 726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2 780 400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Buenos Aires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Argentinské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Bolívie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10 118 683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1 098 581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Sucre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Bolivijský boliviano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Brazílie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203 429 773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8 514 877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Brasília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Brazilský real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Chile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16 888 760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756 102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Santiago de Chile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Chilské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Dominik. republika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9 956 648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48 670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Santo Domingo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Dominikánské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Ekvádor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15 007 343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283 561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Quito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USD + vlastní mince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Guatemala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13 824 463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108 889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Ciudad de Guatemala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Guatemalský quetzal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Haiti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9 719 932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27 750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Port-au-Prince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Haitský gourde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19763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Honduras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8 143 564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112 090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Tegucigalpa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Honduraská lempira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302866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Kolumbie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44 725 543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1 138 910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Bogota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Kolumbijské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1749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Kostarik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4 576 562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51 100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San José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Kostarický </a:t>
                      </a:r>
                      <a:r>
                        <a:rPr lang="cs-CZ" sz="800" dirty="0" err="1"/>
                        <a:t>colón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1749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Kuba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11 087 330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110 860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Havana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Kubánské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302866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Mexiko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113 724 226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1 964 375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Ciudad de México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Mexické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98505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Nikaragua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5 666 301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130 370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Managua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Nikaragujská córdoba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302866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Panama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3 460 462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75 420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Ciudad de Panamá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Panamská balboa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98505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Paraguay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6 459 058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406 752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Asunción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Paraguayský guaraní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98505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 smtClean="0"/>
                        <a:t>Peru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29 248 943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1 285 216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Lima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Peruánský nuevo sol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21853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Salvador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6 071 774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21 041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San Salvador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Americký dolar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298505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Uruguay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3 308 535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176 215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Montevideo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Uruguayské peso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  <a:tr h="526588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 </a:t>
                      </a:r>
                      <a:r>
                        <a:rPr lang="cs-CZ" sz="800" u="sng" dirty="0"/>
                        <a:t>Venezuela</a:t>
                      </a:r>
                      <a:endParaRPr lang="cs-CZ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27 635 743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912 050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/>
                        <a:t> Caracas</a:t>
                      </a:r>
                      <a:endParaRPr lang="cs-CZ" sz="1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800" dirty="0"/>
                        <a:t>Venezuelský </a:t>
                      </a:r>
                      <a:r>
                        <a:rPr lang="cs-CZ" sz="800" dirty="0" err="1"/>
                        <a:t>bolívar</a:t>
                      </a:r>
                      <a:endParaRPr lang="cs-CZ" sz="1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48" marR="60548" marT="0" marB="0"/>
                </a:tc>
              </a:tr>
            </a:tbl>
          </a:graphicData>
        </a:graphic>
      </p:graphicFrame>
      <p:pic>
        <p:nvPicPr>
          <p:cNvPr id="15380" name="Picture 20" descr="Argentina">
            <a:hlinkClick r:id="rId2" tooltip="&quot;Argentina&quot;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0" y="0"/>
            <a:ext cx="209550" cy="133350"/>
          </a:xfrm>
          <a:prstGeom prst="rect">
            <a:avLst/>
          </a:prstGeom>
          <a:noFill/>
        </p:spPr>
      </p:pic>
      <p:pic>
        <p:nvPicPr>
          <p:cNvPr id="15379" name="Picture 19" descr="Bolívie">
            <a:hlinkClick r:id="rId5" tooltip="&quot;Bolívie&quot;"/>
          </p:cNvPr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78" name="Picture 18" descr="Brazílie">
            <a:hlinkClick r:id="rId8" tooltip="&quot;Brazílie&quot;"/>
          </p:cNvPr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77" name="Picture 17" descr="Chile">
            <a:hlinkClick r:id="rId11" tooltip="&quot;Chile&quot;"/>
          </p:cNvPr>
          <p:cNvPicPr>
            <a:picLocks noChangeAspect="1" noChangeArrowheads="1"/>
          </p:cNvPicPr>
          <p:nvPr/>
        </p:nvPicPr>
        <p:blipFill>
          <a:blip r:embed="rId12" r:link="rId13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76" name="Picture 16" descr="Dominikánská republika">
            <a:hlinkClick r:id="rId14" tooltip="&quot;Dominikánská republika&quot;"/>
          </p:cNvPr>
          <p:cNvPicPr>
            <a:picLocks noChangeAspect="1" noChangeArrowheads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0" y="0"/>
            <a:ext cx="209550" cy="133350"/>
          </a:xfrm>
          <a:prstGeom prst="rect">
            <a:avLst/>
          </a:prstGeom>
          <a:noFill/>
        </p:spPr>
      </p:pic>
      <p:pic>
        <p:nvPicPr>
          <p:cNvPr id="15375" name="Picture 15" descr="Ekvádor">
            <a:hlinkClick r:id="rId17" tooltip="&quot;Ekvádor&quot;"/>
          </p:cNvPr>
          <p:cNvPicPr>
            <a:picLocks noChangeAspect="1" noChangeArrowheads="1"/>
          </p:cNvPicPr>
          <p:nvPr/>
        </p:nvPicPr>
        <p:blipFill>
          <a:blip r:embed="rId18" r:link="rId19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74" name="Picture 14" descr="Guatemala">
            <a:hlinkClick r:id="rId20" tooltip="&quot;Guatemala&quot;"/>
          </p:cNvPr>
          <p:cNvPicPr>
            <a:picLocks noChangeAspect="1" noChangeArrowheads="1"/>
          </p:cNvPicPr>
          <p:nvPr/>
        </p:nvPicPr>
        <p:blipFill>
          <a:blip r:embed="rId21" r:link="rId22" cstate="print"/>
          <a:srcRect/>
          <a:stretch>
            <a:fillRect/>
          </a:stretch>
        </p:blipFill>
        <p:spPr bwMode="auto">
          <a:xfrm>
            <a:off x="0" y="0"/>
            <a:ext cx="209550" cy="133350"/>
          </a:xfrm>
          <a:prstGeom prst="rect">
            <a:avLst/>
          </a:prstGeom>
          <a:noFill/>
        </p:spPr>
      </p:pic>
      <p:pic>
        <p:nvPicPr>
          <p:cNvPr id="15373" name="Picture 13" descr="Haiti">
            <a:hlinkClick r:id="rId23" tooltip="&quot;Haiti&quot;"/>
          </p:cNvPr>
          <p:cNvPicPr>
            <a:picLocks noChangeAspect="1" noChangeArrowheads="1"/>
          </p:cNvPicPr>
          <p:nvPr/>
        </p:nvPicPr>
        <p:blipFill>
          <a:blip r:embed="rId24" r:link="rId25" cstate="print"/>
          <a:srcRect/>
          <a:stretch>
            <a:fillRect/>
          </a:stretch>
        </p:blipFill>
        <p:spPr bwMode="auto">
          <a:xfrm>
            <a:off x="0" y="0"/>
            <a:ext cx="209550" cy="123825"/>
          </a:xfrm>
          <a:prstGeom prst="rect">
            <a:avLst/>
          </a:prstGeom>
          <a:noFill/>
        </p:spPr>
      </p:pic>
      <p:pic>
        <p:nvPicPr>
          <p:cNvPr id="15372" name="Picture 12" descr="Honduras">
            <a:hlinkClick r:id="rId26" tooltip="&quot;Honduras&quot;"/>
          </p:cNvPr>
          <p:cNvPicPr>
            <a:picLocks noChangeAspect="1" noChangeArrowheads="1"/>
          </p:cNvPicPr>
          <p:nvPr/>
        </p:nvPicPr>
        <p:blipFill>
          <a:blip r:embed="rId27" r:link="rId28" cstate="print"/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</p:spPr>
      </p:pic>
      <p:pic>
        <p:nvPicPr>
          <p:cNvPr id="15371" name="Picture 11" descr="Kolumbie">
            <a:hlinkClick r:id="rId29" tooltip="&quot;Kolumbie&quot;"/>
          </p:cNvPr>
          <p:cNvPicPr>
            <a:picLocks noChangeAspect="1" noChangeArrowheads="1"/>
          </p:cNvPicPr>
          <p:nvPr/>
        </p:nvPicPr>
        <p:blipFill>
          <a:blip r:embed="rId30" r:link="rId31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70" name="Picture 10" descr="Kostarika">
            <a:hlinkClick r:id="rId32" tooltip="&quot;Kostarika&quot;"/>
          </p:cNvPr>
          <p:cNvPicPr>
            <a:picLocks noChangeAspect="1" noChangeArrowheads="1"/>
          </p:cNvPicPr>
          <p:nvPr/>
        </p:nvPicPr>
        <p:blipFill>
          <a:blip r:embed="rId33" r:link="rId34" cstate="print"/>
          <a:srcRect/>
          <a:stretch>
            <a:fillRect/>
          </a:stretch>
        </p:blipFill>
        <p:spPr bwMode="auto">
          <a:xfrm>
            <a:off x="0" y="0"/>
            <a:ext cx="209550" cy="123825"/>
          </a:xfrm>
          <a:prstGeom prst="rect">
            <a:avLst/>
          </a:prstGeom>
          <a:noFill/>
        </p:spPr>
      </p:pic>
      <p:pic>
        <p:nvPicPr>
          <p:cNvPr id="15369" name="Picture 9" descr="Kuba">
            <a:hlinkClick r:id="rId35" tooltip="&quot;Kuba&quot;"/>
          </p:cNvPr>
          <p:cNvPicPr>
            <a:picLocks noChangeAspect="1" noChangeArrowheads="1"/>
          </p:cNvPicPr>
          <p:nvPr/>
        </p:nvPicPr>
        <p:blipFill>
          <a:blip r:embed="rId36" r:link="rId37" cstate="print"/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</p:spPr>
      </p:pic>
      <p:pic>
        <p:nvPicPr>
          <p:cNvPr id="15368" name="Picture 8" descr="Mexiko">
            <a:hlinkClick r:id="rId38" tooltip="&quot;Mexiko&quot;"/>
          </p:cNvPr>
          <p:cNvPicPr>
            <a:picLocks noChangeAspect="1" noChangeArrowheads="1"/>
          </p:cNvPicPr>
          <p:nvPr/>
        </p:nvPicPr>
        <p:blipFill>
          <a:blip r:embed="rId39" r:link="rId40" cstate="print"/>
          <a:srcRect/>
          <a:stretch>
            <a:fillRect/>
          </a:stretch>
        </p:blipFill>
        <p:spPr bwMode="auto">
          <a:xfrm>
            <a:off x="0" y="0"/>
            <a:ext cx="209550" cy="123825"/>
          </a:xfrm>
          <a:prstGeom prst="rect">
            <a:avLst/>
          </a:prstGeom>
          <a:noFill/>
        </p:spPr>
      </p:pic>
      <p:pic>
        <p:nvPicPr>
          <p:cNvPr id="15367" name="Picture 7" descr="Nikaragua">
            <a:hlinkClick r:id="rId41" tooltip="&quot;Nikaragua&quot;"/>
          </p:cNvPr>
          <p:cNvPicPr>
            <a:picLocks noChangeAspect="1" noChangeArrowheads="1"/>
          </p:cNvPicPr>
          <p:nvPr/>
        </p:nvPicPr>
        <p:blipFill>
          <a:blip r:embed="rId42" r:link="rId43" cstate="print"/>
          <a:srcRect/>
          <a:stretch>
            <a:fillRect/>
          </a:stretch>
        </p:blipFill>
        <p:spPr bwMode="auto">
          <a:xfrm>
            <a:off x="0" y="0"/>
            <a:ext cx="209550" cy="123825"/>
          </a:xfrm>
          <a:prstGeom prst="rect">
            <a:avLst/>
          </a:prstGeom>
          <a:noFill/>
        </p:spPr>
      </p:pic>
      <p:pic>
        <p:nvPicPr>
          <p:cNvPr id="15366" name="Picture 6" descr="Panama">
            <a:hlinkClick r:id="rId44" tooltip="&quot;Panama&quot;"/>
          </p:cNvPr>
          <p:cNvPicPr>
            <a:picLocks noChangeAspect="1" noChangeArrowheads="1"/>
          </p:cNvPicPr>
          <p:nvPr/>
        </p:nvPicPr>
        <p:blipFill>
          <a:blip r:embed="rId45" r:link="rId46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65" name="Picture 5" descr="Paraguay">
            <a:hlinkClick r:id="rId47" tooltip="&quot;Paraguay&quot;"/>
          </p:cNvPr>
          <p:cNvPicPr>
            <a:picLocks noChangeAspect="1" noChangeArrowheads="1"/>
          </p:cNvPicPr>
          <p:nvPr/>
        </p:nvPicPr>
        <p:blipFill>
          <a:blip r:embed="rId48" r:link="rId49" cstate="print"/>
          <a:srcRect/>
          <a:stretch>
            <a:fillRect/>
          </a:stretch>
        </p:blipFill>
        <p:spPr bwMode="auto">
          <a:xfrm>
            <a:off x="0" y="0"/>
            <a:ext cx="209550" cy="123825"/>
          </a:xfrm>
          <a:prstGeom prst="rect">
            <a:avLst/>
          </a:prstGeom>
          <a:noFill/>
        </p:spPr>
      </p:pic>
      <p:pic>
        <p:nvPicPr>
          <p:cNvPr id="15364" name="Picture 4" descr="Peru">
            <a:hlinkClick r:id="rId50" tooltip="&quot;Peru&quot;"/>
          </p:cNvPr>
          <p:cNvPicPr>
            <a:picLocks noChangeAspect="1" noChangeArrowheads="1"/>
          </p:cNvPicPr>
          <p:nvPr/>
        </p:nvPicPr>
        <p:blipFill>
          <a:blip r:embed="rId51" r:link="rId52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63" name="Picture 3" descr="Salvador">
            <a:hlinkClick r:id="rId53" tooltip="&quot;Salvador&quot;"/>
          </p:cNvPr>
          <p:cNvPicPr>
            <a:picLocks noChangeAspect="1" noChangeArrowheads="1"/>
          </p:cNvPicPr>
          <p:nvPr/>
        </p:nvPicPr>
        <p:blipFill>
          <a:blip r:embed="rId54" r:link="rId55" cstate="print"/>
          <a:srcRect/>
          <a:stretch>
            <a:fillRect/>
          </a:stretch>
        </p:blipFill>
        <p:spPr bwMode="auto">
          <a:xfrm>
            <a:off x="0" y="0"/>
            <a:ext cx="209550" cy="114300"/>
          </a:xfrm>
          <a:prstGeom prst="rect">
            <a:avLst/>
          </a:prstGeom>
          <a:noFill/>
        </p:spPr>
      </p:pic>
      <p:pic>
        <p:nvPicPr>
          <p:cNvPr id="15362" name="Picture 2" descr="Uruguay">
            <a:hlinkClick r:id="rId56" tooltip="&quot;Uruguay&quot;"/>
          </p:cNvPr>
          <p:cNvPicPr>
            <a:picLocks noChangeAspect="1" noChangeArrowheads="1"/>
          </p:cNvPicPr>
          <p:nvPr/>
        </p:nvPicPr>
        <p:blipFill>
          <a:blip r:embed="rId57" r:link="rId58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5361" name="obrázek 333" descr="Venezuela">
            <a:hlinkClick r:id="rId59" tooltip="&quot;Venezuela&quot;"/>
          </p:cNvPr>
          <p:cNvPicPr>
            <a:picLocks noChangeAspect="1" noChangeArrowheads="1"/>
          </p:cNvPicPr>
          <p:nvPr/>
        </p:nvPicPr>
        <p:blipFill>
          <a:blip r:embed="rId60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Rozloha, Počet Obyvatel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Rozkládá </a:t>
            </a:r>
            <a:r>
              <a:rPr lang="cs-CZ" sz="2000" dirty="0" smtClean="0"/>
              <a:t>se na území </a:t>
            </a:r>
            <a:r>
              <a:rPr lang="cs-CZ" sz="2000" dirty="0" smtClean="0"/>
              <a:t>21 </a:t>
            </a:r>
            <a:r>
              <a:rPr lang="cs-CZ" sz="2000" dirty="0" smtClean="0"/>
              <a:t>miliónů km², což představuje </a:t>
            </a:r>
            <a:r>
              <a:rPr lang="cs-CZ" sz="2000" dirty="0" smtClean="0"/>
              <a:t>16% </a:t>
            </a:r>
            <a:r>
              <a:rPr lang="cs-CZ" sz="2000" dirty="0" err="1" smtClean="0"/>
              <a:t>nemořského</a:t>
            </a:r>
            <a:r>
              <a:rPr lang="cs-CZ" sz="2000" dirty="0" smtClean="0"/>
              <a:t> zemského povrchu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Populace Jižní Ameriky přesahuje </a:t>
            </a:r>
            <a:r>
              <a:rPr lang="cs-CZ" sz="2000" dirty="0" smtClean="0"/>
              <a:t>590 </a:t>
            </a:r>
            <a:r>
              <a:rPr lang="cs-CZ" sz="2000" dirty="0" smtClean="0"/>
              <a:t>miliónů, tedy téměř </a:t>
            </a:r>
            <a:r>
              <a:rPr lang="cs-CZ" sz="2000" dirty="0" smtClean="0"/>
              <a:t>12% </a:t>
            </a:r>
            <a:r>
              <a:rPr lang="cs-CZ" sz="2000" dirty="0" smtClean="0"/>
              <a:t>světové populace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Latinská </a:t>
            </a:r>
            <a:r>
              <a:rPr lang="cs-CZ" sz="2000" dirty="0" smtClean="0"/>
              <a:t>Amerika se skládá z </a:t>
            </a:r>
            <a:r>
              <a:rPr lang="cs-CZ" sz="2000" dirty="0" smtClean="0"/>
              <a:t>20</a:t>
            </a:r>
            <a:r>
              <a:rPr lang="cs-CZ" sz="2000" dirty="0" smtClean="0"/>
              <a:t> suverénních států a </a:t>
            </a:r>
            <a:r>
              <a:rPr lang="cs-CZ" sz="2000" dirty="0" smtClean="0"/>
              <a:t>sedmi </a:t>
            </a:r>
            <a:r>
              <a:rPr lang="cs-CZ" sz="2000" dirty="0" smtClean="0"/>
              <a:t>závislých území </a:t>
            </a:r>
            <a:r>
              <a:rPr lang="cs-CZ" sz="2000" dirty="0" smtClean="0"/>
              <a:t>(Portoriko</a:t>
            </a:r>
            <a:r>
              <a:rPr lang="cs-CZ" sz="2000" dirty="0" smtClean="0"/>
              <a:t>,  Francouzská Guyana,  Guadeloupe,</a:t>
            </a:r>
            <a:r>
              <a:rPr lang="cs-CZ" sz="2000" dirty="0" smtClean="0">
                <a:hlinkClick r:id="rId2" tooltip="&quot;Martinik&quot; "/>
              </a:rPr>
              <a:t>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Martinik</a:t>
            </a:r>
            <a:r>
              <a:rPr lang="cs-CZ" sz="2000" dirty="0" smtClean="0"/>
              <a:t>,  Svatý Bartoloměj,  Svatý Martin,  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</a:t>
            </a:r>
            <a:r>
              <a:rPr lang="cs-CZ" sz="2000" dirty="0" err="1" smtClean="0"/>
              <a:t>Saint</a:t>
            </a:r>
            <a:r>
              <a:rPr lang="cs-CZ" sz="2000" dirty="0" smtClean="0"/>
              <a:t>-</a:t>
            </a:r>
            <a:r>
              <a:rPr lang="cs-CZ" sz="2000" dirty="0" err="1" smtClean="0"/>
              <a:t>Pierre</a:t>
            </a:r>
            <a:r>
              <a:rPr lang="cs-CZ" sz="2000" dirty="0" smtClean="0"/>
              <a:t> </a:t>
            </a:r>
            <a:r>
              <a:rPr lang="cs-CZ" sz="2000" dirty="0" smtClean="0"/>
              <a:t>a </a:t>
            </a:r>
            <a:r>
              <a:rPr lang="cs-CZ" sz="2000" dirty="0" err="1" smtClean="0"/>
              <a:t>Miquelon</a:t>
            </a:r>
            <a:r>
              <a:rPr lang="cs-CZ" sz="2000" dirty="0" smtClean="0"/>
              <a:t>).</a:t>
            </a:r>
            <a:endParaRPr lang="cs-CZ" sz="2000" b="1" dirty="0"/>
          </a:p>
        </p:txBody>
      </p:sp>
      <p:pic>
        <p:nvPicPr>
          <p:cNvPr id="16386" name="Picture 2" descr="http://i.mlp.cz/noRW_photodisplay/e3/9166_e3ebe152b879d1bb9cd51d1c2c5088b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429000"/>
            <a:ext cx="2952328" cy="2640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Střední Amerika je tvořena úzkým pásem pevniny a mnoha ostrovy – Velké Antily, Malé Antily, Bahamy. Do mexického zálivu vystupuje poloostrov </a:t>
            </a:r>
            <a:r>
              <a:rPr lang="cs-CZ" sz="2000" dirty="0" err="1" smtClean="0"/>
              <a:t>Yucatán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Jižní </a:t>
            </a:r>
            <a:r>
              <a:rPr lang="cs-CZ" sz="2000" dirty="0" smtClean="0"/>
              <a:t>Amerika není moc členitá – na západě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</a:t>
            </a:r>
            <a:r>
              <a:rPr lang="cs-CZ" sz="2000" dirty="0" smtClean="0"/>
              <a:t> Tichém oceáně jsou Galapágy, chilské </a:t>
            </a:r>
            <a:r>
              <a:rPr lang="cs-CZ" sz="2000" dirty="0" smtClean="0"/>
              <a:t>souostroví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a </a:t>
            </a:r>
            <a:r>
              <a:rPr lang="cs-CZ" sz="2000" dirty="0" err="1" smtClean="0"/>
              <a:t>Chiloé</a:t>
            </a:r>
            <a:r>
              <a:rPr lang="cs-CZ" sz="2000" dirty="0" smtClean="0"/>
              <a:t>. Na jihu je řada malých pustých ostrůvků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mezi </a:t>
            </a:r>
            <a:r>
              <a:rPr lang="cs-CZ" sz="2000" dirty="0" smtClean="0"/>
              <a:t>Ohňovou zemí (největší ostrov) a </a:t>
            </a:r>
            <a:r>
              <a:rPr lang="cs-CZ" sz="2000" dirty="0" smtClean="0"/>
              <a:t>Antarktickým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poloostrovem. Ohňovou zemi odděluje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od </a:t>
            </a:r>
            <a:r>
              <a:rPr lang="cs-CZ" sz="2000" dirty="0" smtClean="0"/>
              <a:t>kontinentu </a:t>
            </a:r>
            <a:r>
              <a:rPr lang="cs-CZ" sz="2000" dirty="0" err="1" smtClean="0"/>
              <a:t>Magalhaesův</a:t>
            </a:r>
            <a:r>
              <a:rPr lang="cs-CZ" sz="2000" dirty="0" smtClean="0"/>
              <a:t> průliv. V Atlantiku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leží </a:t>
            </a:r>
            <a:r>
              <a:rPr lang="cs-CZ" sz="2000" dirty="0" smtClean="0"/>
              <a:t>ostrovy Falklandy.</a:t>
            </a:r>
            <a:endParaRPr lang="cs-CZ" sz="2000" dirty="0"/>
          </a:p>
        </p:txBody>
      </p:sp>
      <p:pic>
        <p:nvPicPr>
          <p:cNvPr id="23556" name="Picture 4" descr="http://upload.wikimedia.org/wikipedia/commons/thumb/7/7d/Mapa_Hipsometryczna_Ameryki_Po%C5%82udniowej.svg/220px-Mapa_Hipsometryczna_Ameryki_Po%C5%82udniowej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348880"/>
            <a:ext cx="2808312" cy="3586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Většinou </a:t>
            </a:r>
            <a:r>
              <a:rPr lang="cs-CZ" sz="2000" dirty="0" smtClean="0"/>
              <a:t>tropické, přecházející v subtropické až k podnebí </a:t>
            </a:r>
            <a:r>
              <a:rPr lang="cs-CZ" sz="2000" dirty="0" smtClean="0"/>
              <a:t>subpolárnímu (část </a:t>
            </a:r>
            <a:r>
              <a:rPr lang="cs-CZ" sz="2000" dirty="0" smtClean="0"/>
              <a:t>Patagonie a Ohňové </a:t>
            </a:r>
            <a:r>
              <a:rPr lang="cs-CZ" sz="2000" dirty="0" smtClean="0"/>
              <a:t>země).</a:t>
            </a:r>
          </a:p>
          <a:p>
            <a:r>
              <a:rPr lang="cs-CZ" sz="2000" dirty="0" smtClean="0"/>
              <a:t>Podnebné pásy: </a:t>
            </a:r>
          </a:p>
          <a:p>
            <a:pPr>
              <a:buNone/>
            </a:pPr>
            <a:r>
              <a:rPr lang="cs-CZ" sz="2000" b="1" dirty="0" smtClean="0"/>
              <a:t>      Vlhké </a:t>
            </a:r>
            <a:r>
              <a:rPr lang="cs-CZ" sz="2000" b="1" dirty="0" smtClean="0"/>
              <a:t>tropy </a:t>
            </a:r>
            <a:r>
              <a:rPr lang="cs-CZ" sz="2000" dirty="0" smtClean="0"/>
              <a:t>- Amazonsko-Orinocká nížina, </a:t>
            </a:r>
            <a:r>
              <a:rPr lang="cs-CZ" sz="2000" dirty="0" err="1" smtClean="0"/>
              <a:t>Yucatán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      Středomořské </a:t>
            </a:r>
            <a:r>
              <a:rPr lang="cs-CZ" sz="2000" b="1" dirty="0" smtClean="0"/>
              <a:t>klima </a:t>
            </a:r>
            <a:r>
              <a:rPr lang="cs-CZ" sz="2000" dirty="0" smtClean="0"/>
              <a:t>- okolí Santiaga a </a:t>
            </a:r>
            <a:r>
              <a:rPr lang="cs-CZ" sz="2000" dirty="0" smtClean="0"/>
              <a:t>Chille</a:t>
            </a:r>
          </a:p>
          <a:p>
            <a:pPr>
              <a:buNone/>
            </a:pPr>
            <a:r>
              <a:rPr lang="cs-CZ" sz="2000" b="1" dirty="0" smtClean="0"/>
              <a:t>      Subtropy</a:t>
            </a:r>
            <a:r>
              <a:rPr lang="cs-CZ" sz="2000" dirty="0" smtClean="0"/>
              <a:t> </a:t>
            </a:r>
            <a:r>
              <a:rPr lang="cs-CZ" sz="2000" dirty="0" smtClean="0"/>
              <a:t>- Brazílie (jih) a Argentina (SV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sz="2000" b="1" dirty="0" smtClean="0"/>
              <a:t>      Mírný </a:t>
            </a:r>
            <a:r>
              <a:rPr lang="cs-CZ" sz="2000" b="1" dirty="0" smtClean="0"/>
              <a:t>pás </a:t>
            </a:r>
            <a:r>
              <a:rPr lang="cs-CZ" sz="2000" dirty="0" smtClean="0"/>
              <a:t>- část Chille a většina </a:t>
            </a:r>
            <a:r>
              <a:rPr lang="cs-CZ" sz="2000" dirty="0" smtClean="0"/>
              <a:t>Argentiny</a:t>
            </a:r>
          </a:p>
          <a:p>
            <a:pPr>
              <a:buNone/>
            </a:pPr>
            <a:r>
              <a:rPr lang="cs-CZ" sz="2000" b="1" dirty="0" smtClean="0"/>
              <a:t>      Subpolární </a:t>
            </a:r>
            <a:r>
              <a:rPr lang="cs-CZ" sz="2000" b="1" dirty="0" smtClean="0"/>
              <a:t>pás </a:t>
            </a:r>
            <a:r>
              <a:rPr lang="cs-CZ" sz="2000" dirty="0" smtClean="0"/>
              <a:t>- Patagonie, Ohňová země</a:t>
            </a:r>
            <a:endParaRPr lang="cs-CZ" sz="2000" dirty="0"/>
          </a:p>
        </p:txBody>
      </p:sp>
      <p:pic>
        <p:nvPicPr>
          <p:cNvPr id="22530" name="Picture 2" descr="http://milatka.ic.cz/klimao%20oblast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96952"/>
            <a:ext cx="2600393" cy="2979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563535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Největší </a:t>
            </a:r>
            <a:r>
              <a:rPr lang="cs-CZ" sz="2400" dirty="0" smtClean="0"/>
              <a:t>řeka Amazonka, na začátku zvaná Maraňon (má mnoho přítoků a vodopádů - největší </a:t>
            </a:r>
            <a:r>
              <a:rPr lang="cs-CZ" sz="2400" dirty="0" smtClean="0"/>
              <a:t>přítoky </a:t>
            </a:r>
            <a:r>
              <a:rPr lang="cs-CZ" sz="2400" dirty="0" smtClean="0"/>
              <a:t>Madeira a </a:t>
            </a:r>
            <a:r>
              <a:rPr lang="cs-CZ" sz="2400" dirty="0" err="1" smtClean="0"/>
              <a:t>Tapajós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Druhá </a:t>
            </a:r>
            <a:r>
              <a:rPr lang="cs-CZ" sz="2400" dirty="0" smtClean="0"/>
              <a:t>nejdelší řeka je </a:t>
            </a:r>
            <a:r>
              <a:rPr lang="cs-CZ" sz="2400" dirty="0" err="1" smtClean="0"/>
              <a:t>Paraná</a:t>
            </a:r>
            <a:r>
              <a:rPr lang="cs-CZ" sz="2400" dirty="0" smtClean="0"/>
              <a:t>, dále pak </a:t>
            </a:r>
            <a:r>
              <a:rPr lang="cs-CZ" sz="2400" dirty="0" smtClean="0"/>
              <a:t>Grande, Orinoko, </a:t>
            </a:r>
            <a:r>
              <a:rPr lang="cs-CZ" sz="2400" dirty="0" err="1" smtClean="0"/>
              <a:t>Sao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, </a:t>
            </a:r>
            <a:r>
              <a:rPr lang="cs-CZ" sz="2400" dirty="0" smtClean="0"/>
              <a:t>Uruguay.</a:t>
            </a:r>
          </a:p>
          <a:p>
            <a:r>
              <a:rPr lang="cs-CZ" sz="2400" dirty="0" smtClean="0"/>
              <a:t>Největší </a:t>
            </a:r>
            <a:r>
              <a:rPr lang="cs-CZ" sz="2400" dirty="0" smtClean="0"/>
              <a:t>vodopád je Angel ve Venezuele (1054 m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Nejvýše </a:t>
            </a:r>
            <a:r>
              <a:rPr lang="cs-CZ" sz="2400" dirty="0" smtClean="0"/>
              <a:t>položené splavné jezero je </a:t>
            </a:r>
            <a:r>
              <a:rPr lang="cs-CZ" sz="2400" dirty="0" err="1" smtClean="0"/>
              <a:t>Titicaca</a:t>
            </a:r>
            <a:r>
              <a:rPr lang="cs-CZ" sz="2400" dirty="0" smtClean="0"/>
              <a:t> (3812 m</a:t>
            </a:r>
            <a:r>
              <a:rPr lang="cs-CZ" sz="2400" dirty="0" smtClean="0"/>
              <a:t>).</a:t>
            </a:r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  <p:pic>
        <p:nvPicPr>
          <p:cNvPr id="21506" name="Picture 2" descr="http://www.nationsonline.org/maps/south_america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7162800"/>
            <a:ext cx="3165612" cy="4136400"/>
          </a:xfrm>
          <a:prstGeom prst="rect">
            <a:avLst/>
          </a:prstGeom>
          <a:noFill/>
        </p:spPr>
      </p:pic>
      <p:pic>
        <p:nvPicPr>
          <p:cNvPr id="21508" name="Picture 4" descr="http://www.nationsonline.org/maps/south_america_m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84784"/>
            <a:ext cx="2975842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Obyvatelstvo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</a:t>
            </a:r>
            <a:r>
              <a:rPr lang="cs-CZ" sz="2000" dirty="0" smtClean="0"/>
              <a:t>harakteristická </a:t>
            </a:r>
            <a:r>
              <a:rPr lang="cs-CZ" sz="2000" dirty="0" smtClean="0"/>
              <a:t>je rasová struktura se značným počtem </a:t>
            </a:r>
            <a:r>
              <a:rPr lang="cs-CZ" sz="2000" dirty="0" smtClean="0"/>
              <a:t>míšenců</a:t>
            </a:r>
          </a:p>
          <a:p>
            <a:r>
              <a:rPr lang="cs-CZ" sz="2000" dirty="0" smtClean="0"/>
              <a:t>Mesticové </a:t>
            </a:r>
            <a:r>
              <a:rPr lang="cs-CZ" sz="2000" dirty="0" smtClean="0"/>
              <a:t>dnes tvoří většinu obyvatel v Mexiku, </a:t>
            </a:r>
            <a:r>
              <a:rPr lang="cs-CZ" sz="2000" dirty="0" smtClean="0"/>
              <a:t>pevninských státech </a:t>
            </a:r>
            <a:r>
              <a:rPr lang="cs-CZ" sz="2000" dirty="0" smtClean="0"/>
              <a:t>Střední Ameriky, andských zemí (</a:t>
            </a:r>
            <a:r>
              <a:rPr lang="cs-CZ" sz="2000" dirty="0" smtClean="0"/>
              <a:t>kromě </a:t>
            </a:r>
            <a:r>
              <a:rPr lang="cs-CZ" sz="2000" dirty="0" smtClean="0"/>
              <a:t>Chille) a v </a:t>
            </a:r>
            <a:r>
              <a:rPr lang="cs-CZ" sz="2000" dirty="0" err="1" smtClean="0"/>
              <a:t>Paraguayi</a:t>
            </a:r>
            <a:endParaRPr lang="cs-CZ" sz="2000" dirty="0" smtClean="0"/>
          </a:p>
          <a:p>
            <a:r>
              <a:rPr lang="cs-CZ" sz="2000" dirty="0" smtClean="0"/>
              <a:t>Indiáni žijí v pralesích a horských </a:t>
            </a:r>
            <a:r>
              <a:rPr lang="cs-CZ" sz="2000" dirty="0" smtClean="0"/>
              <a:t>oblastech</a:t>
            </a:r>
          </a:p>
          <a:p>
            <a:r>
              <a:rPr lang="cs-CZ" sz="2000" dirty="0" smtClean="0"/>
              <a:t>B</a:t>
            </a:r>
            <a:r>
              <a:rPr lang="cs-CZ" sz="2000" dirty="0" smtClean="0"/>
              <a:t>ěloši </a:t>
            </a:r>
            <a:r>
              <a:rPr lang="cs-CZ" sz="2000" dirty="0" smtClean="0"/>
              <a:t>převažují v Argentině, </a:t>
            </a:r>
            <a:r>
              <a:rPr lang="cs-CZ" sz="2000" dirty="0" err="1" smtClean="0"/>
              <a:t>Uruguayi</a:t>
            </a:r>
            <a:r>
              <a:rPr lang="cs-CZ" sz="2000" dirty="0" smtClean="0"/>
              <a:t>, Kostarice a v </a:t>
            </a:r>
            <a:r>
              <a:rPr lang="cs-CZ" sz="2000" dirty="0" smtClean="0"/>
              <a:t>Chille</a:t>
            </a:r>
          </a:p>
          <a:p>
            <a:r>
              <a:rPr lang="cs-CZ" sz="2000" dirty="0" smtClean="0"/>
              <a:t>V</a:t>
            </a:r>
            <a:r>
              <a:rPr lang="cs-CZ" sz="2000" dirty="0" smtClean="0"/>
              <a:t> </a:t>
            </a:r>
            <a:r>
              <a:rPr lang="cs-CZ" sz="2000" dirty="0" smtClean="0"/>
              <a:t>karibské oblasti převládají mulati a </a:t>
            </a:r>
            <a:r>
              <a:rPr lang="cs-CZ" sz="2000" dirty="0" smtClean="0"/>
              <a:t>černoši</a:t>
            </a:r>
          </a:p>
          <a:p>
            <a:pPr>
              <a:buNone/>
            </a:pPr>
            <a:r>
              <a:rPr lang="cs-CZ" sz="2000" b="1" dirty="0" smtClean="0"/>
              <a:t>Města: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/>
              <a:t>Ciudad</a:t>
            </a:r>
            <a:r>
              <a:rPr lang="cs-CZ" sz="2000" dirty="0" smtClean="0"/>
              <a:t> </a:t>
            </a:r>
            <a:r>
              <a:rPr lang="cs-CZ" sz="2000" dirty="0" smtClean="0"/>
              <a:t>de </a:t>
            </a:r>
            <a:r>
              <a:rPr lang="cs-CZ" sz="2000" dirty="0" err="1" smtClean="0"/>
              <a:t>Mexico</a:t>
            </a:r>
            <a:r>
              <a:rPr lang="cs-CZ" sz="2000" dirty="0" smtClean="0"/>
              <a:t> je největší městskou aglomerací na světě (20 milionů obyvatel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</a:t>
            </a:r>
            <a:r>
              <a:rPr lang="pt-BR" sz="2000" dirty="0" smtClean="0"/>
              <a:t>alší </a:t>
            </a:r>
            <a:r>
              <a:rPr lang="pt-BR" sz="2000" dirty="0" smtClean="0"/>
              <a:t>velká města: Sao Paulo, Rio de Raneiro, Buenos Aires a </a:t>
            </a:r>
            <a:r>
              <a:rPr lang="pt-BR" sz="2000" dirty="0" smtClean="0"/>
              <a:t>Lima</a:t>
            </a:r>
            <a:endParaRPr lang="cs-CZ" sz="2000" dirty="0" smtClean="0"/>
          </a:p>
          <a:p>
            <a:r>
              <a:rPr lang="cs-CZ" sz="2000" dirty="0" smtClean="0"/>
              <a:t>Pro </a:t>
            </a:r>
            <a:r>
              <a:rPr lang="cs-CZ" sz="2000" dirty="0" smtClean="0"/>
              <a:t>velká města jsou typické rozsáhlé chudinské čtvrti (slumy)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Ropa </a:t>
            </a:r>
            <a:r>
              <a:rPr lang="cs-CZ" sz="1600" dirty="0" smtClean="0"/>
              <a:t>– Venezuela, Mexiko, Kolumbie, </a:t>
            </a:r>
            <a:r>
              <a:rPr lang="cs-CZ" sz="1600" dirty="0" smtClean="0"/>
              <a:t>Ekvádor</a:t>
            </a:r>
          </a:p>
          <a:p>
            <a:r>
              <a:rPr lang="cs-CZ" sz="1600" dirty="0" smtClean="0"/>
              <a:t>Ž</a:t>
            </a:r>
            <a:r>
              <a:rPr lang="cs-CZ" sz="1600" dirty="0" smtClean="0"/>
              <a:t>elezná </a:t>
            </a:r>
            <a:r>
              <a:rPr lang="cs-CZ" sz="1600" dirty="0" smtClean="0"/>
              <a:t>ruda – Brazílie (2. místo na světě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Olovo </a:t>
            </a:r>
            <a:r>
              <a:rPr lang="cs-CZ" sz="1600" dirty="0" smtClean="0"/>
              <a:t>– Peru (4. místo na </a:t>
            </a:r>
            <a:r>
              <a:rPr lang="cs-CZ" sz="1600" dirty="0" smtClean="0"/>
              <a:t>světě)</a:t>
            </a:r>
          </a:p>
          <a:p>
            <a:r>
              <a:rPr lang="cs-CZ" sz="1600" dirty="0" smtClean="0"/>
              <a:t>Bauxit </a:t>
            </a:r>
            <a:r>
              <a:rPr lang="cs-CZ" sz="1600" dirty="0" smtClean="0"/>
              <a:t>– Jamajka (3.), Brazílie (4</a:t>
            </a:r>
            <a:r>
              <a:rPr lang="cs-CZ" sz="1600" dirty="0" smtClean="0"/>
              <a:t>.)</a:t>
            </a:r>
          </a:p>
          <a:p>
            <a:r>
              <a:rPr lang="cs-CZ" sz="1600" dirty="0" smtClean="0"/>
              <a:t>Nikl </a:t>
            </a:r>
            <a:r>
              <a:rPr lang="cs-CZ" sz="1600" dirty="0" smtClean="0"/>
              <a:t>– Dominikánská republika (5.), Brazílie (7.), Kuba (9</a:t>
            </a:r>
            <a:r>
              <a:rPr lang="cs-CZ" sz="1600" dirty="0" smtClean="0"/>
              <a:t>.)</a:t>
            </a:r>
          </a:p>
          <a:p>
            <a:r>
              <a:rPr lang="cs-CZ" sz="1600" dirty="0" smtClean="0"/>
              <a:t>Zinek </a:t>
            </a:r>
            <a:r>
              <a:rPr lang="cs-CZ" sz="1600" dirty="0" smtClean="0"/>
              <a:t>– Peru (</a:t>
            </a:r>
            <a:r>
              <a:rPr lang="cs-CZ" sz="1600" dirty="0" smtClean="0"/>
              <a:t>4.)</a:t>
            </a:r>
          </a:p>
          <a:p>
            <a:r>
              <a:rPr lang="cs-CZ" sz="1600" dirty="0" smtClean="0"/>
              <a:t>Měď </a:t>
            </a:r>
            <a:r>
              <a:rPr lang="cs-CZ" sz="1600" dirty="0" smtClean="0"/>
              <a:t>– Chile (1.), Peru (4</a:t>
            </a:r>
            <a:r>
              <a:rPr lang="cs-CZ" sz="1600" dirty="0" smtClean="0"/>
              <a:t>.)</a:t>
            </a:r>
          </a:p>
          <a:p>
            <a:r>
              <a:rPr lang="cs-CZ" sz="1600" dirty="0" smtClean="0"/>
              <a:t>Zlato </a:t>
            </a:r>
            <a:r>
              <a:rPr lang="cs-CZ" sz="1600" dirty="0" smtClean="0"/>
              <a:t>– Bolívie (5</a:t>
            </a:r>
            <a:r>
              <a:rPr lang="cs-CZ" sz="1600" dirty="0" smtClean="0"/>
              <a:t>.)</a:t>
            </a:r>
          </a:p>
          <a:p>
            <a:r>
              <a:rPr lang="cs-CZ" sz="1600" dirty="0" smtClean="0"/>
              <a:t>Ledek </a:t>
            </a:r>
            <a:r>
              <a:rPr lang="cs-CZ" sz="1600" dirty="0" smtClean="0"/>
              <a:t>– </a:t>
            </a:r>
            <a:r>
              <a:rPr lang="cs-CZ" sz="1600" dirty="0" smtClean="0"/>
              <a:t>Chile</a:t>
            </a:r>
          </a:p>
          <a:p>
            <a:r>
              <a:rPr lang="cs-CZ" sz="1600" dirty="0" smtClean="0"/>
              <a:t>Stříbro </a:t>
            </a:r>
            <a:r>
              <a:rPr lang="cs-CZ" sz="1600" dirty="0" smtClean="0"/>
              <a:t>– Mexiko (1</a:t>
            </a:r>
            <a:r>
              <a:rPr lang="cs-CZ" sz="1600" dirty="0" smtClean="0"/>
              <a:t>.)</a:t>
            </a:r>
          </a:p>
          <a:p>
            <a:r>
              <a:rPr lang="cs-CZ" sz="1600" dirty="0" smtClean="0"/>
              <a:t>Diamanty </a:t>
            </a:r>
            <a:r>
              <a:rPr lang="cs-CZ" sz="1600" dirty="0" smtClean="0"/>
              <a:t>– </a:t>
            </a:r>
            <a:r>
              <a:rPr lang="cs-CZ" sz="1600" dirty="0" smtClean="0"/>
              <a:t>Venezuela</a:t>
            </a:r>
          </a:p>
          <a:p>
            <a:r>
              <a:rPr lang="cs-CZ" sz="1600" dirty="0" smtClean="0"/>
              <a:t>Ametysty </a:t>
            </a:r>
            <a:r>
              <a:rPr lang="cs-CZ" sz="1600" dirty="0" smtClean="0"/>
              <a:t>a chalcedony – </a:t>
            </a:r>
            <a:r>
              <a:rPr lang="cs-CZ" sz="1600" dirty="0" smtClean="0"/>
              <a:t>Uruguay</a:t>
            </a:r>
          </a:p>
          <a:p>
            <a:r>
              <a:rPr lang="cs-CZ" sz="1600" dirty="0" smtClean="0"/>
              <a:t>+ </a:t>
            </a:r>
            <a:r>
              <a:rPr lang="cs-CZ" sz="1600" dirty="0" smtClean="0"/>
              <a:t>těžba dalších surovin (stříbro, platina, wolfram, antimon, cín atd.)</a:t>
            </a:r>
            <a:endParaRPr lang="cs-CZ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2QZ4H56NJ3VP-63-1856</_dlc_DocId>
    <_dlc_DocIdUrl xmlns="739c032b-a5be-4b43-b007-0b056e5ef5b0">
      <Url>https://sharepoint.postupicka.cz/seminar4/_layouts/DocIdRedir.aspx?ID=2QZ4H56NJ3VP-63-1856</Url>
      <Description>2QZ4H56NJ3VP-63-1856</Description>
    </_dlc_DocIdUrl>
  </documentManagement>
</p:properties>
</file>

<file path=customXml/itemProps1.xml><?xml version="1.0" encoding="utf-8"?>
<ds:datastoreItem xmlns:ds="http://schemas.openxmlformats.org/officeDocument/2006/customXml" ds:itemID="{194C3CE4-F9BD-47D2-B36C-B6D8261B3551}"/>
</file>

<file path=customXml/itemProps2.xml><?xml version="1.0" encoding="utf-8"?>
<ds:datastoreItem xmlns:ds="http://schemas.openxmlformats.org/officeDocument/2006/customXml" ds:itemID="{40F8C2D7-D535-466A-9A3F-E5C3E3F3581E}"/>
</file>

<file path=customXml/itemProps3.xml><?xml version="1.0" encoding="utf-8"?>
<ds:datastoreItem xmlns:ds="http://schemas.openxmlformats.org/officeDocument/2006/customXml" ds:itemID="{29DDA435-3091-4701-B5E8-22C395857B63}"/>
</file>

<file path=customXml/itemProps4.xml><?xml version="1.0" encoding="utf-8"?>
<ds:datastoreItem xmlns:ds="http://schemas.openxmlformats.org/officeDocument/2006/customXml" ds:itemID="{E7821F80-9A5D-4E63-AA30-CA0A6EB113A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263</TotalTime>
  <Words>421</Words>
  <Application>Microsoft Office PowerPoint</Application>
  <PresentationFormat>Předvádění na obrazovce (4:3)</PresentationFormat>
  <Paragraphs>166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Geografická charakteristika latinské ameriky</vt:lpstr>
      <vt:lpstr>Latinská amerika - obecně</vt:lpstr>
      <vt:lpstr>Státy Latinské ameriky</vt:lpstr>
      <vt:lpstr>Rozloha, Počet Obyvatel </vt:lpstr>
      <vt:lpstr>Členitost</vt:lpstr>
      <vt:lpstr>Podnebí</vt:lpstr>
      <vt:lpstr>Vodstvo</vt:lpstr>
      <vt:lpstr>Obyvatelstvo</vt:lpstr>
      <vt:lpstr>Suroviny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charakteristika latinské ameriky</dc:title>
  <dc:creator>David Lakron</dc:creator>
  <cp:lastModifiedBy>David Lakron</cp:lastModifiedBy>
  <cp:revision>7</cp:revision>
  <dcterms:created xsi:type="dcterms:W3CDTF">2013-02-17T14:18:38Z</dcterms:created>
  <dcterms:modified xsi:type="dcterms:W3CDTF">2013-02-17T18:42:36Z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8a6864e2-ba3d-4870-82af-4bb88306383d</vt:lpwstr>
  </property>
</Properties>
</file>