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76D0-B386-4583-A3C2-C6B1BAA2BA81}" type="datetimeFigureOut">
              <a:rPr lang="cs-CZ" smtClean="0"/>
              <a:pPr/>
              <a:t>13.2.2013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D253-20D8-429C-8487-765801DD6B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76D0-B386-4583-A3C2-C6B1BAA2BA81}" type="datetimeFigureOut">
              <a:rPr lang="cs-CZ" smtClean="0"/>
              <a:pPr/>
              <a:t>13.2.2013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D253-20D8-429C-8487-765801DD6B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76D0-B386-4583-A3C2-C6B1BAA2BA81}" type="datetimeFigureOut">
              <a:rPr lang="cs-CZ" smtClean="0"/>
              <a:pPr/>
              <a:t>13.2.2013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D253-20D8-429C-8487-765801DD6B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76D0-B386-4583-A3C2-C6B1BAA2BA81}" type="datetimeFigureOut">
              <a:rPr lang="cs-CZ" smtClean="0"/>
              <a:pPr/>
              <a:t>13.2.2013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D253-20D8-429C-8487-765801DD6B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76D0-B386-4583-A3C2-C6B1BAA2BA81}" type="datetimeFigureOut">
              <a:rPr lang="cs-CZ" smtClean="0"/>
              <a:pPr/>
              <a:t>13.2.2013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D253-20D8-429C-8487-765801DD6B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76D0-B386-4583-A3C2-C6B1BAA2BA81}" type="datetimeFigureOut">
              <a:rPr lang="cs-CZ" smtClean="0"/>
              <a:pPr/>
              <a:t>13.2.2013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D253-20D8-429C-8487-765801DD6B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76D0-B386-4583-A3C2-C6B1BAA2BA81}" type="datetimeFigureOut">
              <a:rPr lang="cs-CZ" smtClean="0"/>
              <a:pPr/>
              <a:t>13.2.2013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D253-20D8-429C-8487-765801DD6B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76D0-B386-4583-A3C2-C6B1BAA2BA81}" type="datetimeFigureOut">
              <a:rPr lang="cs-CZ" smtClean="0"/>
              <a:pPr/>
              <a:t>13.2.2013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D253-20D8-429C-8487-765801DD6B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76D0-B386-4583-A3C2-C6B1BAA2BA81}" type="datetimeFigureOut">
              <a:rPr lang="cs-CZ" smtClean="0"/>
              <a:pPr/>
              <a:t>13.2.2013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D253-20D8-429C-8487-765801DD6B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76D0-B386-4583-A3C2-C6B1BAA2BA81}" type="datetimeFigureOut">
              <a:rPr lang="cs-CZ" smtClean="0"/>
              <a:pPr/>
              <a:t>13.2.2013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D253-20D8-429C-8487-765801DD6B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76D0-B386-4583-A3C2-C6B1BAA2BA81}" type="datetimeFigureOut">
              <a:rPr lang="cs-CZ" smtClean="0"/>
              <a:pPr/>
              <a:t>13.2.2013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D253-20D8-429C-8487-765801DD6B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276D0-B386-4583-A3C2-C6B1BAA2BA81}" type="datetimeFigureOut">
              <a:rPr lang="cs-CZ" smtClean="0"/>
              <a:pPr/>
              <a:t>13.2.2013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3D253-20D8-429C-8487-765801DD6BF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</p:spPr>
        <p:txBody>
          <a:bodyPr/>
          <a:lstStyle/>
          <a:p>
            <a:r>
              <a:rPr lang="cs-CZ" b="1" dirty="0" smtClean="0"/>
              <a:t>Geografická charakteristika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3501008"/>
            <a:ext cx="6400800" cy="1752600"/>
          </a:xfrm>
        </p:spPr>
        <p:txBody>
          <a:bodyPr/>
          <a:lstStyle/>
          <a:p>
            <a:r>
              <a:rPr lang="cs-CZ" b="1" dirty="0" smtClean="0"/>
              <a:t>Austrálie  a Oceánie</a:t>
            </a:r>
            <a:endParaRPr lang="cs-CZ" b="1" dirty="0"/>
          </a:p>
        </p:txBody>
      </p:sp>
      <p:pic>
        <p:nvPicPr>
          <p:cNvPr id="4" name="Picture 2" descr="http://drupal.in-cdn.net/cdn/article/public/Driving_in_Austral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9750"/>
            <a:ext cx="5142702" cy="2508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49749"/>
            <a:ext cx="3809208" cy="250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16324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 descr="http://www.livefortheoutdoors.com/upload/533178/images/Australia,_Sydney_-_Opera_House.jpg"/>
          <p:cNvPicPr>
            <a:picLocks noChangeAspect="1" noChangeArrowheads="1"/>
          </p:cNvPicPr>
          <p:nvPr/>
        </p:nvPicPr>
        <p:blipFill>
          <a:blip r:embed="rId5" cstate="print"/>
          <a:srcRect b="12534"/>
          <a:stretch>
            <a:fillRect/>
          </a:stretch>
        </p:blipFill>
        <p:spPr bwMode="auto">
          <a:xfrm>
            <a:off x="4716016" y="0"/>
            <a:ext cx="4427984" cy="26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Oceánie – pobřeží a vodstvo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800" dirty="0"/>
              <a:t>Mezi Severním ostrovem a Jižním ostrovem (tvořící Nový Zéland) je </a:t>
            </a:r>
            <a:r>
              <a:rPr lang="cs-CZ" sz="2800" dirty="0" err="1"/>
              <a:t>Cookův</a:t>
            </a:r>
            <a:r>
              <a:rPr lang="cs-CZ" sz="2800" dirty="0"/>
              <a:t> </a:t>
            </a:r>
            <a:r>
              <a:rPr lang="cs-CZ" sz="2800" dirty="0" smtClean="0"/>
              <a:t>průliv</a:t>
            </a:r>
            <a:endParaRPr lang="cs-CZ" sz="2800" dirty="0"/>
          </a:p>
          <a:p>
            <a:pPr lvl="0"/>
            <a:r>
              <a:rPr lang="cs-CZ" sz="2800" u="sng" dirty="0" smtClean="0"/>
              <a:t>Největší ostrovy:</a:t>
            </a:r>
            <a:r>
              <a:rPr lang="cs-CZ" sz="2800" b="1" dirty="0" smtClean="0"/>
              <a:t> </a:t>
            </a:r>
            <a:r>
              <a:rPr lang="cs-CZ" sz="2800" dirty="0" smtClean="0"/>
              <a:t>Nová Guinea,</a:t>
            </a:r>
            <a:r>
              <a:rPr lang="cs-CZ" sz="2800" dirty="0"/>
              <a:t> Jižní </a:t>
            </a:r>
            <a:r>
              <a:rPr lang="cs-CZ" sz="2800" dirty="0" smtClean="0"/>
              <a:t>ostrov, Severní ostrov,</a:t>
            </a:r>
            <a:r>
              <a:rPr lang="cs-CZ" sz="2800" dirty="0"/>
              <a:t> Nová Británie </a:t>
            </a:r>
            <a:endParaRPr lang="cs-CZ" sz="2800" dirty="0" smtClean="0"/>
          </a:p>
          <a:p>
            <a:pPr lvl="1">
              <a:buFont typeface="Courier New" pitchFamily="49" charset="0"/>
              <a:buChar char="o"/>
            </a:pPr>
            <a:r>
              <a:rPr lang="cs-CZ" sz="2400" dirty="0" smtClean="0"/>
              <a:t>Další:</a:t>
            </a:r>
            <a:r>
              <a:rPr lang="cs-CZ" sz="2400" dirty="0"/>
              <a:t> </a:t>
            </a:r>
            <a:r>
              <a:rPr lang="cs-CZ" sz="2400" dirty="0" smtClean="0"/>
              <a:t>Nová </a:t>
            </a:r>
            <a:r>
              <a:rPr lang="cs-CZ" sz="2400" dirty="0"/>
              <a:t>Kaledonie, </a:t>
            </a:r>
            <a:r>
              <a:rPr lang="cs-CZ" sz="2400" dirty="0" smtClean="0"/>
              <a:t>Viti </a:t>
            </a:r>
            <a:r>
              <a:rPr lang="cs-CZ" sz="2400" dirty="0" err="1" smtClean="0"/>
              <a:t>Levu</a:t>
            </a:r>
            <a:r>
              <a:rPr lang="cs-CZ" sz="2400" dirty="0"/>
              <a:t>, </a:t>
            </a:r>
            <a:r>
              <a:rPr lang="cs-CZ" sz="2400" dirty="0" err="1"/>
              <a:t>Bougainville</a:t>
            </a:r>
            <a:r>
              <a:rPr lang="cs-CZ" sz="2400" dirty="0"/>
              <a:t>, Nové Irsko, </a:t>
            </a:r>
            <a:r>
              <a:rPr lang="cs-CZ" sz="2400" dirty="0" err="1"/>
              <a:t>Vanua</a:t>
            </a:r>
            <a:r>
              <a:rPr lang="cs-CZ" sz="2400" dirty="0"/>
              <a:t> </a:t>
            </a:r>
            <a:r>
              <a:rPr lang="cs-CZ" sz="2400" dirty="0" err="1"/>
              <a:t>Levu</a:t>
            </a:r>
            <a:r>
              <a:rPr lang="cs-CZ" sz="2400" dirty="0"/>
              <a:t>, </a:t>
            </a:r>
            <a:r>
              <a:rPr lang="cs-CZ" sz="2400" dirty="0" err="1" smtClean="0"/>
              <a:t>Guadalcanal</a:t>
            </a:r>
            <a:endParaRPr lang="cs-CZ" sz="2400" dirty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60" y="4581128"/>
            <a:ext cx="3214411" cy="2132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 descr="http://files.tahiti.webnode.cz/200000080-0a3820c2ba/tahiti-bora-bo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34677"/>
            <a:ext cx="2664296" cy="1776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372200" y="6237312"/>
            <a:ext cx="93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Tahiti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Oceánie - povrch a vodstvo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400" dirty="0" smtClean="0"/>
              <a:t>Nová Guinea: Centrální pohoří/Pohoří </a:t>
            </a:r>
            <a:r>
              <a:rPr lang="cs-CZ" sz="2400" dirty="0" err="1" smtClean="0"/>
              <a:t>Maoke</a:t>
            </a:r>
            <a:r>
              <a:rPr lang="cs-CZ" sz="2400" dirty="0" smtClean="0"/>
              <a:t> s nejvyšším bodem </a:t>
            </a:r>
            <a:r>
              <a:rPr lang="cs-CZ" sz="2400" dirty="0" err="1" smtClean="0"/>
              <a:t>Puncak</a:t>
            </a:r>
            <a:r>
              <a:rPr lang="cs-CZ" sz="2400" dirty="0" smtClean="0"/>
              <a:t> </a:t>
            </a:r>
            <a:r>
              <a:rPr lang="cs-CZ" sz="2400" dirty="0" err="1" smtClean="0"/>
              <a:t>Jaya</a:t>
            </a:r>
            <a:r>
              <a:rPr lang="cs-CZ" sz="2400" dirty="0" smtClean="0"/>
              <a:t> </a:t>
            </a:r>
            <a:r>
              <a:rPr lang="cs-CZ" sz="1600" dirty="0" smtClean="0"/>
              <a:t>(4 882 m n. m.)</a:t>
            </a:r>
            <a:endParaRPr lang="cs-CZ" sz="2400" dirty="0" smtClean="0"/>
          </a:p>
          <a:p>
            <a:pPr lvl="0"/>
            <a:r>
              <a:rPr lang="cs-CZ" sz="2400" dirty="0" smtClean="0"/>
              <a:t>Nový Zéland:</a:t>
            </a:r>
          </a:p>
          <a:p>
            <a:pPr lvl="1"/>
            <a:r>
              <a:rPr lang="cs-CZ" sz="2000" dirty="0" smtClean="0"/>
              <a:t>Jižní ostrov - Jižní Alpy - </a:t>
            </a:r>
            <a:r>
              <a:rPr lang="cs-CZ" sz="2000" dirty="0" err="1" smtClean="0"/>
              <a:t>Mt</a:t>
            </a:r>
            <a:r>
              <a:rPr lang="cs-CZ" sz="2000" dirty="0" smtClean="0"/>
              <a:t>. </a:t>
            </a:r>
            <a:r>
              <a:rPr lang="cs-CZ" sz="2000" dirty="0" err="1" smtClean="0"/>
              <a:t>Cook</a:t>
            </a:r>
            <a:r>
              <a:rPr lang="cs-CZ" sz="2000" dirty="0" smtClean="0"/>
              <a:t> </a:t>
            </a:r>
            <a:r>
              <a:rPr lang="cs-CZ" sz="1600" dirty="0"/>
              <a:t>(3 764 m n. m.)</a:t>
            </a:r>
          </a:p>
          <a:p>
            <a:pPr lvl="1"/>
            <a:r>
              <a:rPr lang="cs-CZ" sz="2000" dirty="0" smtClean="0"/>
              <a:t>Severní ostrov - </a:t>
            </a:r>
            <a:r>
              <a:rPr lang="cs-CZ" sz="2000" dirty="0" err="1" smtClean="0"/>
              <a:t>Ruapehu</a:t>
            </a:r>
            <a:r>
              <a:rPr lang="cs-CZ" sz="2000" dirty="0" smtClean="0"/>
              <a:t> </a:t>
            </a:r>
            <a:r>
              <a:rPr lang="cs-CZ" sz="1600" dirty="0"/>
              <a:t>(2 797 m n. m.)</a:t>
            </a:r>
          </a:p>
          <a:p>
            <a:pPr lvl="0"/>
            <a:r>
              <a:rPr lang="cs-CZ" sz="2400" dirty="0" smtClean="0"/>
              <a:t>Havajské ostrovy: Sopky </a:t>
            </a:r>
            <a:r>
              <a:rPr lang="cs-CZ" sz="2400" dirty="0" err="1" smtClean="0"/>
              <a:t>Mauna</a:t>
            </a:r>
            <a:r>
              <a:rPr lang="cs-CZ" sz="2400" dirty="0" smtClean="0"/>
              <a:t> Kea a </a:t>
            </a:r>
            <a:r>
              <a:rPr lang="cs-CZ" sz="2400" dirty="0" err="1" smtClean="0"/>
              <a:t>Mauna</a:t>
            </a:r>
            <a:r>
              <a:rPr lang="cs-CZ" sz="2400" dirty="0" smtClean="0"/>
              <a:t> </a:t>
            </a:r>
            <a:r>
              <a:rPr lang="cs-CZ" sz="2400" dirty="0" err="1" smtClean="0"/>
              <a:t>Loa</a:t>
            </a:r>
            <a:r>
              <a:rPr lang="cs-CZ" sz="2400" dirty="0" smtClean="0"/>
              <a:t>  </a:t>
            </a:r>
          </a:p>
          <a:p>
            <a:r>
              <a:rPr lang="cs-CZ" sz="2400" dirty="0"/>
              <a:t>Na ostrovech v Oceánii </a:t>
            </a:r>
            <a:r>
              <a:rPr lang="cs-CZ" sz="2400" dirty="0" smtClean="0"/>
              <a:t>jsou </a:t>
            </a:r>
            <a:r>
              <a:rPr lang="cs-CZ" sz="2400" dirty="0"/>
              <a:t>řeky krátké, avšak poskytující dostatek vody.</a:t>
            </a:r>
          </a:p>
          <a:p>
            <a:pPr lvl="0"/>
            <a:endParaRPr lang="cs-CZ" dirty="0" smtClean="0"/>
          </a:p>
          <a:p>
            <a:endParaRPr lang="cs-CZ" dirty="0"/>
          </a:p>
        </p:txBody>
      </p:sp>
      <p:pic>
        <p:nvPicPr>
          <p:cNvPr id="4" name="Picture 6" descr="http://www.hawaii-forest.com/images/heroshots/Hero4-MK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82750"/>
            <a:ext cx="2664296" cy="1598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796136" y="638132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Mauna</a:t>
            </a:r>
            <a:r>
              <a:rPr lang="cs-CZ" sz="1400" dirty="0" smtClean="0"/>
              <a:t> Kea</a:t>
            </a:r>
            <a:endParaRPr lang="cs-CZ" sz="1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97152"/>
            <a:ext cx="2880320" cy="1619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619672" y="6453336"/>
            <a:ext cx="19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Velikonoční ostrov</a:t>
            </a:r>
            <a:endParaRPr lang="cs-CZ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Oceánie - obyvatelstvo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dirty="0" smtClean="0"/>
              <a:t>Nový Zéland: přistěhovalci </a:t>
            </a:r>
            <a:r>
              <a:rPr lang="cs-CZ" dirty="0"/>
              <a:t>z Evropy, žijí původní obyvatelé – </a:t>
            </a:r>
            <a:r>
              <a:rPr lang="cs-CZ" b="1" dirty="0" smtClean="0"/>
              <a:t>Maorové</a:t>
            </a:r>
            <a:endParaRPr lang="cs-CZ" dirty="0"/>
          </a:p>
          <a:p>
            <a:pPr lvl="0"/>
            <a:r>
              <a:rPr lang="cs-CZ" dirty="0"/>
              <a:t>Na ostrovech v Oceánii naopak převládá původní </a:t>
            </a:r>
            <a:r>
              <a:rPr lang="cs-CZ" dirty="0" smtClean="0"/>
              <a:t>obyvatelstvo: </a:t>
            </a:r>
            <a:r>
              <a:rPr lang="cs-CZ" b="1" dirty="0" smtClean="0"/>
              <a:t>Melanésané</a:t>
            </a:r>
            <a:r>
              <a:rPr lang="cs-CZ" dirty="0"/>
              <a:t>, </a:t>
            </a:r>
            <a:r>
              <a:rPr lang="cs-CZ" b="1" dirty="0"/>
              <a:t>Mikronésané</a:t>
            </a:r>
            <a:r>
              <a:rPr lang="cs-CZ" dirty="0"/>
              <a:t>, </a:t>
            </a:r>
            <a:r>
              <a:rPr lang="cs-CZ" b="1" dirty="0"/>
              <a:t>Polynésané</a:t>
            </a:r>
            <a:r>
              <a:rPr lang="cs-CZ" dirty="0"/>
              <a:t> </a:t>
            </a:r>
          </a:p>
          <a:p>
            <a:pPr lvl="0"/>
            <a:r>
              <a:rPr lang="cs-CZ" dirty="0" smtClean="0"/>
              <a:t>Většina obyvatel: křesťanskému </a:t>
            </a:r>
            <a:r>
              <a:rPr lang="cs-CZ" dirty="0"/>
              <a:t>vyznání (protestanti či katolíci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/>
              <a:t>N</a:t>
            </a:r>
            <a:r>
              <a:rPr lang="cs-CZ" dirty="0" smtClean="0"/>
              <a:t>ejvětší </a:t>
            </a:r>
            <a:r>
              <a:rPr lang="cs-CZ" dirty="0"/>
              <a:t>hustota osídlení: </a:t>
            </a:r>
            <a:r>
              <a:rPr lang="cs-CZ" dirty="0" smtClean="0"/>
              <a:t>Nauru</a:t>
            </a:r>
          </a:p>
          <a:p>
            <a:r>
              <a:rPr lang="cs-CZ" dirty="0"/>
              <a:t>N</a:t>
            </a:r>
            <a:r>
              <a:rPr lang="cs-CZ" dirty="0" smtClean="0"/>
              <a:t>ejvíce </a:t>
            </a:r>
            <a:r>
              <a:rPr lang="cs-CZ" dirty="0"/>
              <a:t>obyvatel: Papua Nová Guinea, Nový Zéland</a:t>
            </a:r>
            <a:br>
              <a:rPr lang="cs-CZ" dirty="0"/>
            </a:b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Oceánie - hospodářství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endParaRPr lang="cs-CZ" dirty="0"/>
          </a:p>
          <a:p>
            <a:pPr lvl="0"/>
            <a:r>
              <a:rPr lang="cs-CZ" dirty="0"/>
              <a:t>Nový </a:t>
            </a:r>
            <a:r>
              <a:rPr lang="cs-CZ" dirty="0" smtClean="0"/>
              <a:t>Zéland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Ekonomicky </a:t>
            </a:r>
            <a:r>
              <a:rPr lang="cs-CZ" dirty="0"/>
              <a:t>vyspělé státy s tržním hospodářstvím s moderním zemědělstvím a vyspělým </a:t>
            </a:r>
            <a:r>
              <a:rPr lang="cs-CZ" dirty="0" smtClean="0"/>
              <a:t>průmyslem </a:t>
            </a:r>
            <a:endParaRPr lang="cs-CZ" dirty="0"/>
          </a:p>
          <a:p>
            <a:pPr lvl="1">
              <a:buFont typeface="Courier New" pitchFamily="49" charset="0"/>
              <a:buChar char="o"/>
            </a:pPr>
            <a:r>
              <a:rPr lang="cs-CZ" dirty="0"/>
              <a:t>Je předním vývozce skopového masa, ovčí vlny a </a:t>
            </a:r>
            <a:r>
              <a:rPr lang="cs-CZ" dirty="0" smtClean="0"/>
              <a:t>ovoce</a:t>
            </a:r>
            <a:endParaRPr lang="cs-CZ" dirty="0"/>
          </a:p>
          <a:p>
            <a:pPr lvl="0"/>
            <a:r>
              <a:rPr lang="cs-CZ" dirty="0"/>
              <a:t>Ostatní </a:t>
            </a:r>
            <a:r>
              <a:rPr lang="cs-CZ" dirty="0" smtClean="0"/>
              <a:t>státy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/>
              <a:t>P</a:t>
            </a:r>
            <a:r>
              <a:rPr lang="cs-CZ" dirty="0" smtClean="0"/>
              <a:t>atří </a:t>
            </a:r>
            <a:r>
              <a:rPr lang="cs-CZ" dirty="0"/>
              <a:t>mezi rozvojové </a:t>
            </a:r>
            <a:r>
              <a:rPr lang="cs-CZ" dirty="0" smtClean="0"/>
              <a:t>státy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/>
              <a:t>S</a:t>
            </a:r>
            <a:r>
              <a:rPr lang="cs-CZ" dirty="0" smtClean="0"/>
              <a:t>oustředí se hlavně </a:t>
            </a:r>
            <a:r>
              <a:rPr lang="cs-CZ" dirty="0"/>
              <a:t>na </a:t>
            </a:r>
            <a:r>
              <a:rPr lang="cs-CZ" b="1" dirty="0"/>
              <a:t>plantážní zemědělství</a:t>
            </a:r>
            <a:r>
              <a:rPr lang="cs-CZ" dirty="0"/>
              <a:t> (kokosové palmy, cukrová třtina, tropické ovoce) nebo na těžbu nerostných </a:t>
            </a:r>
            <a:r>
              <a:rPr lang="cs-CZ" dirty="0" smtClean="0"/>
              <a:t>surovin</a:t>
            </a:r>
            <a:endParaRPr lang="cs-CZ" dirty="0"/>
          </a:p>
          <a:p>
            <a:pPr lvl="0"/>
            <a:r>
              <a:rPr lang="cs-CZ" b="1" dirty="0"/>
              <a:t>C</a:t>
            </a:r>
            <a:r>
              <a:rPr lang="cs-CZ" b="1" dirty="0" smtClean="0"/>
              <a:t>estovní ruch</a:t>
            </a:r>
            <a:r>
              <a:rPr lang="cs-CZ" dirty="0" smtClean="0"/>
              <a:t>: vysoké </a:t>
            </a:r>
            <a:r>
              <a:rPr lang="cs-CZ" dirty="0"/>
              <a:t>nároky na kvalitu </a:t>
            </a:r>
            <a:r>
              <a:rPr lang="cs-CZ" dirty="0" smtClean="0"/>
              <a:t>dopravy</a:t>
            </a:r>
            <a:endParaRPr lang="cs-CZ" dirty="0"/>
          </a:p>
          <a:p>
            <a:endParaRPr lang="cs-CZ" b="1" dirty="0" smtClean="0"/>
          </a:p>
          <a:p>
            <a:r>
              <a:rPr lang="cs-CZ" b="1" dirty="0" smtClean="0"/>
              <a:t>Zemědělství</a:t>
            </a:r>
            <a:endParaRPr lang="cs-CZ" dirty="0"/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R</a:t>
            </a:r>
            <a:r>
              <a:rPr lang="cs-CZ" dirty="0" smtClean="0"/>
              <a:t>ybolov</a:t>
            </a:r>
            <a:r>
              <a:rPr lang="cs-CZ" dirty="0" smtClean="0"/>
              <a:t>, výlov perel</a:t>
            </a:r>
            <a:endParaRPr lang="cs-CZ" dirty="0"/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P</a:t>
            </a:r>
            <a:r>
              <a:rPr lang="cs-CZ" dirty="0" smtClean="0"/>
              <a:t>lantáže </a:t>
            </a:r>
            <a:r>
              <a:rPr lang="cs-CZ" dirty="0" smtClean="0"/>
              <a:t>– koření</a:t>
            </a:r>
            <a:endParaRPr lang="cs-CZ" dirty="0"/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K</a:t>
            </a:r>
            <a:r>
              <a:rPr lang="cs-CZ" dirty="0" smtClean="0"/>
              <a:t>opra </a:t>
            </a:r>
            <a:r>
              <a:rPr lang="cs-CZ" dirty="0" smtClean="0"/>
              <a:t>(pomleté ořechy) – kokosová palma</a:t>
            </a:r>
            <a:endParaRPr lang="cs-CZ" dirty="0"/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C</a:t>
            </a:r>
            <a:r>
              <a:rPr lang="cs-CZ" dirty="0" smtClean="0"/>
              <a:t>ukrová </a:t>
            </a:r>
            <a:r>
              <a:rPr lang="cs-CZ" dirty="0" smtClean="0"/>
              <a:t>třtina, batáty, jamy, ovoce</a:t>
            </a:r>
          </a:p>
          <a:p>
            <a:endParaRPr lang="cs-CZ" dirty="0"/>
          </a:p>
          <a:p>
            <a:r>
              <a:rPr lang="cs-CZ" b="1" dirty="0" smtClean="0"/>
              <a:t>Těžební průmysl:</a:t>
            </a:r>
            <a:endParaRPr lang="cs-CZ" dirty="0" smtClean="0"/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Nová </a:t>
            </a:r>
            <a:r>
              <a:rPr lang="cs-CZ" dirty="0"/>
              <a:t>Kaledonie – těžba </a:t>
            </a:r>
            <a:r>
              <a:rPr lang="cs-CZ" dirty="0" smtClean="0"/>
              <a:t>niklu, chrómu, kobaltu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Melanésie </a:t>
            </a:r>
            <a:r>
              <a:rPr lang="cs-CZ" dirty="0"/>
              <a:t>– měděné </a:t>
            </a:r>
            <a:r>
              <a:rPr lang="cs-CZ" dirty="0" smtClean="0"/>
              <a:t>rudy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Nauru </a:t>
            </a:r>
            <a:r>
              <a:rPr lang="cs-CZ" dirty="0"/>
              <a:t>– </a:t>
            </a:r>
            <a:r>
              <a:rPr lang="cs-CZ" dirty="0" smtClean="0"/>
              <a:t>fosfáty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Papua </a:t>
            </a:r>
            <a:r>
              <a:rPr lang="cs-CZ" dirty="0"/>
              <a:t>Nová Guinea – </a:t>
            </a:r>
            <a:r>
              <a:rPr lang="cs-CZ" dirty="0" smtClean="0"/>
              <a:t>ropa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Nové Guinea - </a:t>
            </a:r>
            <a:r>
              <a:rPr lang="cs-CZ" dirty="0"/>
              <a:t>z</a:t>
            </a:r>
            <a:r>
              <a:rPr lang="cs-CZ" dirty="0" smtClean="0"/>
              <a:t>ásoby ropy, zemního plynu a zlata </a:t>
            </a:r>
            <a:endParaRPr lang="cs-CZ" dirty="0"/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Nový </a:t>
            </a:r>
            <a:r>
              <a:rPr lang="cs-CZ" dirty="0"/>
              <a:t>Zéland </a:t>
            </a:r>
            <a:r>
              <a:rPr lang="cs-CZ" dirty="0" smtClean="0"/>
              <a:t>- malé </a:t>
            </a:r>
            <a:r>
              <a:rPr lang="cs-CZ" dirty="0"/>
              <a:t>zásoby černého </a:t>
            </a:r>
            <a:r>
              <a:rPr lang="cs-CZ" dirty="0" smtClean="0"/>
              <a:t>uhlí</a:t>
            </a:r>
            <a:endParaRPr lang="cs-CZ" dirty="0"/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6" name="Obrázek 5" descr="296957_101208155216_homepage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429000"/>
            <a:ext cx="1867644" cy="1873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 descr="Pearl-in-shell_squa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4509120"/>
            <a:ext cx="1872208" cy="1873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Oceánie – podnebí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cs-CZ" sz="2000" dirty="0"/>
              <a:t>V</a:t>
            </a:r>
            <a:r>
              <a:rPr lang="cs-CZ" sz="2000" dirty="0" smtClean="0"/>
              <a:t>ětšina </a:t>
            </a:r>
            <a:r>
              <a:rPr lang="cs-CZ" sz="2000" dirty="0"/>
              <a:t>v tropech, subtropy, vlhké klima, východní prodění (pasáty), místní vyrovnávací větry, </a:t>
            </a:r>
            <a:r>
              <a:rPr lang="cs-CZ" sz="2000" dirty="0" smtClean="0"/>
              <a:t>monzuny</a:t>
            </a:r>
            <a:r>
              <a:rPr lang="cs-CZ" sz="2000" dirty="0"/>
              <a:t>, tajfuny, bujná </a:t>
            </a:r>
            <a:r>
              <a:rPr lang="cs-CZ" sz="2000" dirty="0" smtClean="0"/>
              <a:t>vegetace</a:t>
            </a:r>
          </a:p>
          <a:p>
            <a:pPr lvl="0"/>
            <a:r>
              <a:rPr lang="cs-CZ" sz="2000" dirty="0" smtClean="0"/>
              <a:t>Nová Guinea</a:t>
            </a:r>
            <a:r>
              <a:rPr lang="cs-CZ" sz="2000" dirty="0"/>
              <a:t> </a:t>
            </a:r>
            <a:r>
              <a:rPr lang="cs-CZ" sz="2000" dirty="0" smtClean="0"/>
              <a:t>- rovníkový podnebný pás - rozsáhlé </a:t>
            </a:r>
            <a:r>
              <a:rPr lang="cs-CZ" sz="2000" dirty="0"/>
              <a:t>tropické deštné </a:t>
            </a:r>
            <a:r>
              <a:rPr lang="cs-CZ" sz="2000" dirty="0" smtClean="0"/>
              <a:t>lesy</a:t>
            </a:r>
            <a:endParaRPr lang="cs-CZ" sz="2000" dirty="0"/>
          </a:p>
          <a:p>
            <a:pPr lvl="0"/>
            <a:r>
              <a:rPr lang="cs-CZ" sz="2000" dirty="0" smtClean="0"/>
              <a:t>Nového </a:t>
            </a:r>
            <a:r>
              <a:rPr lang="cs-CZ" sz="2000" dirty="0"/>
              <a:t>Zélandu </a:t>
            </a:r>
            <a:endParaRPr lang="cs-CZ" sz="2000" dirty="0" smtClean="0"/>
          </a:p>
          <a:p>
            <a:pPr lvl="1">
              <a:buFont typeface="Courier New" pitchFamily="49" charset="0"/>
              <a:buChar char="o"/>
            </a:pPr>
            <a:r>
              <a:rPr lang="cs-CZ" sz="1800" dirty="0" smtClean="0"/>
              <a:t>Severní část má</a:t>
            </a:r>
            <a:r>
              <a:rPr lang="cs-CZ" sz="1800" dirty="0"/>
              <a:t> subtropické </a:t>
            </a:r>
            <a:r>
              <a:rPr lang="cs-CZ" sz="1800" dirty="0" smtClean="0"/>
              <a:t>klima</a:t>
            </a:r>
          </a:p>
          <a:p>
            <a:pPr lvl="1">
              <a:buFont typeface="Courier New" pitchFamily="49" charset="0"/>
              <a:buChar char="o"/>
            </a:pPr>
            <a:r>
              <a:rPr lang="cs-CZ" sz="1800" dirty="0" smtClean="0"/>
              <a:t>Jižní </a:t>
            </a:r>
            <a:r>
              <a:rPr lang="cs-CZ" sz="1800" dirty="0"/>
              <a:t>část mírné klima.</a:t>
            </a:r>
          </a:p>
          <a:p>
            <a:pPr lvl="0"/>
            <a:r>
              <a:rPr lang="cs-CZ" sz="2000" dirty="0"/>
              <a:t>Ostrovy v Tichém oceánu mají vlhké oceánské </a:t>
            </a:r>
            <a:r>
              <a:rPr lang="cs-CZ" sz="2000" dirty="0" smtClean="0"/>
              <a:t>klima, dostatečné množství </a:t>
            </a:r>
            <a:r>
              <a:rPr lang="cs-CZ" sz="2000" dirty="0"/>
              <a:t>dešťových </a:t>
            </a:r>
            <a:r>
              <a:rPr lang="cs-CZ" sz="2000" dirty="0" smtClean="0"/>
              <a:t>srážek</a:t>
            </a:r>
            <a:endParaRPr lang="cs-CZ" sz="2000" dirty="0"/>
          </a:p>
        </p:txBody>
      </p:sp>
      <p:pic>
        <p:nvPicPr>
          <p:cNvPr id="4" name="Obrázek 3" descr="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4293096"/>
            <a:ext cx="3007887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u="sng" dirty="0" smtClean="0"/>
              <a:t>Vypracoval:</a:t>
            </a:r>
          </a:p>
          <a:p>
            <a:pPr marL="0" indent="0" algn="ctr">
              <a:buNone/>
            </a:pPr>
            <a:r>
              <a:rPr lang="cs-CZ" dirty="0" smtClean="0"/>
              <a:t>Michal Singer</a:t>
            </a:r>
          </a:p>
          <a:p>
            <a:pPr marL="0" indent="0" algn="ctr">
              <a:buNone/>
            </a:pPr>
            <a:r>
              <a:rPr lang="cs-CZ" dirty="0" smtClean="0"/>
              <a:t>6. XB</a:t>
            </a:r>
          </a:p>
          <a:p>
            <a:pPr algn="ctr"/>
            <a:endParaRPr lang="cs-CZ" dirty="0" smtClean="0"/>
          </a:p>
          <a:p>
            <a:pPr marL="0" indent="0" algn="ctr">
              <a:buNone/>
            </a:pPr>
            <a:r>
              <a:rPr lang="cs-CZ" u="sng" dirty="0" smtClean="0"/>
              <a:t>Zdroje:</a:t>
            </a:r>
            <a:br>
              <a:rPr lang="cs-CZ" u="sng" dirty="0" smtClean="0"/>
            </a:br>
            <a:r>
              <a:rPr lang="cs-CZ" dirty="0" smtClean="0"/>
              <a:t>www.</a:t>
            </a:r>
            <a:r>
              <a:rPr lang="cs-CZ" dirty="0" err="1" smtClean="0"/>
              <a:t>wikipedie.cz</a:t>
            </a: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www.</a:t>
            </a:r>
            <a:r>
              <a:rPr lang="cs-CZ" dirty="0" err="1" smtClean="0"/>
              <a:t>zemepis.com</a:t>
            </a: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knížky</a:t>
            </a:r>
          </a:p>
          <a:p>
            <a:endParaRPr lang="cs-CZ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Oceánie?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400" dirty="0"/>
              <a:t>Územní </a:t>
            </a:r>
            <a:r>
              <a:rPr lang="cs-CZ" sz="2400" dirty="0" smtClean="0"/>
              <a:t>celek v</a:t>
            </a:r>
            <a:r>
              <a:rPr lang="cs-CZ" sz="2400" dirty="0"/>
              <a:t> Tichém </a:t>
            </a:r>
            <a:r>
              <a:rPr lang="cs-CZ" sz="2400" dirty="0" smtClean="0"/>
              <a:t>oceánu východně od Asie mezi oběma obratníky</a:t>
            </a:r>
            <a:endParaRPr lang="cs-CZ" sz="2400" dirty="0"/>
          </a:p>
          <a:p>
            <a:pPr lvl="0"/>
            <a:r>
              <a:rPr lang="cs-CZ" sz="2400" dirty="0" smtClean="0"/>
              <a:t>20 </a:t>
            </a:r>
            <a:r>
              <a:rPr lang="cs-CZ" sz="2400" dirty="0"/>
              <a:t>000 tichomořských </a:t>
            </a:r>
            <a:r>
              <a:rPr lang="cs-CZ" sz="2400" dirty="0" smtClean="0"/>
              <a:t>ostrovů +</a:t>
            </a:r>
            <a:r>
              <a:rPr lang="cs-CZ" sz="2400" dirty="0"/>
              <a:t> </a:t>
            </a:r>
            <a:r>
              <a:rPr lang="cs-CZ" sz="2400" dirty="0" smtClean="0"/>
              <a:t>Austrálie</a:t>
            </a:r>
            <a:endParaRPr lang="cs-CZ" sz="2400" dirty="0"/>
          </a:p>
          <a:p>
            <a:pPr lvl="0"/>
            <a:r>
              <a:rPr lang="cs-CZ" sz="2400" dirty="0" smtClean="0"/>
              <a:t>Obvykle </a:t>
            </a:r>
            <a:r>
              <a:rPr lang="cs-CZ" sz="2400" dirty="0"/>
              <a:t>se člení na Melanésii, Polynésii, Mikronésii</a:t>
            </a:r>
          </a:p>
          <a:p>
            <a:pPr lvl="0"/>
            <a:r>
              <a:rPr lang="cs-CZ" sz="2400" dirty="0" smtClean="0"/>
              <a:t>Rozloha: </a:t>
            </a:r>
            <a:r>
              <a:rPr lang="cs-CZ" sz="2400" dirty="0"/>
              <a:t> </a:t>
            </a:r>
            <a:r>
              <a:rPr lang="cs-CZ" sz="2400" b="1" dirty="0"/>
              <a:t>8,9 milionů km²</a:t>
            </a:r>
            <a:r>
              <a:rPr lang="cs-CZ" sz="2400" dirty="0"/>
              <a:t> </a:t>
            </a:r>
          </a:p>
          <a:p>
            <a:pPr lvl="0"/>
            <a:r>
              <a:rPr lang="cs-CZ" sz="2400" dirty="0"/>
              <a:t>Celkový počet obyvatel je asi </a:t>
            </a:r>
            <a:r>
              <a:rPr lang="cs-CZ" sz="2400" b="1" dirty="0"/>
              <a:t>37 milionů</a:t>
            </a:r>
            <a:r>
              <a:rPr lang="cs-CZ" sz="2400" dirty="0"/>
              <a:t> (2010</a:t>
            </a:r>
            <a:r>
              <a:rPr lang="cs-CZ" sz="2400" dirty="0" smtClean="0"/>
              <a:t>) a z toho:</a:t>
            </a:r>
            <a:endParaRPr lang="cs-CZ" sz="2400" dirty="0"/>
          </a:p>
          <a:p>
            <a:pPr lvl="1"/>
            <a:r>
              <a:rPr lang="cs-CZ" sz="2000" dirty="0" smtClean="0"/>
              <a:t>Austrálie: 22,3 milionů</a:t>
            </a:r>
            <a:endParaRPr lang="cs-CZ" dirty="0"/>
          </a:p>
          <a:p>
            <a:pPr lvl="1"/>
            <a:r>
              <a:rPr lang="cs-CZ" sz="2000" dirty="0" err="1" smtClean="0"/>
              <a:t>Papua</a:t>
            </a:r>
            <a:r>
              <a:rPr lang="cs-CZ" sz="2000" dirty="0" smtClean="0"/>
              <a:t>-Nová Guinea: 6,8 milionů</a:t>
            </a:r>
            <a:endParaRPr lang="cs-CZ" dirty="0"/>
          </a:p>
          <a:p>
            <a:pPr lvl="1"/>
            <a:r>
              <a:rPr lang="cs-CZ" sz="2000" dirty="0" smtClean="0"/>
              <a:t>Nový </a:t>
            </a:r>
            <a:r>
              <a:rPr lang="cs-CZ" sz="2000" dirty="0" err="1" smtClean="0"/>
              <a:t>Zélánd</a:t>
            </a:r>
            <a:r>
              <a:rPr lang="cs-CZ" sz="2000" dirty="0" smtClean="0"/>
              <a:t>: </a:t>
            </a:r>
            <a:r>
              <a:rPr lang="cs-CZ" sz="2000" dirty="0"/>
              <a:t>4,4 </a:t>
            </a:r>
            <a:r>
              <a:rPr lang="cs-CZ" sz="2000" dirty="0" smtClean="0"/>
              <a:t>miliony</a:t>
            </a:r>
            <a:endParaRPr lang="cs-CZ" dirty="0"/>
          </a:p>
          <a:p>
            <a:pPr lvl="1"/>
            <a:r>
              <a:rPr lang="cs-CZ" sz="2000" dirty="0" smtClean="0"/>
              <a:t>Ostatní ostrvy: přibližně </a:t>
            </a:r>
            <a:r>
              <a:rPr lang="cs-CZ" sz="2000" dirty="0"/>
              <a:t>3 miliony </a:t>
            </a:r>
            <a:r>
              <a:rPr lang="cs-CZ" sz="2000" dirty="0" smtClean="0"/>
              <a:t>obyvatel </a:t>
            </a:r>
          </a:p>
          <a:p>
            <a:pPr lvl="1"/>
            <a:endParaRPr lang="cs-CZ" sz="3200" dirty="0"/>
          </a:p>
        </p:txBody>
      </p:sp>
      <p:pic>
        <p:nvPicPr>
          <p:cNvPr id="6" name="Obrázek 5" descr="800px-Oceania_satell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941168"/>
            <a:ext cx="3224786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Austrálie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400" u="sng" dirty="0" smtClean="0"/>
              <a:t>Rozloha</a:t>
            </a:r>
            <a:r>
              <a:rPr lang="cs-CZ" sz="2400" u="sng" dirty="0"/>
              <a:t>:</a:t>
            </a:r>
            <a:r>
              <a:rPr lang="cs-CZ" sz="2400" dirty="0"/>
              <a:t> 7 700 000 </a:t>
            </a:r>
            <a:r>
              <a:rPr lang="cs-CZ" sz="2400" dirty="0" smtClean="0"/>
              <a:t>km²</a:t>
            </a:r>
            <a:endParaRPr lang="cs-CZ" sz="2400" dirty="0"/>
          </a:p>
          <a:p>
            <a:pPr lvl="0"/>
            <a:r>
              <a:rPr lang="cs-CZ" sz="2400" u="sng" dirty="0" smtClean="0"/>
              <a:t>Počet </a:t>
            </a:r>
            <a:r>
              <a:rPr lang="cs-CZ" sz="2400" u="sng" dirty="0"/>
              <a:t>obyvatel:</a:t>
            </a:r>
            <a:r>
              <a:rPr lang="cs-CZ" sz="2400" b="1" dirty="0"/>
              <a:t> </a:t>
            </a:r>
            <a:r>
              <a:rPr lang="cs-CZ" sz="2400" dirty="0"/>
              <a:t>18 500 </a:t>
            </a:r>
            <a:r>
              <a:rPr lang="cs-CZ" sz="2400" dirty="0" smtClean="0"/>
              <a:t>000</a:t>
            </a:r>
            <a:endParaRPr lang="cs-CZ" sz="2400" dirty="0"/>
          </a:p>
          <a:p>
            <a:pPr lvl="0"/>
            <a:r>
              <a:rPr lang="cs-CZ" sz="2400" u="sng" dirty="0" smtClean="0"/>
              <a:t>Hlavní </a:t>
            </a:r>
            <a:r>
              <a:rPr lang="cs-CZ" sz="2400" u="sng" dirty="0"/>
              <a:t>město:</a:t>
            </a:r>
            <a:r>
              <a:rPr lang="cs-CZ" sz="2400" dirty="0"/>
              <a:t> </a:t>
            </a:r>
            <a:r>
              <a:rPr lang="cs-CZ" sz="2400" dirty="0" err="1"/>
              <a:t>Canberra</a:t>
            </a:r>
            <a:endParaRPr lang="cs-CZ" sz="2400" dirty="0"/>
          </a:p>
          <a:p>
            <a:pPr lvl="0"/>
            <a:r>
              <a:rPr lang="cs-CZ" sz="2400" u="sng" dirty="0" smtClean="0"/>
              <a:t>Úřední jazyk:</a:t>
            </a:r>
            <a:r>
              <a:rPr lang="cs-CZ" sz="2400" dirty="0" smtClean="0"/>
              <a:t> angličtina</a:t>
            </a:r>
            <a:endParaRPr lang="cs-CZ" sz="2400" dirty="0"/>
          </a:p>
          <a:p>
            <a:pPr lvl="0"/>
            <a:r>
              <a:rPr lang="cs-CZ" sz="2400" u="sng" dirty="0" smtClean="0"/>
              <a:t>Oficiální </a:t>
            </a:r>
            <a:r>
              <a:rPr lang="cs-CZ" sz="2400" u="sng" dirty="0"/>
              <a:t>název:</a:t>
            </a:r>
            <a:r>
              <a:rPr lang="cs-CZ" sz="2400" dirty="0"/>
              <a:t> Australský svaz</a:t>
            </a:r>
          </a:p>
          <a:p>
            <a:pPr lvl="0"/>
            <a:r>
              <a:rPr lang="cs-CZ" sz="2400" u="sng" dirty="0"/>
              <a:t>F</a:t>
            </a:r>
            <a:r>
              <a:rPr lang="cs-CZ" sz="2400" u="sng" dirty="0" smtClean="0"/>
              <a:t>ederace</a:t>
            </a:r>
            <a:r>
              <a:rPr lang="cs-CZ" sz="2400" u="sng" dirty="0"/>
              <a:t>:</a:t>
            </a:r>
            <a:r>
              <a:rPr lang="cs-CZ" sz="2400" dirty="0"/>
              <a:t> 6 států + 2 teritoria: </a:t>
            </a:r>
            <a:r>
              <a:rPr lang="cs-CZ" sz="2400" dirty="0" err="1"/>
              <a:t>Queensland</a:t>
            </a:r>
            <a:r>
              <a:rPr lang="cs-CZ" sz="2400" dirty="0"/>
              <a:t>, Nový Jižní Wales, Victoria, Jižní Austrálie, Tasmánie, Západní Austrálie, Severní teritorium, </a:t>
            </a:r>
            <a:r>
              <a:rPr lang="cs-CZ" sz="2400" dirty="0" err="1"/>
              <a:t>Teritorium</a:t>
            </a:r>
            <a:r>
              <a:rPr lang="cs-CZ" sz="2400" dirty="0"/>
              <a:t> hlavního města</a:t>
            </a:r>
          </a:p>
          <a:p>
            <a:pPr lvl="0"/>
            <a:r>
              <a:rPr lang="cs-CZ" sz="2400" dirty="0" smtClean="0"/>
              <a:t>Objevena </a:t>
            </a:r>
            <a:r>
              <a:rPr lang="cs-CZ" sz="2400" b="1" dirty="0" err="1"/>
              <a:t>Jamesem</a:t>
            </a:r>
            <a:r>
              <a:rPr lang="cs-CZ" sz="2400" b="1" dirty="0"/>
              <a:t> </a:t>
            </a:r>
            <a:r>
              <a:rPr lang="cs-CZ" sz="2400" b="1" dirty="0" err="1"/>
              <a:t>Cookem</a:t>
            </a:r>
            <a:r>
              <a:rPr lang="cs-CZ" sz="2400" b="1" dirty="0"/>
              <a:t> </a:t>
            </a:r>
            <a:r>
              <a:rPr lang="cs-CZ" sz="2400" dirty="0"/>
              <a:t>v r. </a:t>
            </a:r>
            <a:r>
              <a:rPr lang="cs-CZ" sz="2400" dirty="0" smtClean="0"/>
              <a:t>1770</a:t>
            </a:r>
            <a:endParaRPr lang="cs-CZ" sz="2400" dirty="0"/>
          </a:p>
          <a:p>
            <a:pPr>
              <a:buNone/>
            </a:pPr>
            <a:endParaRPr lang="cs-CZ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25144"/>
            <a:ext cx="3401952" cy="1916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517232"/>
            <a:ext cx="2288252" cy="117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84784"/>
            <a:ext cx="2435077" cy="1880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Austrálie – pobřeží a ostrovy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cs-CZ" sz="2400" dirty="0"/>
              <a:t>M</a:t>
            </a:r>
            <a:r>
              <a:rPr lang="cs-CZ" sz="2400" dirty="0" smtClean="0"/>
              <a:t>álo členité pobřeží </a:t>
            </a:r>
            <a:endParaRPr lang="cs-CZ" sz="2400" dirty="0"/>
          </a:p>
          <a:p>
            <a:pPr lvl="0"/>
            <a:r>
              <a:rPr lang="cs-CZ" sz="2400" u="sng" dirty="0" smtClean="0"/>
              <a:t>Moře a oceány: </a:t>
            </a:r>
            <a:r>
              <a:rPr lang="cs-CZ" sz="2400" dirty="0" smtClean="0"/>
              <a:t>Indický </a:t>
            </a:r>
            <a:r>
              <a:rPr lang="cs-CZ" sz="2400" dirty="0"/>
              <a:t>oceán</a:t>
            </a:r>
            <a:r>
              <a:rPr lang="cs-CZ" sz="2400" dirty="0" smtClean="0"/>
              <a:t>,</a:t>
            </a:r>
            <a:r>
              <a:rPr lang="cs-CZ" sz="2400" dirty="0"/>
              <a:t> Tichý </a:t>
            </a:r>
            <a:r>
              <a:rPr lang="cs-CZ" sz="2400" dirty="0" smtClean="0"/>
              <a:t>oceán, Korálové </a:t>
            </a:r>
            <a:r>
              <a:rPr lang="cs-CZ" sz="2400" dirty="0"/>
              <a:t>moře, </a:t>
            </a:r>
            <a:r>
              <a:rPr lang="cs-CZ" sz="2400" dirty="0" err="1" smtClean="0"/>
              <a:t>Tasmanovo</a:t>
            </a:r>
            <a:r>
              <a:rPr lang="cs-CZ" sz="2400" dirty="0" smtClean="0"/>
              <a:t> </a:t>
            </a:r>
            <a:r>
              <a:rPr lang="cs-CZ" sz="2400" dirty="0"/>
              <a:t>moře. </a:t>
            </a:r>
          </a:p>
          <a:p>
            <a:pPr lvl="0"/>
            <a:r>
              <a:rPr lang="cs-CZ" sz="2400" u="sng" dirty="0" smtClean="0"/>
              <a:t>Zálivy: </a:t>
            </a:r>
            <a:r>
              <a:rPr lang="cs-CZ" sz="2400" dirty="0" smtClean="0"/>
              <a:t>Velký </a:t>
            </a:r>
            <a:r>
              <a:rPr lang="cs-CZ" sz="2400" dirty="0"/>
              <a:t>australský </a:t>
            </a:r>
            <a:r>
              <a:rPr lang="cs-CZ" sz="2400" dirty="0" smtClean="0"/>
              <a:t>záliv,</a:t>
            </a:r>
            <a:r>
              <a:rPr lang="cs-CZ" sz="2400" dirty="0"/>
              <a:t> </a:t>
            </a:r>
            <a:r>
              <a:rPr lang="cs-CZ" sz="2400" dirty="0" err="1" smtClean="0"/>
              <a:t>Spencerový</a:t>
            </a:r>
            <a:r>
              <a:rPr lang="cs-CZ" sz="2400" dirty="0" smtClean="0"/>
              <a:t> záliv, </a:t>
            </a:r>
            <a:r>
              <a:rPr lang="cs-CZ" sz="2400" dirty="0" err="1" smtClean="0"/>
              <a:t>Svatovincentský</a:t>
            </a:r>
            <a:r>
              <a:rPr lang="cs-CZ" sz="2400" dirty="0" smtClean="0"/>
              <a:t> záliv, </a:t>
            </a:r>
            <a:r>
              <a:rPr lang="cs-CZ" sz="2400" dirty="0" err="1" smtClean="0"/>
              <a:t>Carpentarský</a:t>
            </a:r>
            <a:r>
              <a:rPr lang="cs-CZ" sz="2400" dirty="0" smtClean="0"/>
              <a:t> záliv, Žraločí </a:t>
            </a:r>
            <a:r>
              <a:rPr lang="cs-CZ" sz="2400" dirty="0"/>
              <a:t>zátoka</a:t>
            </a:r>
            <a:r>
              <a:rPr lang="cs-CZ" sz="2400" dirty="0" smtClean="0"/>
              <a:t>.</a:t>
            </a:r>
            <a:endParaRPr lang="cs-CZ" sz="2400" dirty="0"/>
          </a:p>
          <a:p>
            <a:pPr lvl="0"/>
            <a:r>
              <a:rPr lang="cs-CZ" sz="2400" u="sng" dirty="0" smtClean="0"/>
              <a:t>Průlivy:</a:t>
            </a:r>
            <a:r>
              <a:rPr lang="cs-CZ" sz="2400" dirty="0" smtClean="0"/>
              <a:t> </a:t>
            </a:r>
            <a:r>
              <a:rPr lang="cs-CZ" sz="2400" dirty="0" err="1" smtClean="0"/>
              <a:t>Torresův</a:t>
            </a:r>
            <a:r>
              <a:rPr lang="cs-CZ" sz="2400" dirty="0" smtClean="0"/>
              <a:t> </a:t>
            </a:r>
            <a:r>
              <a:rPr lang="cs-CZ" sz="2400" dirty="0"/>
              <a:t>průliv, </a:t>
            </a:r>
            <a:r>
              <a:rPr lang="cs-CZ" sz="2400" dirty="0" smtClean="0"/>
              <a:t>Bassův průliv</a:t>
            </a:r>
            <a:endParaRPr lang="cs-CZ" sz="2400" dirty="0"/>
          </a:p>
          <a:p>
            <a:endParaRPr lang="cs-CZ" dirty="0"/>
          </a:p>
        </p:txBody>
      </p:sp>
      <p:pic>
        <p:nvPicPr>
          <p:cNvPr id="4" name="Obrázek 3" descr="79817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4005064"/>
            <a:ext cx="3312368" cy="2304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4005064"/>
            <a:ext cx="3312368" cy="2333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1835696" y="6381328"/>
            <a:ext cx="1792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Tasmanovo</a:t>
            </a:r>
            <a:r>
              <a:rPr lang="cs-CZ" dirty="0" smtClean="0"/>
              <a:t> moře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796136" y="6381328"/>
            <a:ext cx="155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Korálové moře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Austrálie – povrch a vodstvo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cs-CZ" dirty="0"/>
              <a:t>Výšková členitost australské pevniny je velmi </a:t>
            </a:r>
            <a:r>
              <a:rPr lang="cs-CZ" dirty="0" smtClean="0"/>
              <a:t>malá</a:t>
            </a:r>
            <a:endParaRPr lang="cs-CZ" dirty="0"/>
          </a:p>
          <a:p>
            <a:pPr lvl="0"/>
            <a:r>
              <a:rPr lang="cs-CZ" dirty="0" smtClean="0"/>
              <a:t>Australské Alpy, Velké </a:t>
            </a:r>
            <a:r>
              <a:rPr lang="cs-CZ" dirty="0"/>
              <a:t>předělové </a:t>
            </a:r>
            <a:r>
              <a:rPr lang="cs-CZ" dirty="0" smtClean="0"/>
              <a:t>pohoří, Modré hory</a:t>
            </a:r>
            <a:endParaRPr lang="cs-CZ" dirty="0"/>
          </a:p>
          <a:p>
            <a:pPr lvl="0"/>
            <a:r>
              <a:rPr lang="cs-CZ" u="sng" dirty="0" smtClean="0"/>
              <a:t>Pouště:</a:t>
            </a:r>
            <a:r>
              <a:rPr lang="cs-CZ" dirty="0" smtClean="0"/>
              <a:t> Velká </a:t>
            </a:r>
            <a:r>
              <a:rPr lang="cs-CZ" dirty="0"/>
              <a:t>písečná poušť, </a:t>
            </a:r>
            <a:r>
              <a:rPr lang="cs-CZ" dirty="0" err="1"/>
              <a:t>Gibsonova</a:t>
            </a:r>
            <a:r>
              <a:rPr lang="cs-CZ" dirty="0"/>
              <a:t> poušť, Velká Viktoriina poušť, </a:t>
            </a:r>
            <a:r>
              <a:rPr lang="cs-CZ" dirty="0" err="1"/>
              <a:t>Simpsonova</a:t>
            </a:r>
            <a:r>
              <a:rPr lang="cs-CZ" dirty="0"/>
              <a:t> </a:t>
            </a:r>
            <a:r>
              <a:rPr lang="cs-CZ" dirty="0" smtClean="0"/>
              <a:t>poušť</a:t>
            </a:r>
          </a:p>
          <a:p>
            <a:pPr lvl="0"/>
            <a:r>
              <a:rPr lang="cs-CZ" dirty="0"/>
              <a:t>S</a:t>
            </a:r>
            <a:r>
              <a:rPr lang="cs-CZ" dirty="0" smtClean="0"/>
              <a:t>třední Austrálie -</a:t>
            </a:r>
            <a:r>
              <a:rPr lang="cs-CZ" dirty="0"/>
              <a:t> </a:t>
            </a:r>
            <a:r>
              <a:rPr lang="cs-CZ" dirty="0" err="1"/>
              <a:t>Musgraveovo</a:t>
            </a:r>
            <a:r>
              <a:rPr lang="cs-CZ" dirty="0"/>
              <a:t> pohoří a </a:t>
            </a:r>
            <a:r>
              <a:rPr lang="cs-CZ" dirty="0" err="1"/>
              <a:t>MacDonnellovo</a:t>
            </a:r>
            <a:r>
              <a:rPr lang="cs-CZ" dirty="0"/>
              <a:t> pohoří</a:t>
            </a:r>
            <a:r>
              <a:rPr lang="cs-CZ" dirty="0" smtClean="0"/>
              <a:t>.</a:t>
            </a:r>
          </a:p>
          <a:p>
            <a:pPr lvl="0"/>
            <a:r>
              <a:rPr lang="cs-CZ" u="sng" dirty="0" smtClean="0"/>
              <a:t>Nejvyšší bod:</a:t>
            </a:r>
            <a:r>
              <a:rPr lang="cs-CZ" dirty="0" smtClean="0"/>
              <a:t> </a:t>
            </a:r>
            <a:r>
              <a:rPr lang="cs-CZ" b="1" dirty="0" smtClean="0"/>
              <a:t>Mount </a:t>
            </a:r>
            <a:r>
              <a:rPr lang="cs-CZ" b="1" dirty="0" err="1" smtClean="0"/>
              <a:t>Kosciusko</a:t>
            </a:r>
            <a:r>
              <a:rPr lang="cs-CZ" dirty="0" smtClean="0"/>
              <a:t> (2 228 m n. m.)</a:t>
            </a:r>
            <a:endParaRPr lang="cs-CZ" dirty="0"/>
          </a:p>
          <a:p>
            <a:pPr lvl="0"/>
            <a:r>
              <a:rPr lang="cs-CZ" u="sng" dirty="0" smtClean="0"/>
              <a:t>Nejnižší bod:</a:t>
            </a:r>
            <a:r>
              <a:rPr lang="cs-CZ" dirty="0" smtClean="0"/>
              <a:t> </a:t>
            </a:r>
            <a:r>
              <a:rPr lang="cs-CZ" b="1" dirty="0" smtClean="0"/>
              <a:t>Hladina </a:t>
            </a:r>
            <a:r>
              <a:rPr lang="cs-CZ" b="1" dirty="0" err="1"/>
              <a:t>Eyreova</a:t>
            </a:r>
            <a:r>
              <a:rPr lang="cs-CZ" b="1" dirty="0"/>
              <a:t> jezera</a:t>
            </a:r>
            <a:r>
              <a:rPr lang="cs-CZ" dirty="0"/>
              <a:t> (</a:t>
            </a:r>
            <a:r>
              <a:rPr lang="cs-CZ" dirty="0" smtClean="0"/>
              <a:t>-</a:t>
            </a:r>
            <a:r>
              <a:rPr lang="cs-CZ" dirty="0"/>
              <a:t>16 </a:t>
            </a:r>
            <a:r>
              <a:rPr lang="cs-CZ" dirty="0" smtClean="0"/>
              <a:t>metrů)</a:t>
            </a:r>
            <a:endParaRPr lang="cs-CZ" dirty="0"/>
          </a:p>
          <a:p>
            <a:pPr lvl="0"/>
            <a:endParaRPr lang="cs-CZ" dirty="0" smtClean="0"/>
          </a:p>
          <a:p>
            <a:pPr lvl="0"/>
            <a:endParaRPr lang="cs-CZ" dirty="0"/>
          </a:p>
          <a:p>
            <a:pPr lvl="0"/>
            <a:r>
              <a:rPr lang="cs-CZ" dirty="0"/>
              <a:t>Z</a:t>
            </a:r>
            <a:r>
              <a:rPr lang="cs-CZ" dirty="0" smtClean="0"/>
              <a:t>bytek </a:t>
            </a:r>
            <a:r>
              <a:rPr lang="cs-CZ" dirty="0"/>
              <a:t>toků </a:t>
            </a:r>
            <a:r>
              <a:rPr lang="cs-CZ" dirty="0" smtClean="0"/>
              <a:t>– </a:t>
            </a:r>
            <a:r>
              <a:rPr lang="en-US" i="1" dirty="0" err="1" smtClean="0"/>
              <a:t>creeky</a:t>
            </a:r>
            <a:endParaRPr lang="en-US" i="1" dirty="0" smtClean="0"/>
          </a:p>
          <a:p>
            <a:pPr lvl="0"/>
            <a:r>
              <a:rPr lang="cs-CZ" dirty="0" smtClean="0"/>
              <a:t>Jedna z nejsušších oblastí </a:t>
            </a:r>
            <a:r>
              <a:rPr lang="cs-CZ" dirty="0"/>
              <a:t>světa</a:t>
            </a:r>
          </a:p>
          <a:p>
            <a:pPr lvl="0"/>
            <a:r>
              <a:rPr lang="cs-CZ" dirty="0"/>
              <a:t>Téměř 2/3 území jsou bezodtoké. </a:t>
            </a:r>
          </a:p>
          <a:p>
            <a:pPr lvl="0"/>
            <a:r>
              <a:rPr lang="cs-CZ" u="sng" dirty="0" smtClean="0"/>
              <a:t>Řeky:</a:t>
            </a:r>
            <a:r>
              <a:rPr lang="cs-CZ" dirty="0"/>
              <a:t> </a:t>
            </a:r>
            <a:r>
              <a:rPr lang="cs-CZ" dirty="0" smtClean="0"/>
              <a:t>Murray, </a:t>
            </a:r>
            <a:r>
              <a:rPr lang="en-US" dirty="0" smtClean="0"/>
              <a:t>Darling, </a:t>
            </a:r>
            <a:r>
              <a:rPr lang="en-US" dirty="0" err="1" smtClean="0"/>
              <a:t>Murrumbidgee</a:t>
            </a:r>
            <a:r>
              <a:rPr lang="en-US" dirty="0" smtClean="0"/>
              <a:t>, Fly, Lachlan</a:t>
            </a:r>
            <a:r>
              <a:rPr lang="cs-CZ" dirty="0" smtClean="0"/>
              <a:t>.</a:t>
            </a:r>
            <a:endParaRPr lang="cs-CZ" dirty="0"/>
          </a:p>
          <a:p>
            <a:pPr lvl="0"/>
            <a:r>
              <a:rPr lang="cs-CZ" dirty="0"/>
              <a:t>Největší jezera se vyskytují na jihu Austrálie </a:t>
            </a:r>
          </a:p>
          <a:p>
            <a:pPr lvl="0"/>
            <a:r>
              <a:rPr lang="cs-CZ" u="sng" dirty="0" smtClean="0"/>
              <a:t>Jezera:</a:t>
            </a:r>
            <a:r>
              <a:rPr lang="cs-CZ" dirty="0" smtClean="0"/>
              <a:t> </a:t>
            </a:r>
            <a:r>
              <a:rPr lang="en-US" dirty="0" err="1" smtClean="0"/>
              <a:t>Eyreovo</a:t>
            </a:r>
            <a:r>
              <a:rPr lang="cs-CZ" dirty="0" smtClean="0"/>
              <a:t> jezero,</a:t>
            </a:r>
            <a:r>
              <a:rPr lang="en-US" dirty="0" err="1" smtClean="0"/>
              <a:t>Torrensovo</a:t>
            </a:r>
            <a:r>
              <a:rPr lang="cs-CZ" dirty="0" smtClean="0"/>
              <a:t> </a:t>
            </a:r>
            <a:r>
              <a:rPr lang="cs-CZ" dirty="0"/>
              <a:t>jezero </a:t>
            </a:r>
            <a:r>
              <a:rPr lang="en-US" dirty="0" smtClean="0"/>
              <a:t>a </a:t>
            </a:r>
            <a:r>
              <a:rPr lang="en-US" dirty="0" err="1" smtClean="0"/>
              <a:t>Gairdnerovo</a:t>
            </a:r>
            <a:r>
              <a:rPr lang="en-US" dirty="0" smtClean="0"/>
              <a:t> </a:t>
            </a:r>
            <a:r>
              <a:rPr lang="cs-CZ" dirty="0" smtClean="0"/>
              <a:t>jezero</a:t>
            </a:r>
            <a:endParaRPr lang="cs-CZ" dirty="0"/>
          </a:p>
        </p:txBody>
      </p:sp>
      <p:pic>
        <p:nvPicPr>
          <p:cNvPr id="6" name="Obrázek 5" descr="Mt-Kosciusz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212976"/>
            <a:ext cx="3011683" cy="1666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6804248" y="4941168"/>
            <a:ext cx="1428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Mount </a:t>
            </a:r>
            <a:r>
              <a:rPr lang="cs-CZ" sz="1400" dirty="0" err="1" smtClean="0"/>
              <a:t>Kosciusko</a:t>
            </a:r>
            <a:endParaRPr lang="cs-CZ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 smtClean="0"/>
              <a:t>Austrálie - obyvatelstvo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lvl="0"/>
            <a:r>
              <a:rPr lang="cs-CZ" sz="2400" dirty="0" smtClean="0"/>
              <a:t>Původní obyvatelé: </a:t>
            </a:r>
            <a:r>
              <a:rPr lang="cs-CZ" sz="2400" b="1" dirty="0" err="1" smtClean="0"/>
              <a:t>Aborigánci</a:t>
            </a:r>
            <a:endParaRPr lang="cs-CZ" sz="2400" b="1" dirty="0"/>
          </a:p>
          <a:p>
            <a:pPr lvl="0"/>
            <a:r>
              <a:rPr lang="cs-CZ" sz="2400" dirty="0" smtClean="0"/>
              <a:t>Nerovnoměrné </a:t>
            </a:r>
            <a:r>
              <a:rPr lang="cs-CZ" sz="2400" dirty="0"/>
              <a:t>osídlení, většina obyvatel na jihovýchodě nebo kolem </a:t>
            </a:r>
            <a:r>
              <a:rPr lang="cs-CZ" sz="2400" dirty="0" smtClean="0"/>
              <a:t>pobřeží</a:t>
            </a:r>
            <a:endParaRPr lang="cs-CZ" sz="2400" dirty="0"/>
          </a:p>
          <a:p>
            <a:pPr lvl="0"/>
            <a:r>
              <a:rPr lang="cs-CZ" sz="2400" dirty="0" smtClean="0"/>
              <a:t>Vysoká </a:t>
            </a:r>
            <a:r>
              <a:rPr lang="cs-CZ" sz="2400" dirty="0"/>
              <a:t>urbanizace</a:t>
            </a:r>
          </a:p>
          <a:p>
            <a:pPr lvl="0"/>
            <a:r>
              <a:rPr lang="cs-CZ" sz="2400" dirty="0" smtClean="0"/>
              <a:t>Většina </a:t>
            </a:r>
            <a:r>
              <a:rPr lang="cs-CZ" sz="2400" dirty="0"/>
              <a:t>obyvatel bílá rasa (kolonie VB)</a:t>
            </a:r>
          </a:p>
          <a:p>
            <a:pPr lvl="0"/>
            <a:r>
              <a:rPr lang="cs-CZ" sz="2400" dirty="0" smtClean="0"/>
              <a:t>22,3 </a:t>
            </a:r>
            <a:r>
              <a:rPr lang="cs-CZ" sz="2400" dirty="0"/>
              <a:t>milionů žije v Austrálii</a:t>
            </a:r>
          </a:p>
          <a:p>
            <a:pPr lvl="0"/>
            <a:r>
              <a:rPr lang="cs-CZ" sz="2400" dirty="0"/>
              <a:t>Celkovou </a:t>
            </a:r>
            <a:r>
              <a:rPr lang="cs-CZ" sz="2400" dirty="0" smtClean="0"/>
              <a:t>hustota zalidnění:</a:t>
            </a:r>
            <a:r>
              <a:rPr lang="cs-CZ" sz="2400" dirty="0"/>
              <a:t> 4 </a:t>
            </a:r>
            <a:r>
              <a:rPr lang="cs-CZ" sz="2400" dirty="0" err="1"/>
              <a:t>obyv</a:t>
            </a:r>
            <a:r>
              <a:rPr lang="cs-CZ" sz="2400" dirty="0"/>
              <a:t>./km² </a:t>
            </a:r>
          </a:p>
          <a:p>
            <a:r>
              <a:rPr lang="cs-CZ" sz="2400" u="sng" dirty="0" smtClean="0"/>
              <a:t>Největší města:</a:t>
            </a:r>
            <a:r>
              <a:rPr lang="cs-CZ" sz="2400" dirty="0" smtClean="0"/>
              <a:t> Sydney</a:t>
            </a:r>
            <a:r>
              <a:rPr lang="cs-CZ" sz="2400" dirty="0"/>
              <a:t>, Melbourne, Adelaide, Brisbane 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132856"/>
            <a:ext cx="162018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ázek 4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797152"/>
            <a:ext cx="2403351" cy="159932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267744" y="6381328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Melbourne</a:t>
            </a:r>
            <a:endParaRPr lang="cs-CZ" dirty="0"/>
          </a:p>
        </p:txBody>
      </p:sp>
      <p:pic>
        <p:nvPicPr>
          <p:cNvPr id="7" name="Obrázek 6" descr="imgbrsau23423424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4725144"/>
            <a:ext cx="2483768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ovéPole 7"/>
          <p:cNvSpPr txBox="1"/>
          <p:nvPr/>
        </p:nvSpPr>
        <p:spPr>
          <a:xfrm>
            <a:off x="5580112" y="6381328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Brisbane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Austrálie  - hospodářství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1400" dirty="0" smtClean="0"/>
              <a:t>Patří mezí vyspělé státy</a:t>
            </a:r>
            <a:endParaRPr lang="cs-CZ" sz="1400" dirty="0"/>
          </a:p>
          <a:p>
            <a:pPr lvl="0"/>
            <a:r>
              <a:rPr lang="cs-CZ" sz="1400" dirty="0" smtClean="0"/>
              <a:t>Vysoká </a:t>
            </a:r>
            <a:r>
              <a:rPr lang="cs-CZ" sz="1400" dirty="0"/>
              <a:t>životní úrovní, s rozvinutým průmyslem </a:t>
            </a:r>
            <a:r>
              <a:rPr lang="cs-CZ" sz="1400" dirty="0" smtClean="0"/>
              <a:t>a </a:t>
            </a:r>
            <a:r>
              <a:rPr lang="cs-CZ" sz="1400" dirty="0"/>
              <a:t>vyspělým moderním </a:t>
            </a:r>
            <a:r>
              <a:rPr lang="cs-CZ" sz="1400" dirty="0" smtClean="0"/>
              <a:t>zemědělstvím</a:t>
            </a:r>
            <a:r>
              <a:rPr lang="cs-CZ" sz="1400" dirty="0"/>
              <a:t/>
            </a:r>
            <a:br>
              <a:rPr lang="cs-CZ" sz="1400" dirty="0"/>
            </a:br>
            <a:endParaRPr lang="cs-CZ" sz="1400" dirty="0" smtClean="0"/>
          </a:p>
          <a:p>
            <a:r>
              <a:rPr lang="cs-CZ" sz="1400" b="1" dirty="0" smtClean="0"/>
              <a:t>Těžební </a:t>
            </a:r>
            <a:r>
              <a:rPr lang="cs-CZ" sz="1400" b="1" dirty="0"/>
              <a:t>průmysl:</a:t>
            </a:r>
            <a:endParaRPr lang="cs-CZ" sz="1400" dirty="0"/>
          </a:p>
          <a:p>
            <a:pPr lvl="1">
              <a:buFont typeface="Courier New" pitchFamily="49" charset="0"/>
              <a:buChar char="o"/>
            </a:pPr>
            <a:r>
              <a:rPr lang="cs-CZ" sz="1400" dirty="0" smtClean="0"/>
              <a:t>Rozsáhlé zásoby ropy </a:t>
            </a:r>
            <a:r>
              <a:rPr lang="cs-CZ" sz="1400" dirty="0"/>
              <a:t>a zemního plynu, černého i hnědého uhlí, železné rudy, manganové rudy, rud neželezných kovů (kobalt, </a:t>
            </a:r>
            <a:r>
              <a:rPr lang="cs-CZ" sz="1400" b="1" dirty="0" smtClean="0"/>
              <a:t>bauxit</a:t>
            </a:r>
            <a:r>
              <a:rPr lang="cs-CZ" sz="1400" dirty="0" smtClean="0"/>
              <a:t> (1. na světě ve vývozu), </a:t>
            </a:r>
            <a:r>
              <a:rPr lang="cs-CZ" sz="1400" dirty="0"/>
              <a:t>zinek, nikl, měď, olovo, uran, titan) nebo </a:t>
            </a:r>
            <a:r>
              <a:rPr lang="cs-CZ" sz="1400" dirty="0" smtClean="0"/>
              <a:t>zlata</a:t>
            </a:r>
          </a:p>
          <a:p>
            <a:pPr lvl="1">
              <a:buNone/>
            </a:pPr>
            <a:endParaRPr lang="cs-CZ" sz="1400" dirty="0" smtClean="0"/>
          </a:p>
          <a:p>
            <a:pPr lvl="0"/>
            <a:r>
              <a:rPr lang="cs-CZ" sz="1400" b="1" dirty="0" smtClean="0"/>
              <a:t>Průmysl:</a:t>
            </a:r>
          </a:p>
          <a:p>
            <a:pPr lvl="1">
              <a:buFont typeface="Courier New" pitchFamily="49" charset="0"/>
              <a:buChar char="o"/>
            </a:pPr>
            <a:r>
              <a:rPr lang="cs-CZ" sz="1400" dirty="0" smtClean="0"/>
              <a:t>Hutnictví</a:t>
            </a:r>
            <a:r>
              <a:rPr lang="cs-CZ" sz="1400" dirty="0"/>
              <a:t>, strojírenství, chemický průmysl, textilní a potravinářský </a:t>
            </a:r>
            <a:r>
              <a:rPr lang="cs-CZ" sz="1400" dirty="0" smtClean="0"/>
              <a:t>průmysl</a:t>
            </a:r>
            <a:r>
              <a:rPr lang="cs-CZ" sz="1400" dirty="0"/>
              <a:t/>
            </a:r>
            <a:br>
              <a:rPr lang="cs-CZ" sz="1400" dirty="0"/>
            </a:br>
            <a:endParaRPr lang="cs-CZ" sz="1400" dirty="0" smtClean="0"/>
          </a:p>
          <a:p>
            <a:r>
              <a:rPr lang="cs-CZ" sz="1400" b="1" dirty="0" smtClean="0"/>
              <a:t>Zemědělství:</a:t>
            </a:r>
            <a:endParaRPr lang="cs-CZ" sz="1400" dirty="0" smtClean="0"/>
          </a:p>
          <a:p>
            <a:pPr lvl="1">
              <a:buFont typeface="Courier New" pitchFamily="49" charset="0"/>
              <a:buChar char="o"/>
            </a:pPr>
            <a:r>
              <a:rPr lang="cs-CZ" sz="1400" dirty="0" smtClean="0"/>
              <a:t>Rostlinná výroba</a:t>
            </a:r>
          </a:p>
          <a:p>
            <a:pPr lvl="2"/>
            <a:r>
              <a:rPr lang="cs-CZ" sz="1400" dirty="0"/>
              <a:t>světová obilnice – pšenice</a:t>
            </a:r>
          </a:p>
          <a:p>
            <a:pPr lvl="1">
              <a:buFont typeface="Courier New" pitchFamily="49" charset="0"/>
              <a:buChar char="o"/>
            </a:pPr>
            <a:r>
              <a:rPr lang="cs-CZ" sz="1400" dirty="0" smtClean="0"/>
              <a:t>Živočišná výroba</a:t>
            </a:r>
          </a:p>
          <a:p>
            <a:pPr lvl="2"/>
            <a:r>
              <a:rPr lang="cs-CZ" sz="1400" dirty="0" smtClean="0"/>
              <a:t>chov ovcí, </a:t>
            </a:r>
            <a:r>
              <a:rPr lang="cs-CZ" sz="1400" dirty="0"/>
              <a:t>skotu, </a:t>
            </a:r>
            <a:r>
              <a:rPr lang="cs-CZ" sz="1400" dirty="0" smtClean="0"/>
              <a:t>rybolov</a:t>
            </a:r>
          </a:p>
          <a:p>
            <a:pPr lvl="2"/>
            <a:r>
              <a:rPr lang="cs-CZ" sz="1400" dirty="0" smtClean="0"/>
              <a:t>cukrová </a:t>
            </a:r>
            <a:r>
              <a:rPr lang="cs-CZ" sz="1400" dirty="0"/>
              <a:t>třtina, bavlník, kaučukovník, </a:t>
            </a:r>
            <a:r>
              <a:rPr lang="cs-CZ" sz="1400" dirty="0" smtClean="0"/>
              <a:t>banánovník</a:t>
            </a:r>
          </a:p>
          <a:p>
            <a:pPr lvl="2"/>
            <a:r>
              <a:rPr lang="cs-CZ" sz="1400" dirty="0" smtClean="0"/>
              <a:t>vývoz vlny</a:t>
            </a:r>
            <a:endParaRPr lang="cs-CZ" sz="1400" dirty="0"/>
          </a:p>
        </p:txBody>
      </p:sp>
      <p:pic>
        <p:nvPicPr>
          <p:cNvPr id="4" name="Obrázek 3" descr="oil-mi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12014">
            <a:off x="6335670" y="5291136"/>
            <a:ext cx="2303648" cy="1361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med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3501008"/>
            <a:ext cx="1490464" cy="148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Austrálie - podnebí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800" dirty="0"/>
              <a:t>Většina území </a:t>
            </a:r>
            <a:r>
              <a:rPr lang="cs-CZ" sz="2800" dirty="0" smtClean="0"/>
              <a:t>v</a:t>
            </a:r>
            <a:r>
              <a:rPr lang="cs-CZ" sz="2800" dirty="0"/>
              <a:t> </a:t>
            </a:r>
            <a:r>
              <a:rPr lang="cs-CZ" sz="2800" b="1" dirty="0"/>
              <a:t>tropickém podnebném </a:t>
            </a:r>
            <a:r>
              <a:rPr lang="cs-CZ" sz="2800" b="1" dirty="0" smtClean="0"/>
              <a:t>pásu </a:t>
            </a:r>
            <a:endParaRPr lang="cs-CZ" sz="2800" b="1" dirty="0"/>
          </a:p>
          <a:p>
            <a:pPr lvl="0"/>
            <a:r>
              <a:rPr lang="cs-CZ" sz="2800" dirty="0" smtClean="0"/>
              <a:t>Severovýchodní část - tropické </a:t>
            </a:r>
            <a:r>
              <a:rPr lang="cs-CZ" sz="2800" dirty="0"/>
              <a:t>deštné lesy či střídavě vlhké </a:t>
            </a:r>
            <a:r>
              <a:rPr lang="cs-CZ" sz="2800" dirty="0" smtClean="0"/>
              <a:t>lesy</a:t>
            </a:r>
            <a:endParaRPr lang="cs-CZ" sz="2800" dirty="0"/>
          </a:p>
          <a:p>
            <a:pPr lvl="0"/>
            <a:r>
              <a:rPr lang="cs-CZ" sz="2800" dirty="0"/>
              <a:t>Východní, jihovýchodní a jihozápadní pobřeží </a:t>
            </a:r>
            <a:r>
              <a:rPr lang="cs-CZ" sz="2800" dirty="0" smtClean="0"/>
              <a:t>- subtropický podnebný pás - blahovičníky </a:t>
            </a:r>
            <a:r>
              <a:rPr lang="cs-CZ" sz="2800" dirty="0"/>
              <a:t>(eukalypty</a:t>
            </a:r>
            <a:r>
              <a:rPr lang="cs-CZ" sz="2800" dirty="0" smtClean="0"/>
              <a:t>)</a:t>
            </a:r>
            <a:endParaRPr lang="cs-CZ" sz="2800" dirty="0"/>
          </a:p>
          <a:p>
            <a:pPr lvl="0"/>
            <a:r>
              <a:rPr lang="cs-CZ" sz="2800" dirty="0"/>
              <a:t>Střední část </a:t>
            </a:r>
            <a:r>
              <a:rPr lang="cs-CZ" sz="2800" dirty="0" smtClean="0"/>
              <a:t>Austrálie - suché klima - </a:t>
            </a:r>
            <a:r>
              <a:rPr lang="cs-CZ" sz="2800" b="1" dirty="0" smtClean="0"/>
              <a:t>pouště</a:t>
            </a:r>
            <a:endParaRPr lang="cs-CZ" sz="2800" b="1" dirty="0"/>
          </a:p>
          <a:p>
            <a:pPr lvl="0"/>
            <a:r>
              <a:rPr lang="cs-CZ" sz="2800" dirty="0" smtClean="0"/>
              <a:t>Nejjižnější </a:t>
            </a:r>
            <a:r>
              <a:rPr lang="cs-CZ" sz="2800" dirty="0"/>
              <a:t>část a ostrov Tasmánie spadají do mírného podnebného </a:t>
            </a:r>
            <a:r>
              <a:rPr lang="cs-CZ" sz="2800" dirty="0" smtClean="0"/>
              <a:t>pásu</a:t>
            </a:r>
            <a:endParaRPr lang="cs-CZ" sz="2800" dirty="0"/>
          </a:p>
          <a:p>
            <a:endParaRPr lang="cs-CZ" dirty="0"/>
          </a:p>
        </p:txBody>
      </p:sp>
      <p:pic>
        <p:nvPicPr>
          <p:cNvPr id="4" name="Obrázek 3" descr="P1080212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5085184"/>
            <a:ext cx="2382779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,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5085184"/>
            <a:ext cx="2510937" cy="1565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dirty="0" smtClean="0"/>
              <a:t>Oceánie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68552"/>
          </a:xfrm>
        </p:spPr>
        <p:txBody>
          <a:bodyPr>
            <a:noAutofit/>
          </a:bodyPr>
          <a:lstStyle/>
          <a:p>
            <a:pPr lvl="0"/>
            <a:r>
              <a:rPr lang="cs-CZ" sz="1200" u="sng" dirty="0" smtClean="0"/>
              <a:t>Rozloha: </a:t>
            </a:r>
            <a:r>
              <a:rPr lang="cs-CZ" sz="1200" dirty="0"/>
              <a:t> 1 200 000 </a:t>
            </a:r>
            <a:r>
              <a:rPr lang="cs-CZ" sz="1200" dirty="0" smtClean="0"/>
              <a:t>km²</a:t>
            </a:r>
            <a:endParaRPr lang="cs-CZ" sz="1200" dirty="0"/>
          </a:p>
          <a:p>
            <a:pPr lvl="0"/>
            <a:r>
              <a:rPr lang="cs-CZ" sz="1200" u="sng" dirty="0" smtClean="0"/>
              <a:t>Počet </a:t>
            </a:r>
            <a:r>
              <a:rPr lang="cs-CZ" sz="1200" u="sng" dirty="0"/>
              <a:t>obyvatel: </a:t>
            </a:r>
            <a:r>
              <a:rPr lang="cs-CZ" sz="1200" dirty="0"/>
              <a:t>11 800 000</a:t>
            </a:r>
          </a:p>
          <a:p>
            <a:pPr lvl="0"/>
            <a:r>
              <a:rPr lang="cs-CZ" sz="1200" u="sng" dirty="0" smtClean="0"/>
              <a:t>Oblasti:</a:t>
            </a:r>
            <a:r>
              <a:rPr lang="cs-CZ" sz="1200" dirty="0" smtClean="0"/>
              <a:t> Mikronésie, Melanésie, Polynésie</a:t>
            </a:r>
          </a:p>
          <a:p>
            <a:pPr lvl="0"/>
            <a:r>
              <a:rPr lang="cs-CZ" sz="1200" u="sng" dirty="0" smtClean="0"/>
              <a:t>Ostrovy:</a:t>
            </a:r>
          </a:p>
          <a:p>
            <a:pPr lvl="1">
              <a:buFont typeface="Courier New" pitchFamily="49" charset="0"/>
              <a:buChar char="o"/>
            </a:pPr>
            <a:r>
              <a:rPr lang="cs-CZ" sz="1200" dirty="0" smtClean="0"/>
              <a:t>kontinentální </a:t>
            </a:r>
            <a:r>
              <a:rPr lang="cs-CZ" sz="1200" dirty="0"/>
              <a:t>– Nový Zéland a další drobné </a:t>
            </a:r>
            <a:r>
              <a:rPr lang="cs-CZ" sz="1200" dirty="0" smtClean="0"/>
              <a:t>ostrovy</a:t>
            </a:r>
          </a:p>
          <a:p>
            <a:pPr lvl="1">
              <a:buFont typeface="Courier New" pitchFamily="49" charset="0"/>
              <a:buChar char="o"/>
            </a:pPr>
            <a:r>
              <a:rPr lang="cs-CZ" sz="1200" dirty="0" smtClean="0"/>
              <a:t>sopečného </a:t>
            </a:r>
            <a:r>
              <a:rPr lang="cs-CZ" sz="1200" dirty="0"/>
              <a:t>původu – převažují, v Polynésii, Havajské </a:t>
            </a:r>
            <a:r>
              <a:rPr lang="cs-CZ" sz="1200" dirty="0" smtClean="0"/>
              <a:t>ostrovy</a:t>
            </a:r>
          </a:p>
          <a:p>
            <a:pPr lvl="1">
              <a:buFont typeface="Courier New" pitchFamily="49" charset="0"/>
              <a:buChar char="o"/>
            </a:pPr>
            <a:r>
              <a:rPr lang="cs-CZ" sz="1200" dirty="0" smtClean="0"/>
              <a:t>korálové </a:t>
            </a:r>
            <a:r>
              <a:rPr lang="cs-CZ" sz="1200" dirty="0"/>
              <a:t>(atoly) – v teplých mořích</a:t>
            </a:r>
          </a:p>
          <a:p>
            <a:pPr lvl="0"/>
            <a:r>
              <a:rPr lang="cs-CZ" sz="1200" b="1" dirty="0" smtClean="0"/>
              <a:t>15 </a:t>
            </a:r>
            <a:r>
              <a:rPr lang="cs-CZ" sz="1200" b="1" dirty="0"/>
              <a:t>samostatných území:</a:t>
            </a:r>
            <a:r>
              <a:rPr lang="cs-CZ" sz="1200" dirty="0"/>
              <a:t> Federativní státy Mikronésie, Fidži, Kiribati, </a:t>
            </a:r>
            <a:r>
              <a:rPr lang="cs-CZ" sz="1200" dirty="0" err="1"/>
              <a:t>Marshallovy</a:t>
            </a:r>
            <a:r>
              <a:rPr lang="cs-CZ" sz="1200" dirty="0"/>
              <a:t> ostrovy, Nauru, Nový </a:t>
            </a:r>
            <a:r>
              <a:rPr lang="cs-CZ" sz="1200" dirty="0" smtClean="0"/>
              <a:t>Zéland, </a:t>
            </a:r>
            <a:r>
              <a:rPr lang="cs-CZ" sz="1200" dirty="0"/>
              <a:t>Palau, Papua Nová Guinea, Samoa, Šalamounovy ostrovy, Tonga, Tuvalu, Vanuatu, Havaj</a:t>
            </a:r>
          </a:p>
          <a:p>
            <a:pPr lvl="0"/>
            <a:r>
              <a:rPr lang="cs-CZ" sz="1200" b="1" dirty="0"/>
              <a:t>14 závislých </a:t>
            </a:r>
            <a:r>
              <a:rPr lang="cs-CZ" sz="1200" b="1" dirty="0" smtClean="0"/>
              <a:t>území:</a:t>
            </a:r>
            <a:endParaRPr lang="cs-CZ" sz="1200" dirty="0" smtClean="0"/>
          </a:p>
          <a:p>
            <a:pPr lvl="1">
              <a:buFont typeface="Courier New" pitchFamily="49" charset="0"/>
              <a:buChar char="o"/>
            </a:pPr>
            <a:r>
              <a:rPr lang="cs-CZ" sz="1200" dirty="0" smtClean="0"/>
              <a:t>USA </a:t>
            </a:r>
            <a:r>
              <a:rPr lang="cs-CZ" sz="1200" dirty="0"/>
              <a:t>(5) – Americká Samoa, Guam, Severní Mariány, </a:t>
            </a:r>
            <a:r>
              <a:rPr lang="cs-CZ" sz="1200" dirty="0" err="1"/>
              <a:t>Midway</a:t>
            </a:r>
            <a:r>
              <a:rPr lang="cs-CZ" sz="1200" dirty="0"/>
              <a:t>, </a:t>
            </a:r>
            <a:r>
              <a:rPr lang="cs-CZ" sz="1200" dirty="0" err="1" smtClean="0"/>
              <a:t>Wake</a:t>
            </a:r>
            <a:endParaRPr lang="cs-CZ" sz="1200" dirty="0"/>
          </a:p>
          <a:p>
            <a:pPr lvl="1">
              <a:buFont typeface="Courier New" pitchFamily="49" charset="0"/>
              <a:buChar char="o"/>
            </a:pPr>
            <a:r>
              <a:rPr lang="cs-CZ" sz="1200" dirty="0" smtClean="0"/>
              <a:t>Francie </a:t>
            </a:r>
            <a:r>
              <a:rPr lang="cs-CZ" sz="1200" dirty="0"/>
              <a:t>(3) – Francouzská Polynésie, Nová Kaledonie, </a:t>
            </a:r>
            <a:r>
              <a:rPr lang="cs-CZ" sz="1200" dirty="0" err="1"/>
              <a:t>Wallisovy</a:t>
            </a:r>
            <a:r>
              <a:rPr lang="cs-CZ" sz="1200" dirty="0"/>
              <a:t> </a:t>
            </a:r>
            <a:r>
              <a:rPr lang="cs-CZ" sz="1200" dirty="0" smtClean="0"/>
              <a:t>ostrovy</a:t>
            </a:r>
          </a:p>
          <a:p>
            <a:pPr lvl="1">
              <a:buFont typeface="Courier New" pitchFamily="49" charset="0"/>
              <a:buChar char="o"/>
            </a:pPr>
            <a:r>
              <a:rPr lang="cs-CZ" sz="1200" dirty="0" smtClean="0"/>
              <a:t>Nový </a:t>
            </a:r>
            <a:r>
              <a:rPr lang="cs-CZ" sz="1200" dirty="0"/>
              <a:t>Zéland (3) – </a:t>
            </a:r>
            <a:r>
              <a:rPr lang="cs-CZ" sz="1200" dirty="0" err="1"/>
              <a:t>Cookovy</a:t>
            </a:r>
            <a:r>
              <a:rPr lang="cs-CZ" sz="1200" dirty="0"/>
              <a:t> ostrovy, </a:t>
            </a:r>
            <a:r>
              <a:rPr lang="cs-CZ" sz="1200" dirty="0" err="1"/>
              <a:t>Niue</a:t>
            </a:r>
            <a:r>
              <a:rPr lang="cs-CZ" sz="1200" dirty="0"/>
              <a:t>, </a:t>
            </a:r>
            <a:r>
              <a:rPr lang="cs-CZ" sz="1200" dirty="0" smtClean="0"/>
              <a:t>Tokelau </a:t>
            </a:r>
          </a:p>
          <a:p>
            <a:pPr lvl="1">
              <a:buFont typeface="Courier New" pitchFamily="49" charset="0"/>
              <a:buChar char="o"/>
            </a:pPr>
            <a:r>
              <a:rPr lang="cs-CZ" sz="1200" dirty="0" smtClean="0"/>
              <a:t>Austrálie </a:t>
            </a:r>
            <a:r>
              <a:rPr lang="cs-CZ" sz="1200" dirty="0"/>
              <a:t>– </a:t>
            </a:r>
            <a:r>
              <a:rPr lang="cs-CZ" sz="1200" dirty="0" smtClean="0"/>
              <a:t>Norfolk</a:t>
            </a:r>
          </a:p>
          <a:p>
            <a:pPr lvl="1">
              <a:buFont typeface="Courier New" pitchFamily="49" charset="0"/>
              <a:buChar char="o"/>
            </a:pPr>
            <a:r>
              <a:rPr lang="cs-CZ" sz="1200" dirty="0" smtClean="0"/>
              <a:t>Velká </a:t>
            </a:r>
            <a:r>
              <a:rPr lang="cs-CZ" sz="1200" dirty="0"/>
              <a:t>Británie – </a:t>
            </a:r>
            <a:r>
              <a:rPr lang="cs-CZ" sz="1200" dirty="0" err="1"/>
              <a:t>Pitcairnovy</a:t>
            </a:r>
            <a:r>
              <a:rPr lang="cs-CZ" sz="1200" dirty="0"/>
              <a:t> </a:t>
            </a:r>
            <a:r>
              <a:rPr lang="cs-CZ" sz="1200" dirty="0" smtClean="0"/>
              <a:t>ostrovy</a:t>
            </a:r>
          </a:p>
          <a:p>
            <a:pPr lvl="1">
              <a:buFont typeface="Courier New" pitchFamily="49" charset="0"/>
              <a:buChar char="o"/>
            </a:pPr>
            <a:r>
              <a:rPr lang="cs-CZ" sz="1200" dirty="0" smtClean="0"/>
              <a:t>Chile – Velikonoční ostrov</a:t>
            </a:r>
            <a:br>
              <a:rPr lang="cs-CZ" sz="1200" dirty="0" smtClean="0"/>
            </a:br>
            <a:endParaRPr lang="cs-CZ" sz="1200" dirty="0" smtClean="0"/>
          </a:p>
          <a:p>
            <a:pPr lvl="0"/>
            <a:r>
              <a:rPr lang="cs-CZ" sz="1200" u="sng" dirty="0" smtClean="0"/>
              <a:t>Melanésie</a:t>
            </a:r>
            <a:r>
              <a:rPr lang="cs-CZ" sz="1200" u="sng" dirty="0"/>
              <a:t>:</a:t>
            </a:r>
            <a:r>
              <a:rPr lang="cs-CZ" sz="1200" dirty="0"/>
              <a:t> Fidži, Papua Nová Guinea, Šalamounovy ostrovy, Vanuatu, Nová Kaledonie, </a:t>
            </a:r>
            <a:r>
              <a:rPr lang="cs-CZ" sz="1200" dirty="0" smtClean="0"/>
              <a:t>Norfolk</a:t>
            </a:r>
            <a:endParaRPr lang="cs-CZ" sz="1200" dirty="0"/>
          </a:p>
          <a:p>
            <a:pPr lvl="0"/>
            <a:r>
              <a:rPr lang="cs-CZ" sz="1200" u="sng" dirty="0"/>
              <a:t>Mikronésie:</a:t>
            </a:r>
            <a:r>
              <a:rPr lang="cs-CZ" sz="1200" b="1" dirty="0"/>
              <a:t> </a:t>
            </a:r>
            <a:r>
              <a:rPr lang="cs-CZ" sz="1200" dirty="0"/>
              <a:t>Federativní státy Mikronésie, Kiribati, </a:t>
            </a:r>
            <a:r>
              <a:rPr lang="cs-CZ" sz="1200" dirty="0" err="1"/>
              <a:t>Marshallovy</a:t>
            </a:r>
            <a:r>
              <a:rPr lang="cs-CZ" sz="1200" dirty="0"/>
              <a:t> ostrovy, Nauru, Palau, Guam, Severní Mariány, </a:t>
            </a:r>
            <a:r>
              <a:rPr lang="cs-CZ" sz="1200" dirty="0" err="1" smtClean="0"/>
              <a:t>Wake</a:t>
            </a:r>
            <a:endParaRPr lang="cs-CZ" sz="1200" dirty="0"/>
          </a:p>
          <a:p>
            <a:r>
              <a:rPr lang="cs-CZ" sz="1200" u="sng" dirty="0"/>
              <a:t>Polynésie: </a:t>
            </a:r>
            <a:r>
              <a:rPr lang="cs-CZ" sz="1200" dirty="0"/>
              <a:t>Havaj, </a:t>
            </a:r>
            <a:r>
              <a:rPr lang="cs-CZ" sz="1200" dirty="0" err="1"/>
              <a:t>Midway</a:t>
            </a:r>
            <a:r>
              <a:rPr lang="cs-CZ" sz="1200" dirty="0"/>
              <a:t>, Samoa, Tonga, Tuvalu, Americká Samoa, </a:t>
            </a:r>
            <a:r>
              <a:rPr lang="cs-CZ" sz="1200" dirty="0" err="1"/>
              <a:t>Cookovy</a:t>
            </a:r>
            <a:r>
              <a:rPr lang="cs-CZ" sz="1200" dirty="0"/>
              <a:t> ostrovy, Francouzská Polynésie, </a:t>
            </a:r>
            <a:r>
              <a:rPr lang="cs-CZ" sz="1200" dirty="0" err="1"/>
              <a:t>Niue</a:t>
            </a:r>
            <a:r>
              <a:rPr lang="cs-CZ" sz="1200" dirty="0"/>
              <a:t>, </a:t>
            </a:r>
            <a:r>
              <a:rPr lang="cs-CZ" sz="1200" dirty="0" err="1"/>
              <a:t>Pitcairnovy</a:t>
            </a:r>
            <a:r>
              <a:rPr lang="cs-CZ" sz="1200" dirty="0"/>
              <a:t> ostrovy, Tokelau, Velikonoční ostrov, </a:t>
            </a:r>
            <a:r>
              <a:rPr lang="cs-CZ" sz="1200" dirty="0" err="1"/>
              <a:t>Wallisovy</a:t>
            </a:r>
            <a:r>
              <a:rPr lang="cs-CZ" sz="1200" dirty="0"/>
              <a:t> ostrovy</a:t>
            </a:r>
            <a:r>
              <a:rPr lang="cs-CZ" sz="1200" dirty="0" smtClean="0"/>
              <a:t>, </a:t>
            </a:r>
            <a:r>
              <a:rPr lang="cs-CZ" sz="1200" b="1" dirty="0" smtClean="0"/>
              <a:t>Nový </a:t>
            </a:r>
            <a:r>
              <a:rPr lang="cs-CZ" sz="1200" b="1" dirty="0"/>
              <a:t>Zéland</a:t>
            </a:r>
            <a:endParaRPr lang="cs-CZ" sz="1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36712"/>
            <a:ext cx="2011267" cy="1995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0F635AD3BA2CF44A3B9B86DC2AD9EC1" ma:contentTypeVersion="1" ma:contentTypeDescription="Vytvoří nový dokument" ma:contentTypeScope="" ma:versionID="8f7326285afd49f5ef5002430cc49389">
  <xsd:schema xmlns:xsd="http://www.w3.org/2001/XMLSchema" xmlns:xs="http://www.w3.org/2001/XMLSchema" xmlns:p="http://schemas.microsoft.com/office/2006/metadata/properties" xmlns:ns2="739c032b-a5be-4b43-b007-0b056e5ef5b0" targetNamespace="http://schemas.microsoft.com/office/2006/metadata/properties" ma:root="true" ma:fieldsID="5f670596faa504749097f9c31e0ae072" ns2:_="">
    <xsd:import namespace="739c032b-a5be-4b43-b007-0b056e5ef5b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9c032b-a5be-4b43-b007-0b056e5ef5b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39c032b-a5be-4b43-b007-0b056e5ef5b0">2QZ4H56NJ3VP-63-1857</_dlc_DocId>
    <_dlc_DocIdUrl xmlns="739c032b-a5be-4b43-b007-0b056e5ef5b0">
      <Url>https://sharepoint.postupicka.cz/seminar4/_layouts/DocIdRedir.aspx?ID=2QZ4H56NJ3VP-63-1857</Url>
      <Description>2QZ4H56NJ3VP-63-1857</Description>
    </_dlc_DocIdUrl>
  </documentManagement>
</p:properties>
</file>

<file path=customXml/itemProps1.xml><?xml version="1.0" encoding="utf-8"?>
<ds:datastoreItem xmlns:ds="http://schemas.openxmlformats.org/officeDocument/2006/customXml" ds:itemID="{05D2435B-A6FD-4FED-BE59-A3B926138A12}"/>
</file>

<file path=customXml/itemProps2.xml><?xml version="1.0" encoding="utf-8"?>
<ds:datastoreItem xmlns:ds="http://schemas.openxmlformats.org/officeDocument/2006/customXml" ds:itemID="{4BC8BA77-A47B-462D-AE19-42801EDA7EB7}"/>
</file>

<file path=customXml/itemProps3.xml><?xml version="1.0" encoding="utf-8"?>
<ds:datastoreItem xmlns:ds="http://schemas.openxmlformats.org/officeDocument/2006/customXml" ds:itemID="{351B2765-8602-4F9D-A124-3B20B0681DA9}"/>
</file>

<file path=customXml/itemProps4.xml><?xml version="1.0" encoding="utf-8"?>
<ds:datastoreItem xmlns:ds="http://schemas.openxmlformats.org/officeDocument/2006/customXml" ds:itemID="{208DA020-06F2-4FDE-B05A-DAB2ACB3150E}"/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267</Words>
  <Application>Microsoft Office PowerPoint</Application>
  <PresentationFormat>Předvádění na obrazovce (4:3)</PresentationFormat>
  <Paragraphs>150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Geografická charakteristika</vt:lpstr>
      <vt:lpstr>Co je Oceánie?</vt:lpstr>
      <vt:lpstr>Austrálie</vt:lpstr>
      <vt:lpstr>Austrálie – pobřeží a ostrovy</vt:lpstr>
      <vt:lpstr>Austrálie – povrch a vodstvo</vt:lpstr>
      <vt:lpstr>Austrálie - obyvatelstvo</vt:lpstr>
      <vt:lpstr>Austrálie  - hospodářství</vt:lpstr>
      <vt:lpstr>Austrálie - podnebí</vt:lpstr>
      <vt:lpstr>Oceánie</vt:lpstr>
      <vt:lpstr>Oceánie – pobřeží a vodstvo</vt:lpstr>
      <vt:lpstr>Oceánie - povrch a vodstvo</vt:lpstr>
      <vt:lpstr>Oceánie - obyvatelstvo</vt:lpstr>
      <vt:lpstr>Oceánie - hospodářství</vt:lpstr>
      <vt:lpstr>Oceánie – podnebí </vt:lpstr>
      <vt:lpstr>Snímek 15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Geografická charakteristika</dc:title>
  <dc:creator>Singer</dc:creator>
  <cp:lastModifiedBy>Singer</cp:lastModifiedBy>
  <cp:revision>23</cp:revision>
  <dcterms:created xsi:type="dcterms:W3CDTF">2013-02-10T08:58:29Z</dcterms:created>
  <dcterms:modified xsi:type="dcterms:W3CDTF">2013-02-13T15:37:21Z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0x010100E0F635AD3BA2CF44A3B9B86DC2AD9EC1</vt:lpwstr>
  </property>
  <property fmtid="{D5CDD505-2E9C-101B-9397-08002B2CF9AE}" pid="3" name="_dlc_DocIdItemGuid">
    <vt:lpwstr>cd46410f-bd8c-450d-b66a-eac7515b486d</vt:lpwstr>
  </property>
</Properties>
</file>