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DC55D-EA71-4781-A931-42B81AD5ED2E}" type="datetimeFigureOut">
              <a:rPr lang="cs-CZ" smtClean="0"/>
              <a:t>28.9.2012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F66E-B2B2-49E4-9F49-61C022860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613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DC55D-EA71-4781-A931-42B81AD5ED2E}" type="datetimeFigureOut">
              <a:rPr lang="cs-CZ" smtClean="0"/>
              <a:t>28.9.2012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F66E-B2B2-49E4-9F49-61C022860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185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DC55D-EA71-4781-A931-42B81AD5ED2E}" type="datetimeFigureOut">
              <a:rPr lang="cs-CZ" smtClean="0"/>
              <a:t>28.9.2012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F66E-B2B2-49E4-9F49-61C022860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838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DC55D-EA71-4781-A931-42B81AD5ED2E}" type="datetimeFigureOut">
              <a:rPr lang="cs-CZ" smtClean="0"/>
              <a:t>28.9.2012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F66E-B2B2-49E4-9F49-61C022860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3921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DC55D-EA71-4781-A931-42B81AD5ED2E}" type="datetimeFigureOut">
              <a:rPr lang="cs-CZ" smtClean="0"/>
              <a:t>28.9.2012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F66E-B2B2-49E4-9F49-61C022860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225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DC55D-EA71-4781-A931-42B81AD5ED2E}" type="datetimeFigureOut">
              <a:rPr lang="cs-CZ" smtClean="0"/>
              <a:t>28.9.2012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F66E-B2B2-49E4-9F49-61C022860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521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DC55D-EA71-4781-A931-42B81AD5ED2E}" type="datetimeFigureOut">
              <a:rPr lang="cs-CZ" smtClean="0"/>
              <a:t>28.9.2012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F66E-B2B2-49E4-9F49-61C022860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941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DC55D-EA71-4781-A931-42B81AD5ED2E}" type="datetimeFigureOut">
              <a:rPr lang="cs-CZ" smtClean="0"/>
              <a:t>28.9.2012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F66E-B2B2-49E4-9F49-61C022860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053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DC55D-EA71-4781-A931-42B81AD5ED2E}" type="datetimeFigureOut">
              <a:rPr lang="cs-CZ" smtClean="0"/>
              <a:t>28.9.2012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F66E-B2B2-49E4-9F49-61C022860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142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DC55D-EA71-4781-A931-42B81AD5ED2E}" type="datetimeFigureOut">
              <a:rPr lang="cs-CZ" smtClean="0"/>
              <a:t>28.9.2012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F66E-B2B2-49E4-9F49-61C022860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161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DC55D-EA71-4781-A931-42B81AD5ED2E}" type="datetimeFigureOut">
              <a:rPr lang="cs-CZ" smtClean="0"/>
              <a:t>28.9.2012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F66E-B2B2-49E4-9F49-61C022860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736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DC55D-EA71-4781-A931-42B81AD5ED2E}" type="datetimeFigureOut">
              <a:rPr lang="cs-CZ" smtClean="0"/>
              <a:t>28.9.2012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7F66E-B2B2-49E4-9F49-61C022860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273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www.thehealthbenefitsof.net/wp-content/uploads/2012/08/health-benefits-of-drinking-water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3021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78906" y="1196752"/>
            <a:ext cx="7772400" cy="1470025"/>
          </a:xfrm>
        </p:spPr>
        <p:txBody>
          <a:bodyPr>
            <a:prstTxWarp prst="textArchUp">
              <a:avLst/>
            </a:prstTxWarp>
            <a:normAutofit/>
          </a:bodyPr>
          <a:lstStyle/>
          <a:p>
            <a:r>
              <a:rPr lang="cs-CZ" sz="8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Hydrosféra</a:t>
            </a:r>
            <a:endParaRPr lang="cs-CZ" sz="8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AutoShape 2" descr="http://www.industrialroplants.com/images/water_bg.jpg"/>
          <p:cNvSpPr>
            <a:spLocks noChangeAspect="1" noChangeArrowheads="1"/>
          </p:cNvSpPr>
          <p:nvPr/>
        </p:nvSpPr>
        <p:spPr bwMode="auto">
          <a:xfrm>
            <a:off x="155575" y="-2286000"/>
            <a:ext cx="583882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19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foltyn.cz/fk/images/kolobe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0" y="1196752"/>
            <a:ext cx="4953000" cy="469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3631902" y="6237312"/>
            <a:ext cx="18801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dirty="0" smtClean="0"/>
              <a:t>Koloběh vody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9689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u="sng" dirty="0" smtClean="0"/>
              <a:t>Vypracoval:</a:t>
            </a:r>
          </a:p>
          <a:p>
            <a:pPr marL="0" indent="0" algn="ctr">
              <a:buNone/>
            </a:pPr>
            <a:r>
              <a:rPr lang="cs-CZ" dirty="0" smtClean="0"/>
              <a:t>Michal Singer</a:t>
            </a:r>
          </a:p>
          <a:p>
            <a:pPr marL="0" indent="0" algn="ctr">
              <a:buNone/>
            </a:pPr>
            <a:r>
              <a:rPr lang="cs-CZ" dirty="0" smtClean="0"/>
              <a:t>6. XB</a:t>
            </a:r>
          </a:p>
          <a:p>
            <a:pPr algn="ctr"/>
            <a:endParaRPr lang="cs-CZ" dirty="0"/>
          </a:p>
          <a:p>
            <a:pPr marL="0" indent="0" algn="ctr">
              <a:buNone/>
            </a:pPr>
            <a:r>
              <a:rPr lang="cs-CZ" u="sng" dirty="0" smtClean="0"/>
              <a:t>Zdroje:</a:t>
            </a:r>
            <a:br>
              <a:rPr lang="cs-CZ" u="sng" dirty="0" smtClean="0"/>
            </a:br>
            <a:r>
              <a:rPr lang="cs-CZ" dirty="0" smtClean="0"/>
              <a:t>www.wikipedie.cz</a:t>
            </a:r>
          </a:p>
          <a:p>
            <a:pPr marL="0" indent="0" algn="ctr">
              <a:buNone/>
            </a:pPr>
            <a:r>
              <a:rPr lang="cs-CZ" dirty="0" smtClean="0"/>
              <a:t>www.zemepis.com</a:t>
            </a:r>
          </a:p>
          <a:p>
            <a:pPr marL="0" indent="0" algn="ctr">
              <a:buNone/>
            </a:pPr>
            <a:r>
              <a:rPr lang="cs-CZ" dirty="0" smtClean="0"/>
              <a:t>knížky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542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u="sng" dirty="0" smtClean="0"/>
              <a:t>Charakteristika: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Soubor všeho vodstva Země</a:t>
            </a:r>
          </a:p>
          <a:p>
            <a:r>
              <a:rPr lang="cs-CZ" dirty="0" smtClean="0"/>
              <a:t>Zabývá se: Hydrologie, oceánografie, hydrogeologie</a:t>
            </a:r>
          </a:p>
          <a:p>
            <a:r>
              <a:rPr lang="cs-CZ" dirty="0" smtClean="0"/>
              <a:t>Objem: 1,4.10</a:t>
            </a:r>
            <a:r>
              <a:rPr lang="cs-CZ" baseline="30000" dirty="0" smtClean="0"/>
              <a:t>9</a:t>
            </a:r>
            <a:r>
              <a:rPr lang="cs-CZ" dirty="0" smtClean="0"/>
              <a:t> </a:t>
            </a:r>
            <a:r>
              <a:rPr lang="cs-CZ" dirty="0"/>
              <a:t>km</a:t>
            </a:r>
            <a:r>
              <a:rPr lang="cs-CZ" baseline="30000" dirty="0"/>
              <a:t>3</a:t>
            </a:r>
            <a:r>
              <a:rPr lang="cs-CZ" dirty="0"/>
              <a:t> </a:t>
            </a:r>
            <a:r>
              <a:rPr lang="cs-CZ" dirty="0" smtClean="0"/>
              <a:t>vody</a:t>
            </a:r>
            <a:endParaRPr lang="cs-CZ" dirty="0"/>
          </a:p>
          <a:p>
            <a:pPr lvl="4">
              <a:buFont typeface="Courier New" pitchFamily="49" charset="0"/>
              <a:buChar char="o"/>
            </a:pPr>
            <a:r>
              <a:rPr lang="cs-CZ" dirty="0" smtClean="0"/>
              <a:t>98 % slaná</a:t>
            </a:r>
          </a:p>
          <a:p>
            <a:pPr lvl="4">
              <a:buFont typeface="Courier New" pitchFamily="49" charset="0"/>
              <a:buChar char="o"/>
            </a:pPr>
            <a:r>
              <a:rPr lang="cs-CZ" dirty="0" smtClean="0"/>
              <a:t>2% sladká – z toho 60 % v ledovcích</a:t>
            </a:r>
          </a:p>
          <a:p>
            <a:r>
              <a:rPr lang="cs-CZ" dirty="0" smtClean="0"/>
              <a:t>Rozmístění vody:</a:t>
            </a:r>
          </a:p>
          <a:p>
            <a:pPr lvl="4">
              <a:buFont typeface="Courier New" pitchFamily="49" charset="0"/>
              <a:buChar char="o"/>
            </a:pPr>
            <a:r>
              <a:rPr lang="cs-CZ" dirty="0" smtClean="0"/>
              <a:t>97 % oceány</a:t>
            </a:r>
          </a:p>
          <a:p>
            <a:pPr lvl="4">
              <a:buFont typeface="Courier New" pitchFamily="49" charset="0"/>
              <a:buChar char="o"/>
            </a:pPr>
            <a:r>
              <a:rPr lang="cs-CZ" dirty="0" smtClean="0"/>
              <a:t>2% ledovce</a:t>
            </a:r>
          </a:p>
          <a:p>
            <a:pPr lvl="4">
              <a:buFont typeface="Courier New" pitchFamily="49" charset="0"/>
              <a:buChar char="o"/>
            </a:pPr>
            <a:r>
              <a:rPr lang="cs-CZ" dirty="0" smtClean="0"/>
              <a:t>1</a:t>
            </a:r>
            <a:r>
              <a:rPr lang="cs-CZ" smtClean="0"/>
              <a:t>% ostatní</a:t>
            </a:r>
            <a:endParaRPr lang="cs-CZ" dirty="0" smtClean="0"/>
          </a:p>
          <a:p>
            <a:pPr lvl="4">
              <a:buFont typeface="Courier New" pitchFamily="49" charset="0"/>
              <a:buChar char="o"/>
            </a:pPr>
            <a:endParaRPr lang="cs-CZ" dirty="0" smtClean="0"/>
          </a:p>
          <a:p>
            <a:endParaRPr lang="cs-CZ" dirty="0" smtClean="0"/>
          </a:p>
        </p:txBody>
      </p:sp>
      <p:pic>
        <p:nvPicPr>
          <p:cNvPr id="4098" name="Picture 2" descr="http://static.ddmcdn.com/gif/earth-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93305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378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Dělení podle skupenství: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A) Pevné – led, sníh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B) Kapalné – voda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C) Plynné – vodní pára</a:t>
            </a:r>
            <a:endParaRPr lang="cs-CZ" dirty="0"/>
          </a:p>
        </p:txBody>
      </p:sp>
      <p:pic>
        <p:nvPicPr>
          <p:cNvPr id="2056" name="Picture 8" descr="http://www.bluewallpaper.org/backgrounds/melted-ice-119977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911669"/>
            <a:ext cx="3724697" cy="267757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70234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3752"/>
            <a:ext cx="8229600" cy="1143000"/>
          </a:xfrm>
        </p:spPr>
        <p:txBody>
          <a:bodyPr/>
          <a:lstStyle/>
          <a:p>
            <a:r>
              <a:rPr lang="cs-CZ" u="sng" dirty="0" smtClean="0"/>
              <a:t>Dělení podle místa: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A) Povrchová voda</a:t>
            </a:r>
          </a:p>
          <a:p>
            <a:pPr marL="514350" indent="-514350">
              <a:buAutoNum type="alphaUcParenR"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B) Podpovrchová voda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C) Voda v atmosféře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D) Voda v živých organismech</a:t>
            </a:r>
            <a:endParaRPr lang="cs-CZ" dirty="0"/>
          </a:p>
        </p:txBody>
      </p:sp>
      <p:sp>
        <p:nvSpPr>
          <p:cNvPr id="4" name="AutoShape 2" descr="http://www.industrialroplants.com/images/water_bg.jpg"/>
          <p:cNvSpPr>
            <a:spLocks noChangeAspect="1" noChangeArrowheads="1"/>
          </p:cNvSpPr>
          <p:nvPr/>
        </p:nvSpPr>
        <p:spPr bwMode="auto">
          <a:xfrm>
            <a:off x="155575" y="-2286000"/>
            <a:ext cx="583882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4" name="Picture 6" descr="http://www.hannytech.com/wallpapers/walls/natural_water_droplet-norm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7976" y="4581128"/>
            <a:ext cx="2352000" cy="1764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images.nationalgeographic.com/wpf/media-live/photos/000/009/cache/cumulonimbus-cloud_910_600x45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0297" y="3272937"/>
            <a:ext cx="2352000" cy="1764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www.cc.gatech.edu/cpl/projects/graphcuttextures/data/interaction/LittleRive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080" y="1052736"/>
            <a:ext cx="2374152" cy="1764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best-places.net/wp-content/uploads/2011/01/Yucatan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7976" y="2296100"/>
            <a:ext cx="2351999" cy="1764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28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A) Povrchová voda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Světový oceán, vodní toky, přírodní vodní nádrže, umělé vodní nádrže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Další dělení: </a:t>
            </a:r>
          </a:p>
          <a:p>
            <a:pPr lvl="5">
              <a:buFont typeface="Courier New" pitchFamily="49" charset="0"/>
              <a:buChar char="o"/>
            </a:pPr>
            <a:r>
              <a:rPr lang="cs-CZ" dirty="0" smtClean="0"/>
              <a:t>tekoucí voda</a:t>
            </a:r>
          </a:p>
          <a:p>
            <a:pPr lvl="5">
              <a:buFont typeface="Courier New" pitchFamily="49" charset="0"/>
              <a:buChar char="o"/>
            </a:pPr>
            <a:r>
              <a:rPr lang="cs-CZ" dirty="0" smtClean="0"/>
              <a:t>stojatá voda</a:t>
            </a:r>
          </a:p>
          <a:p>
            <a:pPr marL="2286000" lvl="5" indent="0">
              <a:buNone/>
            </a:pPr>
            <a:endParaRPr lang="cs-CZ" dirty="0" smtClean="0"/>
          </a:p>
          <a:p>
            <a:r>
              <a:rPr lang="cs-CZ" dirty="0" smtClean="0"/>
              <a:t>Problémy: Znečištění, záplavy, vysychání </a:t>
            </a:r>
          </a:p>
          <a:p>
            <a:endParaRPr lang="cs-CZ" dirty="0" smtClean="0"/>
          </a:p>
          <a:p>
            <a:r>
              <a:rPr lang="cs-CZ" dirty="0" smtClean="0"/>
              <a:t>Skupenství: pevné, kapalné</a:t>
            </a:r>
            <a:endParaRPr lang="cs-CZ" dirty="0"/>
          </a:p>
        </p:txBody>
      </p:sp>
      <p:pic>
        <p:nvPicPr>
          <p:cNvPr id="4" name="Picture 7" descr="http://4.bp.blogspot.com/-dxrrbNdt0cA/UCu7pea3ouI/AAAAAAAAAjY/v_uGZhnJOhc/s1600/ocean+wallpap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132856"/>
            <a:ext cx="3048000" cy="2286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71595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B) Podpovrchová voda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Půdní póry, průliny</a:t>
            </a:r>
          </a:p>
          <a:p>
            <a:r>
              <a:rPr lang="cs-CZ" dirty="0" smtClean="0"/>
              <a:t>Další dělení: </a:t>
            </a:r>
          </a:p>
          <a:p>
            <a:pPr marL="0" indent="0">
              <a:buNone/>
            </a:pPr>
            <a:r>
              <a:rPr lang="cs-CZ" dirty="0" smtClean="0"/>
              <a:t>		a) Podzemní</a:t>
            </a:r>
          </a:p>
          <a:p>
            <a:pPr lvl="5">
              <a:buFont typeface="Courier New" pitchFamily="49" charset="0"/>
              <a:buChar char="o"/>
            </a:pPr>
            <a:r>
              <a:rPr lang="cs-CZ" dirty="0" smtClean="0"/>
              <a:t>Prostá</a:t>
            </a:r>
          </a:p>
          <a:p>
            <a:pPr lvl="5">
              <a:buFont typeface="Courier New" pitchFamily="49" charset="0"/>
              <a:buChar char="o"/>
            </a:pPr>
            <a:r>
              <a:rPr lang="cs-CZ" dirty="0" smtClean="0"/>
              <a:t>Minerální </a:t>
            </a:r>
          </a:p>
          <a:p>
            <a:pPr marL="1828800" lvl="4" indent="0">
              <a:buNone/>
            </a:pPr>
            <a:r>
              <a:rPr lang="cs-CZ" sz="3200" dirty="0"/>
              <a:t>b) Půdní </a:t>
            </a:r>
            <a:r>
              <a:rPr lang="cs-CZ" sz="1800" dirty="0" smtClean="0"/>
              <a:t>– vázaná na půdní částice</a:t>
            </a:r>
            <a:r>
              <a:rPr lang="cs-CZ" dirty="0" smtClean="0"/>
              <a:t>	</a:t>
            </a:r>
          </a:p>
          <a:p>
            <a:endParaRPr lang="cs-CZ" dirty="0" smtClean="0"/>
          </a:p>
          <a:p>
            <a:r>
              <a:rPr lang="cs-CZ" dirty="0" smtClean="0"/>
              <a:t>Hůře dostupná než voda povrchová</a:t>
            </a:r>
          </a:p>
          <a:p>
            <a:r>
              <a:rPr lang="cs-CZ" dirty="0" smtClean="0"/>
              <a:t>Skupenství: všechna (permafrost-pevné)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353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C) Voda v atmosféře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Troposféra</a:t>
            </a:r>
          </a:p>
          <a:p>
            <a:r>
              <a:rPr lang="cs-CZ" dirty="0" smtClean="0"/>
              <a:t>Nejvyšší množství vodní páry – podél rovníku</a:t>
            </a:r>
          </a:p>
          <a:p>
            <a:r>
              <a:rPr lang="cs-CZ" dirty="0" smtClean="0"/>
              <a:t>Nejnižší množství vodní páry – polární oblasti</a:t>
            </a:r>
          </a:p>
          <a:p>
            <a:pPr marL="0" indent="0">
              <a:buNone/>
            </a:pPr>
            <a:r>
              <a:rPr lang="cs-CZ" dirty="0" smtClean="0"/>
              <a:t>	→ ovlivněno teplotou</a:t>
            </a:r>
          </a:p>
          <a:p>
            <a:pPr marL="0" indent="0">
              <a:buNone/>
            </a:pP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Vypařování:</a:t>
            </a:r>
            <a:endParaRPr lang="cs-CZ" dirty="0"/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Evaporace - výpar </a:t>
            </a:r>
            <a:r>
              <a:rPr lang="cs-CZ" dirty="0"/>
              <a:t>odehrávající se v anorganickém </a:t>
            </a:r>
            <a:r>
              <a:rPr lang="cs-CZ" dirty="0" smtClean="0"/>
              <a:t>prostředí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Transpirace - výpar odehrávající v organickém prostředí</a:t>
            </a:r>
          </a:p>
          <a:p>
            <a:pPr marL="1828800" lvl="4" indent="0">
              <a:buNone/>
            </a:pPr>
            <a:r>
              <a:rPr lang="cs-CZ" sz="2900" dirty="0" smtClean="0"/>
              <a:t>→Evapotranspirace</a:t>
            </a:r>
          </a:p>
          <a:p>
            <a:endParaRPr lang="cs-CZ" dirty="0" smtClean="0"/>
          </a:p>
          <a:p>
            <a:r>
              <a:rPr lang="cs-CZ" dirty="0" smtClean="0"/>
              <a:t>Kondenzace </a:t>
            </a:r>
            <a:r>
              <a:rPr lang="cs-CZ" dirty="0"/>
              <a:t>- </a:t>
            </a:r>
            <a:r>
              <a:rPr lang="cs-CZ" sz="2900" dirty="0" smtClean="0"/>
              <a:t>voda </a:t>
            </a:r>
            <a:r>
              <a:rPr lang="cs-CZ" sz="2900" dirty="0"/>
              <a:t>ve formě </a:t>
            </a:r>
            <a:r>
              <a:rPr lang="cs-CZ" sz="2900" dirty="0" smtClean="0"/>
              <a:t>srážek dopadá </a:t>
            </a:r>
            <a:r>
              <a:rPr lang="cs-CZ" sz="2900" dirty="0"/>
              <a:t>na zemský </a:t>
            </a:r>
            <a:r>
              <a:rPr lang="cs-CZ" sz="2900" dirty="0" smtClean="0"/>
              <a:t>povrch</a:t>
            </a:r>
            <a:endParaRPr lang="cs-CZ" dirty="0"/>
          </a:p>
          <a:p>
            <a:r>
              <a:rPr lang="cs-CZ" dirty="0" smtClean="0"/>
              <a:t>Skupenství: všechna</a:t>
            </a:r>
            <a:endParaRPr lang="cs-CZ" dirty="0"/>
          </a:p>
        </p:txBody>
      </p:sp>
      <p:pic>
        <p:nvPicPr>
          <p:cNvPr id="4" name="Picture 5" descr="http://cdn.schneiderb.com/wp-content/uploads/2012/01/cloud-based-applications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772816"/>
            <a:ext cx="2111557" cy="15836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34902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D) Voda v organismech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Bezpodmínečná součást života</a:t>
            </a:r>
          </a:p>
          <a:p>
            <a:endParaRPr lang="cs-CZ" dirty="0"/>
          </a:p>
          <a:p>
            <a:r>
              <a:rPr lang="cs-CZ" dirty="0" smtClean="0"/>
              <a:t>Funkce vody v organismu:</a:t>
            </a:r>
          </a:p>
          <a:p>
            <a:pPr lvl="5">
              <a:buFont typeface="Courier New" pitchFamily="49" charset="0"/>
              <a:buChar char="o"/>
            </a:pPr>
            <a:r>
              <a:rPr lang="cs-CZ" dirty="0" smtClean="0"/>
              <a:t>Podpora vstřebávání živin</a:t>
            </a:r>
          </a:p>
          <a:p>
            <a:pPr lvl="5">
              <a:buFont typeface="Courier New" pitchFamily="49" charset="0"/>
              <a:buChar char="o"/>
            </a:pPr>
            <a:r>
              <a:rPr lang="cs-CZ" dirty="0" smtClean="0"/>
              <a:t>Přenos živin k buňkám</a:t>
            </a:r>
          </a:p>
          <a:p>
            <a:pPr lvl="5">
              <a:buFont typeface="Courier New" pitchFamily="49" charset="0"/>
              <a:buChar char="o"/>
            </a:pPr>
            <a:r>
              <a:rPr lang="cs-CZ" dirty="0" smtClean="0"/>
              <a:t>Rozpouští nadbytečné látky</a:t>
            </a:r>
          </a:p>
          <a:p>
            <a:pPr marL="3200400" lvl="7" indent="0">
              <a:buNone/>
            </a:pPr>
            <a:r>
              <a:rPr lang="cs-CZ" dirty="0" smtClean="0"/>
              <a:t>+ mnoho dalších</a:t>
            </a:r>
            <a:endParaRPr lang="cs-CZ" dirty="0"/>
          </a:p>
          <a:p>
            <a:r>
              <a:rPr lang="cs-CZ" dirty="0" smtClean="0"/>
              <a:t>Lidské tělo – 70% vody</a:t>
            </a:r>
          </a:p>
          <a:p>
            <a:r>
              <a:rPr lang="cs-CZ" dirty="0" smtClean="0"/>
              <a:t>Rostliny – až 90 % vody</a:t>
            </a:r>
          </a:p>
          <a:p>
            <a:endParaRPr lang="cs-CZ" dirty="0"/>
          </a:p>
        </p:txBody>
      </p:sp>
      <p:pic>
        <p:nvPicPr>
          <p:cNvPr id="5122" name="Picture 2" descr="http://www.wateratleeds.org/images/water-drops-on-leaf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7962" y="2911573"/>
            <a:ext cx="2132064" cy="15975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5124" name="Picture 4" descr="http://www.sfos.uaf.edu/sewardline/ZoopSpecies/cnidarian/images/Chrysaora_melanaster_400x3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050" y="4509120"/>
            <a:ext cx="2801888" cy="21014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29230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Koloběh vody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O</a:t>
            </a:r>
            <a:r>
              <a:rPr lang="cs-CZ" dirty="0" smtClean="0"/>
              <a:t>běh </a:t>
            </a:r>
            <a:r>
              <a:rPr lang="cs-CZ" dirty="0"/>
              <a:t>povrchové a podzemní </a:t>
            </a:r>
            <a:r>
              <a:rPr lang="cs-CZ" dirty="0" smtClean="0"/>
              <a:t>vody, </a:t>
            </a:r>
            <a:r>
              <a:rPr lang="cs-CZ" dirty="0"/>
              <a:t>doprovázený změnami </a:t>
            </a:r>
            <a:r>
              <a:rPr lang="cs-CZ" dirty="0" smtClean="0"/>
              <a:t>skupenství</a:t>
            </a:r>
          </a:p>
          <a:p>
            <a:endParaRPr lang="cs-CZ" dirty="0" smtClean="0"/>
          </a:p>
          <a:p>
            <a:r>
              <a:rPr lang="cs-CZ" dirty="0" smtClean="0"/>
              <a:t>Účinky: sluneční energie, zemská gravitace a rotace Země</a:t>
            </a:r>
          </a:p>
          <a:p>
            <a:endParaRPr lang="cs-CZ" dirty="0" smtClean="0"/>
          </a:p>
          <a:p>
            <a:r>
              <a:rPr lang="cs-CZ" dirty="0" smtClean="0"/>
              <a:t>Vypařování → kondenzace → déšť → vodní toky, prosakování → vypařování</a:t>
            </a:r>
          </a:p>
          <a:p>
            <a:endParaRPr lang="cs-CZ" dirty="0" smtClean="0"/>
          </a:p>
          <a:p>
            <a:r>
              <a:rPr lang="cs-CZ" u="sng" dirty="0" smtClean="0"/>
              <a:t>Malý </a:t>
            </a:r>
            <a:r>
              <a:rPr lang="cs-CZ" u="sng" dirty="0"/>
              <a:t>koloběh vody </a:t>
            </a:r>
            <a:r>
              <a:rPr lang="cs-CZ" dirty="0"/>
              <a:t>– probíhá pouze nad bezodtokovými oblastmi pevniny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u="sng" dirty="0"/>
              <a:t>Velký koloběh vody </a:t>
            </a:r>
            <a:r>
              <a:rPr lang="cs-CZ" dirty="0"/>
              <a:t>– přesun vody mezi oceánem a </a:t>
            </a:r>
            <a:r>
              <a:rPr lang="cs-CZ" dirty="0" smtClean="0"/>
              <a:t>pevninou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91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2QZ4H56NJ3VP-63-1352</_dlc_DocId>
    <_dlc_DocIdUrl xmlns="739c032b-a5be-4b43-b007-0b056e5ef5b0">
      <Url>https://sharepoint.postupicka.cz/seminar4/_layouts/DocIdRedir.aspx?ID=2QZ4H56NJ3VP-63-1352</Url>
      <Description>2QZ4H56NJ3VP-63-1352</Description>
    </_dlc_DocIdUrl>
  </documentManagement>
</p:properties>
</file>

<file path=customXml/itemProps1.xml><?xml version="1.0" encoding="utf-8"?>
<ds:datastoreItem xmlns:ds="http://schemas.openxmlformats.org/officeDocument/2006/customXml" ds:itemID="{B312FE05-B106-486A-8279-D237D46DD0F8}"/>
</file>

<file path=customXml/itemProps2.xml><?xml version="1.0" encoding="utf-8"?>
<ds:datastoreItem xmlns:ds="http://schemas.openxmlformats.org/officeDocument/2006/customXml" ds:itemID="{BB755A1F-F9B2-463B-923E-967BC39CD8B8}"/>
</file>

<file path=customXml/itemProps3.xml><?xml version="1.0" encoding="utf-8"?>
<ds:datastoreItem xmlns:ds="http://schemas.openxmlformats.org/officeDocument/2006/customXml" ds:itemID="{D962313E-5D46-4F4D-909A-717FB479B67B}"/>
</file>

<file path=customXml/itemProps4.xml><?xml version="1.0" encoding="utf-8"?>
<ds:datastoreItem xmlns:ds="http://schemas.openxmlformats.org/officeDocument/2006/customXml" ds:itemID="{6C24BE88-1CAF-4A4C-9DE8-8AF9B6E1B192}"/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259</Words>
  <Application>Microsoft Office PowerPoint</Application>
  <PresentationFormat>Předvádění na obrazovce (4:3)</PresentationFormat>
  <Paragraphs>89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Hydrosféra</vt:lpstr>
      <vt:lpstr>Charakteristika:</vt:lpstr>
      <vt:lpstr>Dělení podle skupenství:</vt:lpstr>
      <vt:lpstr>Dělení podle místa:</vt:lpstr>
      <vt:lpstr>A) Povrchová voda</vt:lpstr>
      <vt:lpstr>B) Podpovrchová voda</vt:lpstr>
      <vt:lpstr>C) Voda v atmosféře</vt:lpstr>
      <vt:lpstr>D) Voda v organismech</vt:lpstr>
      <vt:lpstr>Koloběh vody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Hydrosféra</dc:title>
  <dc:creator>SINGER</dc:creator>
  <cp:lastModifiedBy>SINGER</cp:lastModifiedBy>
  <cp:revision>40</cp:revision>
  <dcterms:created xsi:type="dcterms:W3CDTF">2012-09-17T16:50:18Z</dcterms:created>
  <dcterms:modified xsi:type="dcterms:W3CDTF">2012-09-28T08:31:59Z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a480f75c-2cef-4251-84e6-b6f34cd03656</vt:lpwstr>
  </property>
</Properties>
</file>