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www.vlajky-statu.cz/data/vlajky/vlajka-kosovo-4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87824" cy="2348880"/>
          </a:xfrm>
          <a:prstGeom prst="rect">
            <a:avLst/>
          </a:prstGeom>
          <a:noFill/>
        </p:spPr>
      </p:pic>
      <p:pic>
        <p:nvPicPr>
          <p:cNvPr id="1028" name="Picture 4" descr="http://www.tulacky.net/subory/obrazky/vlajka-srbsko-vel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0"/>
            <a:ext cx="3096345" cy="2348880"/>
          </a:xfrm>
          <a:prstGeom prst="rect">
            <a:avLst/>
          </a:prstGeom>
          <a:noFill/>
        </p:spPr>
      </p:pic>
      <p:pic>
        <p:nvPicPr>
          <p:cNvPr id="1030" name="Picture 6" descr="http://www.lodniprislusenstvi.cz/fotografie/foto-1103-6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348880"/>
            <a:ext cx="3059832" cy="2376264"/>
          </a:xfrm>
          <a:prstGeom prst="rect">
            <a:avLst/>
          </a:prstGeom>
          <a:noFill/>
        </p:spPr>
      </p:pic>
      <p:pic>
        <p:nvPicPr>
          <p:cNvPr id="1032" name="Picture 8" descr="http://www.cojeco.cz/attach/image/max/a5/29c5/a529c5e8477d6c8b028e7f76c278e046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4653136"/>
            <a:ext cx="3088858" cy="2204864"/>
          </a:xfrm>
          <a:prstGeom prst="rect">
            <a:avLst/>
          </a:prstGeom>
          <a:noFill/>
        </p:spPr>
      </p:pic>
      <p:pic>
        <p:nvPicPr>
          <p:cNvPr id="1034" name="Picture 10" descr="http://autemdobulharska.wz.cz/images/flag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2348880"/>
            <a:ext cx="3096344" cy="2304256"/>
          </a:xfrm>
          <a:prstGeom prst="rect">
            <a:avLst/>
          </a:prstGeom>
          <a:noFill/>
        </p:spPr>
      </p:pic>
      <p:pic>
        <p:nvPicPr>
          <p:cNvPr id="1036" name="Picture 12" descr="http://www.statnivlajky.cz/data/flags/ultra/r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4673670"/>
            <a:ext cx="3059832" cy="2184330"/>
          </a:xfrm>
          <a:prstGeom prst="rect">
            <a:avLst/>
          </a:prstGeom>
          <a:noFill/>
        </p:spPr>
      </p:pic>
      <p:pic>
        <p:nvPicPr>
          <p:cNvPr id="1038" name="Picture 14" descr="http://www.mundo.cz/images/vlajka/vlajka-makedoni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617132"/>
            <a:ext cx="2987824" cy="2240868"/>
          </a:xfrm>
          <a:prstGeom prst="rect">
            <a:avLst/>
          </a:prstGeom>
          <a:noFill/>
        </p:spPr>
      </p:pic>
      <p:pic>
        <p:nvPicPr>
          <p:cNvPr id="1040" name="Picture 16" descr="http://www.vlajky-statu.cz/data/vlajky/vlajka-chorvatsko-1100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348880"/>
            <a:ext cx="2987824" cy="2304256"/>
          </a:xfrm>
          <a:prstGeom prst="rect">
            <a:avLst/>
          </a:prstGeom>
          <a:noFill/>
        </p:spPr>
      </p:pic>
      <p:pic>
        <p:nvPicPr>
          <p:cNvPr id="1042" name="Picture 18" descr="http://www.vlajky-statu.cz/data/vlajky/vlajka-bosna-a-hercegovina-1100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0"/>
            <a:ext cx="3156600" cy="2348880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827584" y="1124744"/>
            <a:ext cx="711226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600" b="1" dirty="0" smtClean="0"/>
              <a:t>Jihovýchodní </a:t>
            </a:r>
          </a:p>
          <a:p>
            <a:pPr algn="ctr"/>
            <a:r>
              <a:rPr lang="cs-CZ" sz="9600" b="1" dirty="0" smtClean="0"/>
              <a:t>Evropa</a:t>
            </a:r>
            <a:endParaRPr lang="cs-CZ" sz="9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400" b="1" dirty="0" smtClean="0"/>
              <a:t>           </a:t>
            </a:r>
            <a:r>
              <a:rPr lang="cs-CZ" sz="5400" b="1" u="sng" dirty="0" smtClean="0"/>
              <a:t>Černá Hora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při pobřeží Jaderského moře</a:t>
            </a:r>
          </a:p>
          <a:p>
            <a:pPr lvl="0"/>
            <a:r>
              <a:rPr lang="cs-CZ" dirty="0" smtClean="0"/>
              <a:t>republika v čele s prezidentem</a:t>
            </a:r>
          </a:p>
          <a:p>
            <a:pPr lvl="0"/>
            <a:r>
              <a:rPr lang="cs-CZ" b="1" i="1" dirty="0" err="1" smtClean="0"/>
              <a:t>hl.město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Podgorica</a:t>
            </a:r>
            <a:endParaRPr lang="cs-CZ" dirty="0" smtClean="0"/>
          </a:p>
          <a:p>
            <a:pPr lvl="0"/>
            <a:r>
              <a:rPr lang="cs-CZ" b="1" i="1" dirty="0" smtClean="0"/>
              <a:t>úřední jazyk</a:t>
            </a:r>
            <a:r>
              <a:rPr lang="cs-CZ" b="1" dirty="0" smtClean="0"/>
              <a:t>: </a:t>
            </a:r>
            <a:r>
              <a:rPr lang="cs-CZ" dirty="0" smtClean="0"/>
              <a:t>srbština</a:t>
            </a:r>
          </a:p>
          <a:p>
            <a:pPr lvl="0"/>
            <a:r>
              <a:rPr lang="cs-CZ" b="1" i="1" dirty="0" smtClean="0"/>
              <a:t>členství:</a:t>
            </a:r>
            <a:r>
              <a:rPr lang="cs-CZ" b="1" dirty="0" smtClean="0"/>
              <a:t> </a:t>
            </a:r>
            <a:r>
              <a:rPr lang="cs-CZ" dirty="0" smtClean="0"/>
              <a:t>OSN, není členem EU, ale používá </a:t>
            </a:r>
            <a:r>
              <a:rPr lang="cs-CZ" dirty="0" err="1" smtClean="0"/>
              <a:t>euro</a:t>
            </a:r>
            <a:r>
              <a:rPr lang="cs-CZ" dirty="0" smtClean="0"/>
              <a:t>→posílení ekonomiky</a:t>
            </a:r>
          </a:p>
          <a:p>
            <a:pPr lvl="0"/>
            <a:r>
              <a:rPr lang="cs-CZ" dirty="0" smtClean="0"/>
              <a:t>hornatý stát-Dinárské pohoří</a:t>
            </a:r>
          </a:p>
          <a:p>
            <a:pPr lvl="0"/>
            <a:r>
              <a:rPr lang="cs-CZ" b="1" i="1" dirty="0" smtClean="0"/>
              <a:t>významné řeky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Zeta</a:t>
            </a:r>
            <a:r>
              <a:rPr lang="cs-CZ" dirty="0" smtClean="0"/>
              <a:t>, </a:t>
            </a:r>
            <a:r>
              <a:rPr lang="cs-CZ" dirty="0" err="1" smtClean="0"/>
              <a:t>Morača</a:t>
            </a:r>
            <a:r>
              <a:rPr lang="cs-CZ" dirty="0" smtClean="0"/>
              <a:t>, </a:t>
            </a:r>
            <a:r>
              <a:rPr lang="cs-CZ" dirty="0" err="1" smtClean="0"/>
              <a:t>Komarnica</a:t>
            </a:r>
            <a:r>
              <a:rPr lang="cs-CZ" dirty="0" smtClean="0"/>
              <a:t>, významné Skadarské jezero</a:t>
            </a:r>
          </a:p>
          <a:p>
            <a:pPr lvl="0"/>
            <a:r>
              <a:rPr lang="cs-CZ" dirty="0" smtClean="0"/>
              <a:t>ekologický </a:t>
            </a:r>
            <a:r>
              <a:rPr lang="cs-CZ" dirty="0" err="1" smtClean="0"/>
              <a:t>stát</a:t>
            </a:r>
            <a:r>
              <a:rPr lang="cs-CZ" dirty="0" smtClean="0"/>
              <a:t>→ národní parky(</a:t>
            </a:r>
            <a:r>
              <a:rPr lang="cs-CZ" dirty="0" err="1" smtClean="0"/>
              <a:t>Lovčen</a:t>
            </a:r>
            <a:r>
              <a:rPr lang="cs-CZ" dirty="0" smtClean="0"/>
              <a:t>, Skadarské jezero.)</a:t>
            </a:r>
          </a:p>
          <a:p>
            <a:pPr lvl="0"/>
            <a:r>
              <a:rPr lang="cs-CZ" b="1" i="1" dirty="0" err="1" smtClean="0"/>
              <a:t>obyv</a:t>
            </a:r>
            <a:r>
              <a:rPr lang="cs-CZ" b="1" dirty="0" smtClean="0"/>
              <a:t>: </a:t>
            </a:r>
            <a:r>
              <a:rPr lang="cs-CZ" dirty="0" err="1" smtClean="0"/>
              <a:t>vícenárodnostní</a:t>
            </a:r>
            <a:r>
              <a:rPr lang="cs-CZ" dirty="0" smtClean="0"/>
              <a:t> stát (Srbové, </a:t>
            </a:r>
            <a:r>
              <a:rPr lang="cs-CZ" dirty="0" err="1" smtClean="0"/>
              <a:t>Bosňáci</a:t>
            </a:r>
            <a:r>
              <a:rPr lang="cs-CZ" dirty="0" smtClean="0"/>
              <a:t>, Albánci)</a:t>
            </a:r>
          </a:p>
          <a:p>
            <a:pPr lvl="0"/>
            <a:r>
              <a:rPr lang="cs-CZ" b="1" dirty="0" smtClean="0"/>
              <a:t>zemědělství: </a:t>
            </a:r>
            <a:r>
              <a:rPr lang="cs-CZ" dirty="0" err="1" smtClean="0"/>
              <a:t>hl.plodiny</a:t>
            </a:r>
            <a:r>
              <a:rPr lang="cs-CZ" dirty="0" smtClean="0"/>
              <a:t>-pšenice,ječmen, kukuřice, cukrová řepa, sója</a:t>
            </a:r>
          </a:p>
          <a:p>
            <a:pPr lvl="0"/>
            <a:r>
              <a:rPr lang="cs-CZ" dirty="0" smtClean="0"/>
              <a:t>chov skotu, drůbeže a ovcí</a:t>
            </a:r>
          </a:p>
          <a:p>
            <a:pPr lvl="0"/>
            <a:r>
              <a:rPr lang="cs-CZ" dirty="0" smtClean="0"/>
              <a:t>ocelářství, výroba hliníku (</a:t>
            </a:r>
            <a:r>
              <a:rPr lang="cs-CZ" dirty="0" err="1" smtClean="0"/>
              <a:t>Podgorica</a:t>
            </a:r>
            <a:r>
              <a:rPr lang="cs-CZ" dirty="0" smtClean="0"/>
              <a:t>), strojírenství, potravinářský, dřevozpracující</a:t>
            </a:r>
          </a:p>
          <a:p>
            <a:pPr lvl="0"/>
            <a:r>
              <a:rPr lang="cs-CZ" dirty="0" smtClean="0"/>
              <a:t>roste cestovní ruch-hlavně </a:t>
            </a:r>
            <a:r>
              <a:rPr lang="cs-CZ" dirty="0" err="1" smtClean="0"/>
              <a:t>pobřeží</a:t>
            </a:r>
            <a:r>
              <a:rPr lang="cs-CZ" dirty="0" smtClean="0"/>
              <a:t>→města: </a:t>
            </a:r>
            <a:r>
              <a:rPr lang="cs-CZ" dirty="0" err="1" smtClean="0"/>
              <a:t>Budva</a:t>
            </a:r>
            <a:r>
              <a:rPr lang="cs-CZ" dirty="0" smtClean="0"/>
              <a:t>, </a:t>
            </a:r>
            <a:r>
              <a:rPr lang="cs-CZ" dirty="0" err="1" smtClean="0"/>
              <a:t>Ulcinj</a:t>
            </a:r>
            <a:r>
              <a:rPr lang="cs-CZ" dirty="0" smtClean="0"/>
              <a:t>, Kotor</a:t>
            </a:r>
          </a:p>
          <a:p>
            <a:endParaRPr lang="cs-CZ" dirty="0"/>
          </a:p>
        </p:txBody>
      </p:sp>
      <p:pic>
        <p:nvPicPr>
          <p:cNvPr id="4" name="Picture 6" descr="http://www.lodniprislusenstvi.cz/fotografie/foto-1103-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88640"/>
            <a:ext cx="3059832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400" b="1" dirty="0" smtClean="0"/>
              <a:t>             </a:t>
            </a:r>
            <a:r>
              <a:rPr lang="cs-CZ" sz="5400" b="1" u="sng" dirty="0" smtClean="0"/>
              <a:t>Albánie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 smtClean="0"/>
              <a:t>přímořský stát na západě Balkánu, pobřeží </a:t>
            </a:r>
            <a:br>
              <a:rPr lang="cs-CZ" dirty="0" smtClean="0"/>
            </a:br>
            <a:r>
              <a:rPr lang="cs-CZ" dirty="0" smtClean="0"/>
              <a:t>Jaderského moře a </a:t>
            </a:r>
            <a:r>
              <a:rPr lang="cs-CZ" dirty="0" err="1" smtClean="0"/>
              <a:t>Otrantského</a:t>
            </a:r>
            <a:r>
              <a:rPr lang="cs-CZ" dirty="0" smtClean="0"/>
              <a:t> průlivu</a:t>
            </a:r>
          </a:p>
          <a:p>
            <a:pPr lvl="0"/>
            <a:r>
              <a:rPr lang="cs-CZ" dirty="0" smtClean="0"/>
              <a:t>republika v čele s prezidentem</a:t>
            </a:r>
          </a:p>
          <a:p>
            <a:pPr lvl="0"/>
            <a:r>
              <a:rPr lang="cs-CZ" b="1" i="1" dirty="0" err="1" smtClean="0"/>
              <a:t>hl.město</a:t>
            </a:r>
            <a:r>
              <a:rPr lang="cs-CZ" b="1" dirty="0" smtClean="0"/>
              <a:t>: </a:t>
            </a:r>
            <a:r>
              <a:rPr lang="cs-CZ" dirty="0" smtClean="0"/>
              <a:t>Tirana</a:t>
            </a:r>
          </a:p>
          <a:p>
            <a:pPr lvl="0"/>
            <a:r>
              <a:rPr lang="cs-CZ" b="1" i="1" dirty="0" smtClean="0"/>
              <a:t>úřední jazyk</a:t>
            </a:r>
            <a:r>
              <a:rPr lang="cs-CZ" b="1" dirty="0" smtClean="0"/>
              <a:t>: </a:t>
            </a:r>
            <a:r>
              <a:rPr lang="cs-CZ" dirty="0" smtClean="0"/>
              <a:t>albánština</a:t>
            </a:r>
          </a:p>
          <a:p>
            <a:pPr lvl="0"/>
            <a:r>
              <a:rPr lang="cs-CZ" b="1" i="1" dirty="0" smtClean="0"/>
              <a:t>členství</a:t>
            </a:r>
            <a:r>
              <a:rPr lang="cs-CZ" b="1" dirty="0" smtClean="0"/>
              <a:t>: </a:t>
            </a:r>
            <a:r>
              <a:rPr lang="cs-CZ" dirty="0" smtClean="0"/>
              <a:t>OSN</a:t>
            </a:r>
          </a:p>
          <a:p>
            <a:pPr lvl="0"/>
            <a:r>
              <a:rPr lang="cs-CZ" dirty="0" smtClean="0"/>
              <a:t>30% hornatý povrch-Dinárské pohoří</a:t>
            </a:r>
          </a:p>
          <a:p>
            <a:pPr lvl="0"/>
            <a:r>
              <a:rPr lang="cs-CZ" i="1" dirty="0" smtClean="0"/>
              <a:t>pobřeží:</a:t>
            </a:r>
            <a:r>
              <a:rPr lang="cs-CZ" dirty="0" smtClean="0"/>
              <a:t> úzký pás nížin</a:t>
            </a:r>
          </a:p>
          <a:p>
            <a:pPr lvl="0"/>
            <a:r>
              <a:rPr lang="cs-CZ" dirty="0" smtClean="0"/>
              <a:t>řeka Drin</a:t>
            </a:r>
          </a:p>
          <a:p>
            <a:pPr lvl="0"/>
            <a:r>
              <a:rPr lang="cs-CZ" b="1" i="1" dirty="0" err="1" smtClean="0"/>
              <a:t>obyv</a:t>
            </a:r>
            <a:r>
              <a:rPr lang="cs-CZ" b="1" dirty="0" smtClean="0"/>
              <a:t>:</a:t>
            </a:r>
            <a:r>
              <a:rPr lang="cs-CZ" dirty="0" smtClean="0"/>
              <a:t>Albánci (98%), menšiny Řeků a Makedonců</a:t>
            </a:r>
          </a:p>
          <a:p>
            <a:pPr lvl="0"/>
            <a:r>
              <a:rPr lang="cs-CZ" dirty="0" smtClean="0"/>
              <a:t>nejméně rozvinutý stát v Evropě</a:t>
            </a:r>
          </a:p>
          <a:p>
            <a:pPr lvl="0"/>
            <a:r>
              <a:rPr lang="cs-CZ" dirty="0" smtClean="0"/>
              <a:t>v zemědělství-48%, převažuje rostlinná výroba</a:t>
            </a:r>
          </a:p>
          <a:p>
            <a:pPr lvl="0"/>
            <a:r>
              <a:rPr lang="cs-CZ" b="1" i="1" dirty="0" err="1" smtClean="0"/>
              <a:t>hl.plodiny</a:t>
            </a:r>
            <a:r>
              <a:rPr lang="cs-CZ" b="1" dirty="0" smtClean="0"/>
              <a:t>: </a:t>
            </a:r>
            <a:r>
              <a:rPr lang="cs-CZ" dirty="0" smtClean="0"/>
              <a:t>pšenice, kukuřice, slunečnice, olivovník, tabák, zelenina, ovoce a vinná réva</a:t>
            </a:r>
          </a:p>
          <a:p>
            <a:pPr lvl="0"/>
            <a:r>
              <a:rPr lang="cs-CZ" dirty="0" smtClean="0"/>
              <a:t>chov ovcí, skotu a koz</a:t>
            </a:r>
          </a:p>
          <a:p>
            <a:pPr lvl="0"/>
            <a:r>
              <a:rPr lang="cs-CZ" b="1" i="1" dirty="0" smtClean="0"/>
              <a:t>průmysl</a:t>
            </a:r>
            <a:r>
              <a:rPr lang="cs-CZ" b="1" dirty="0" smtClean="0"/>
              <a:t>:</a:t>
            </a:r>
            <a:r>
              <a:rPr lang="cs-CZ" dirty="0" smtClean="0"/>
              <a:t> těžební-těžba ropy, přírodního asfaltu a rudy kovů (chrom a nikl)</a:t>
            </a:r>
          </a:p>
          <a:p>
            <a:pPr lvl="0"/>
            <a:r>
              <a:rPr lang="cs-CZ" u="sng" dirty="0" smtClean="0"/>
              <a:t>průmysl</a:t>
            </a:r>
            <a:r>
              <a:rPr lang="cs-CZ" dirty="0" smtClean="0"/>
              <a:t> potravinářský, strojírenský a textilní</a:t>
            </a:r>
          </a:p>
          <a:p>
            <a:pPr lvl="0"/>
            <a:r>
              <a:rPr lang="cs-CZ" dirty="0" smtClean="0"/>
              <a:t>dopravní síť nedostatečná a nekvalitní</a:t>
            </a:r>
          </a:p>
          <a:p>
            <a:pPr lvl="0"/>
            <a:r>
              <a:rPr lang="cs-CZ" dirty="0" smtClean="0"/>
              <a:t>nízká životní úroveň</a:t>
            </a:r>
          </a:p>
          <a:p>
            <a:endParaRPr lang="cs-CZ" dirty="0"/>
          </a:p>
        </p:txBody>
      </p:sp>
      <p:pic>
        <p:nvPicPr>
          <p:cNvPr id="4" name="Picture 8" descr="http://www.cojeco.cz/attach/image/max/a5/29c5/a529c5e8477d6c8b028e7f76c278e04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60648"/>
            <a:ext cx="3088858" cy="22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400" b="1" dirty="0" smtClean="0"/>
              <a:t>               </a:t>
            </a:r>
            <a:r>
              <a:rPr lang="cs-CZ" sz="5400" b="1" u="sng" dirty="0" smtClean="0"/>
              <a:t>Kosovo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2800" dirty="0" smtClean="0"/>
              <a:t>zahrnuje </a:t>
            </a:r>
            <a:r>
              <a:rPr lang="cs-CZ" sz="2800" b="1" dirty="0" smtClean="0"/>
              <a:t>2 oblasti: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Kosovo a </a:t>
            </a:r>
            <a:r>
              <a:rPr lang="cs-CZ" sz="2800" dirty="0" err="1" smtClean="0"/>
              <a:t>Metohiji</a:t>
            </a:r>
            <a:endParaRPr lang="cs-CZ" sz="2800" dirty="0" smtClean="0"/>
          </a:p>
          <a:p>
            <a:pPr lvl="0"/>
            <a:r>
              <a:rPr lang="cs-CZ" sz="2800" dirty="0" smtClean="0"/>
              <a:t>Kosovo-na východě a leží v něm </a:t>
            </a:r>
            <a:br>
              <a:rPr lang="cs-CZ" sz="2800" dirty="0" smtClean="0"/>
            </a:br>
            <a:r>
              <a:rPr lang="cs-CZ" sz="2800" i="1" dirty="0" err="1" smtClean="0"/>
              <a:t>Priština</a:t>
            </a:r>
            <a:r>
              <a:rPr lang="cs-CZ" sz="2800" i="1" dirty="0" smtClean="0"/>
              <a:t> (</a:t>
            </a:r>
            <a:r>
              <a:rPr lang="cs-CZ" sz="2800" i="1" dirty="0" err="1" smtClean="0"/>
              <a:t>hl.město</a:t>
            </a:r>
            <a:r>
              <a:rPr lang="cs-CZ" sz="2800" i="1" dirty="0" smtClean="0"/>
              <a:t>)</a:t>
            </a:r>
            <a:r>
              <a:rPr lang="cs-CZ" sz="2800" dirty="0" smtClean="0"/>
              <a:t> a Kosovo pole</a:t>
            </a:r>
          </a:p>
          <a:p>
            <a:pPr lvl="0"/>
            <a:r>
              <a:rPr lang="cs-CZ" sz="2800" dirty="0" smtClean="0"/>
              <a:t>vznik 2008</a:t>
            </a:r>
          </a:p>
          <a:p>
            <a:pPr lvl="0"/>
            <a:r>
              <a:rPr lang="cs-CZ" sz="2800" dirty="0" smtClean="0"/>
              <a:t>republika </a:t>
            </a:r>
          </a:p>
          <a:p>
            <a:pPr lvl="0"/>
            <a:r>
              <a:rPr lang="cs-CZ" sz="2800" b="1" i="1" dirty="0" smtClean="0"/>
              <a:t>řeky:</a:t>
            </a:r>
            <a:r>
              <a:rPr lang="cs-CZ" sz="2800" b="1" dirty="0" smtClean="0"/>
              <a:t> </a:t>
            </a:r>
            <a:r>
              <a:rPr lang="cs-CZ" sz="2800" dirty="0" smtClean="0"/>
              <a:t>Bílý Drin, </a:t>
            </a:r>
            <a:r>
              <a:rPr lang="cs-CZ" sz="2800" dirty="0" err="1" smtClean="0"/>
              <a:t>Sitnica</a:t>
            </a:r>
            <a:r>
              <a:rPr lang="cs-CZ" sz="2800" dirty="0" smtClean="0"/>
              <a:t>, Jižní Morava</a:t>
            </a:r>
          </a:p>
          <a:p>
            <a:pPr lvl="0"/>
            <a:r>
              <a:rPr lang="cs-CZ" sz="2800" dirty="0" smtClean="0"/>
              <a:t>rozsáhlá ložiska kovů a nerostných surovin (olovo, zinek, hořčík)</a:t>
            </a:r>
          </a:p>
          <a:p>
            <a:pPr lvl="0"/>
            <a:r>
              <a:rPr lang="cs-CZ" sz="2800" dirty="0" smtClean="0"/>
              <a:t>hlavně </a:t>
            </a:r>
            <a:r>
              <a:rPr lang="cs-CZ" sz="2800" i="1" dirty="0" smtClean="0"/>
              <a:t>těžební průmysl</a:t>
            </a:r>
            <a:r>
              <a:rPr lang="cs-CZ" sz="2800" dirty="0" smtClean="0"/>
              <a:t>, ale převládá zemědělství</a:t>
            </a:r>
          </a:p>
          <a:p>
            <a:pPr lvl="0"/>
            <a:r>
              <a:rPr lang="cs-CZ" sz="2800" dirty="0" smtClean="0"/>
              <a:t>velmi chudá země</a:t>
            </a:r>
          </a:p>
          <a:p>
            <a:pPr lvl="0"/>
            <a:r>
              <a:rPr lang="cs-CZ" sz="2800" dirty="0" smtClean="0"/>
              <a:t>mají euro, i když nejsou v EU </a:t>
            </a:r>
          </a:p>
          <a:p>
            <a:endParaRPr lang="cs-CZ" dirty="0"/>
          </a:p>
        </p:txBody>
      </p:sp>
      <p:pic>
        <p:nvPicPr>
          <p:cNvPr id="4" name="Picture 2" descr="http://www.vlajky-statu.cz/data/vlajky/vlajka-kosovo-4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0140" y="260648"/>
            <a:ext cx="3319804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Obecné informace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2400" b="1" dirty="0" smtClean="0"/>
              <a:t>státy ležící na Balkáně </a:t>
            </a:r>
            <a:r>
              <a:rPr lang="cs-CZ" sz="2400" dirty="0" smtClean="0"/>
              <a:t>(Chorvatsko, Srbsko, Makedonie, Rumunsko, Bulharsko, Bosna a Hercegovina, Černá Hora, Albánie a Kosovo)</a:t>
            </a:r>
          </a:p>
          <a:p>
            <a:pPr lvl="0"/>
            <a:r>
              <a:rPr lang="cs-CZ" sz="2400" dirty="0" smtClean="0"/>
              <a:t>všechny státy přístup k moři (kromě Makedonie a Srbka)</a:t>
            </a:r>
          </a:p>
          <a:p>
            <a:pPr lvl="0"/>
            <a:r>
              <a:rPr lang="cs-CZ" sz="2400" dirty="0" smtClean="0"/>
              <a:t>Převážně hornatá</a:t>
            </a:r>
          </a:p>
          <a:p>
            <a:pPr lvl="0"/>
            <a:r>
              <a:rPr lang="cs-CZ" sz="2400" dirty="0" smtClean="0"/>
              <a:t>osu tvoří řeka Dunaj (úmoří Černého moře, pramení v Černém lese)-podél nížiny (největší Valašská nížina v Rumunsku)</a:t>
            </a:r>
          </a:p>
          <a:p>
            <a:pPr lvl="0"/>
            <a:r>
              <a:rPr lang="cs-CZ" sz="2400" dirty="0" smtClean="0"/>
              <a:t>podnebí mírné, vnitrozemské, podél Jaderského moře podnebí středomořské</a:t>
            </a:r>
          </a:p>
          <a:p>
            <a:pPr lvl="0"/>
            <a:r>
              <a:rPr lang="cs-CZ" sz="2400" dirty="0" err="1" smtClean="0"/>
              <a:t>obyv</a:t>
            </a:r>
            <a:r>
              <a:rPr lang="cs-CZ" sz="2400" dirty="0" smtClean="0"/>
              <a:t>. tvoří </a:t>
            </a:r>
            <a:r>
              <a:rPr lang="cs-CZ" sz="2400" b="1" dirty="0" smtClean="0"/>
              <a:t>jižní Slované </a:t>
            </a:r>
            <a:r>
              <a:rPr lang="cs-CZ" sz="2400" dirty="0" smtClean="0"/>
              <a:t>(Bulhaři, Srbové, Chorvati, Slovinci, Makedonci, Černohorci), románské národy-Rumuni, samostatná větev indoevropských národů-Albánci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cs-CZ" b="1" u="sng" dirty="0" smtClean="0"/>
              <a:t>Obecné informace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/>
              <a:t>podstatná část-součástí Osmanské (Turecké) </a:t>
            </a:r>
            <a:r>
              <a:rPr lang="cs-CZ" sz="2400" dirty="0" err="1" smtClean="0"/>
              <a:t>říše</a:t>
            </a:r>
            <a:r>
              <a:rPr lang="cs-CZ" sz="2400" dirty="0" smtClean="0"/>
              <a:t>→definitivně zanikla r. 1992</a:t>
            </a:r>
          </a:p>
          <a:p>
            <a:pPr lvl="0"/>
            <a:r>
              <a:rPr lang="cs-CZ" sz="2400" dirty="0" smtClean="0"/>
              <a:t>v Jugoslávii se po občanské válce (1990-92) vytvořilo pět samostatných republik: </a:t>
            </a:r>
            <a:r>
              <a:rPr lang="cs-CZ" sz="2400" dirty="0" err="1" smtClean="0"/>
              <a:t>BaH</a:t>
            </a:r>
            <a:r>
              <a:rPr lang="cs-CZ" sz="2400" dirty="0" smtClean="0"/>
              <a:t>, Chorvatsko, Svazová republika Jugoslávie (rozpad r. 2003 na Srbsko a Černou Horu), Makedonie, Slovinsko)</a:t>
            </a:r>
          </a:p>
          <a:p>
            <a:pPr lvl="0"/>
            <a:r>
              <a:rPr lang="cs-CZ" sz="2400" dirty="0" smtClean="0"/>
              <a:t>r. 2006 nezávislost Černé Hory</a:t>
            </a:r>
          </a:p>
          <a:p>
            <a:pPr lvl="0"/>
            <a:r>
              <a:rPr lang="cs-CZ" sz="2400" dirty="0" smtClean="0"/>
              <a:t>r. 2008 vyhlášení Kosova</a:t>
            </a:r>
          </a:p>
          <a:p>
            <a:pPr lvl="0"/>
            <a:r>
              <a:rPr lang="cs-CZ" sz="2400" dirty="0" smtClean="0"/>
              <a:t>Albánie nebyla součástí Jugoslávie</a:t>
            </a:r>
          </a:p>
          <a:p>
            <a:pPr lvl="0"/>
            <a:r>
              <a:rPr lang="cs-CZ" sz="2400" dirty="0" smtClean="0"/>
              <a:t>nejchudší státy Evropy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algn="l"/>
            <a:r>
              <a:rPr lang="cs-CZ" sz="5400" dirty="0" smtClean="0"/>
              <a:t>     </a:t>
            </a:r>
            <a:r>
              <a:rPr lang="cs-CZ" sz="5400" b="1" dirty="0" smtClean="0"/>
              <a:t> </a:t>
            </a:r>
            <a:r>
              <a:rPr lang="cs-CZ" sz="5400" b="1" u="sng" dirty="0" smtClean="0"/>
              <a:t>Chorvatsko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 smtClean="0"/>
              <a:t>pobřeží Jaderského moře</a:t>
            </a:r>
          </a:p>
          <a:p>
            <a:pPr lvl="0"/>
            <a:r>
              <a:rPr lang="cs-CZ" b="1" dirty="0" smtClean="0"/>
              <a:t>republika v čele s prezidentem</a:t>
            </a:r>
          </a:p>
          <a:p>
            <a:pPr lvl="0"/>
            <a:r>
              <a:rPr lang="cs-CZ" b="1" i="1" dirty="0" err="1" smtClean="0"/>
              <a:t>hl.město</a:t>
            </a:r>
            <a:r>
              <a:rPr lang="cs-CZ" b="1" dirty="0" smtClean="0"/>
              <a:t>:</a:t>
            </a:r>
            <a:r>
              <a:rPr lang="cs-CZ" dirty="0" smtClean="0"/>
              <a:t> Záhřeb</a:t>
            </a:r>
          </a:p>
          <a:p>
            <a:pPr lvl="0"/>
            <a:r>
              <a:rPr lang="cs-CZ" b="1" i="1" dirty="0" smtClean="0"/>
              <a:t>členství</a:t>
            </a:r>
            <a:r>
              <a:rPr lang="cs-CZ" b="1" dirty="0" smtClean="0"/>
              <a:t>:</a:t>
            </a:r>
            <a:r>
              <a:rPr lang="cs-CZ" dirty="0" smtClean="0"/>
              <a:t> OSN</a:t>
            </a:r>
          </a:p>
          <a:p>
            <a:pPr lvl="0"/>
            <a:r>
              <a:rPr lang="cs-CZ" b="1" i="1" dirty="0" smtClean="0"/>
              <a:t>úřední jazyk</a:t>
            </a:r>
            <a:r>
              <a:rPr lang="cs-CZ" b="1" dirty="0" smtClean="0"/>
              <a:t>:</a:t>
            </a:r>
            <a:r>
              <a:rPr lang="cs-CZ" dirty="0" smtClean="0"/>
              <a:t>chorvatština</a:t>
            </a:r>
          </a:p>
          <a:p>
            <a:pPr lvl="0"/>
            <a:r>
              <a:rPr lang="cs-CZ" dirty="0" smtClean="0"/>
              <a:t>rozmanitý </a:t>
            </a:r>
            <a:r>
              <a:rPr lang="cs-CZ" dirty="0" err="1" smtClean="0"/>
              <a:t>povrch</a:t>
            </a:r>
            <a:r>
              <a:rPr lang="cs-CZ" dirty="0" smtClean="0"/>
              <a:t>→pobřeží Jaderského m. je příkré a skalnaté s mnoha ostrovy (Krk, </a:t>
            </a:r>
            <a:r>
              <a:rPr lang="cs-CZ" dirty="0" err="1" smtClean="0"/>
              <a:t>Hvar</a:t>
            </a:r>
            <a:r>
              <a:rPr lang="cs-CZ" dirty="0" smtClean="0"/>
              <a:t>) a poloostrovy (Istrijský, </a:t>
            </a:r>
            <a:r>
              <a:rPr lang="cs-CZ" dirty="0" err="1" smtClean="0"/>
              <a:t>Pelješac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vnitrozemí </a:t>
            </a:r>
            <a:r>
              <a:rPr lang="cs-CZ" dirty="0" err="1" smtClean="0"/>
              <a:t>nížiny</a:t>
            </a:r>
            <a:r>
              <a:rPr lang="cs-CZ" dirty="0" smtClean="0"/>
              <a:t>→podél Sávy a Drávy</a:t>
            </a:r>
          </a:p>
          <a:p>
            <a:pPr lvl="0"/>
            <a:r>
              <a:rPr lang="cs-CZ" b="1" i="1" dirty="0" err="1" smtClean="0"/>
              <a:t>obyv</a:t>
            </a:r>
            <a:r>
              <a:rPr lang="cs-CZ" b="1" dirty="0" smtClean="0"/>
              <a:t>: </a:t>
            </a:r>
            <a:r>
              <a:rPr lang="cs-CZ" dirty="0" smtClean="0"/>
              <a:t>Chorvaté,Srbové</a:t>
            </a:r>
          </a:p>
          <a:p>
            <a:pPr lvl="0"/>
            <a:r>
              <a:rPr lang="cs-CZ" dirty="0" smtClean="0"/>
              <a:t>zemědělsky průmyslový stát</a:t>
            </a:r>
          </a:p>
          <a:p>
            <a:pPr lvl="0"/>
            <a:r>
              <a:rPr lang="cs-CZ" dirty="0" smtClean="0"/>
              <a:t>v zemědělství: 4% </a:t>
            </a:r>
            <a:r>
              <a:rPr lang="cs-CZ" dirty="0" err="1" smtClean="0"/>
              <a:t>obyv</a:t>
            </a:r>
            <a:r>
              <a:rPr lang="cs-CZ" dirty="0" smtClean="0"/>
              <a:t>., v průmyslu: 33%</a:t>
            </a:r>
          </a:p>
          <a:p>
            <a:pPr lvl="0"/>
            <a:r>
              <a:rPr lang="cs-CZ" dirty="0" smtClean="0"/>
              <a:t>dominuje </a:t>
            </a:r>
            <a:r>
              <a:rPr lang="cs-CZ" b="1" dirty="0" smtClean="0"/>
              <a:t>rostlinná výroba: </a:t>
            </a:r>
            <a:r>
              <a:rPr lang="cs-CZ" i="1" dirty="0" err="1" smtClean="0"/>
              <a:t>hl.plodiny</a:t>
            </a:r>
            <a:r>
              <a:rPr lang="cs-CZ" dirty="0" smtClean="0"/>
              <a:t>-obilniny, cukrová řepa, olejniny, ovoce, vinná réva, zelenina</a:t>
            </a:r>
          </a:p>
          <a:p>
            <a:pPr lvl="0"/>
            <a:r>
              <a:rPr lang="cs-CZ" b="1" dirty="0" smtClean="0"/>
              <a:t>živočišná výroba: </a:t>
            </a:r>
            <a:r>
              <a:rPr lang="cs-CZ" dirty="0" smtClean="0"/>
              <a:t>chov prasat, skotu a ovcí, významný rybolov</a:t>
            </a:r>
          </a:p>
          <a:p>
            <a:pPr lvl="0"/>
            <a:r>
              <a:rPr lang="cs-CZ" b="1" i="1" dirty="0" smtClean="0"/>
              <a:t>průmysl</a:t>
            </a:r>
            <a:r>
              <a:rPr lang="cs-CZ" b="1" dirty="0" smtClean="0"/>
              <a:t>: </a:t>
            </a:r>
            <a:r>
              <a:rPr lang="cs-CZ" dirty="0" smtClean="0"/>
              <a:t>těžební-těžba bauxitu, ropy a vápence</a:t>
            </a:r>
          </a:p>
          <a:p>
            <a:r>
              <a:rPr lang="cs-CZ" dirty="0" smtClean="0"/>
              <a:t>hutnický,strojírenský, chemický a potravinářský</a:t>
            </a:r>
          </a:p>
          <a:p>
            <a:pPr lvl="0"/>
            <a:r>
              <a:rPr lang="cs-CZ" dirty="0" smtClean="0"/>
              <a:t>významný cestovní ruch-na pobřeží</a:t>
            </a:r>
          </a:p>
          <a:p>
            <a:pPr lvl="0"/>
            <a:r>
              <a:rPr lang="cs-CZ" b="1" i="1" dirty="0" smtClean="0"/>
              <a:t>přístavy</a:t>
            </a:r>
            <a:r>
              <a:rPr lang="cs-CZ" b="1" dirty="0" smtClean="0"/>
              <a:t>: </a:t>
            </a:r>
            <a:r>
              <a:rPr lang="cs-CZ" dirty="0" smtClean="0"/>
              <a:t>Pula, Split, Rijeka, </a:t>
            </a:r>
            <a:r>
              <a:rPr lang="cs-CZ" dirty="0" err="1" smtClean="0"/>
              <a:t>Šibenik</a:t>
            </a:r>
            <a:endParaRPr lang="cs-CZ" dirty="0" smtClean="0"/>
          </a:p>
          <a:p>
            <a:pPr lvl="0"/>
            <a:r>
              <a:rPr lang="cs-CZ" b="1" i="1" dirty="0" smtClean="0"/>
              <a:t>ostrovy</a:t>
            </a:r>
            <a:r>
              <a:rPr lang="cs-CZ" dirty="0" smtClean="0"/>
              <a:t>: Brač, </a:t>
            </a:r>
            <a:r>
              <a:rPr lang="cs-CZ" dirty="0" err="1" smtClean="0"/>
              <a:t>Korčůla</a:t>
            </a:r>
            <a:r>
              <a:rPr lang="cs-CZ" dirty="0" smtClean="0"/>
              <a:t>, </a:t>
            </a:r>
            <a:r>
              <a:rPr lang="cs-CZ" dirty="0" err="1" smtClean="0"/>
              <a:t>Pelješac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16" descr="http://www.vlajky-statu.cz/data/vlajky/vlajka-chorvatsko-11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88640"/>
            <a:ext cx="2987824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400" dirty="0" smtClean="0"/>
              <a:t>		</a:t>
            </a:r>
            <a:r>
              <a:rPr lang="cs-CZ" sz="5400" b="1" u="sng" dirty="0" smtClean="0"/>
              <a:t>Srbsko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sz="3400" dirty="0" smtClean="0"/>
              <a:t>v centru Balkánského </a:t>
            </a:r>
            <a:r>
              <a:rPr lang="cs-CZ" sz="3400" dirty="0" err="1" smtClean="0"/>
              <a:t>pol</a:t>
            </a:r>
            <a:r>
              <a:rPr lang="cs-CZ" sz="3400" dirty="0" smtClean="0"/>
              <a:t>. </a:t>
            </a:r>
            <a:br>
              <a:rPr lang="cs-CZ" sz="3400" dirty="0" smtClean="0"/>
            </a:br>
            <a:r>
              <a:rPr lang="cs-CZ" sz="3400" dirty="0" smtClean="0"/>
              <a:t>(vnitrozemský stát)</a:t>
            </a:r>
          </a:p>
          <a:p>
            <a:pPr lvl="0"/>
            <a:r>
              <a:rPr lang="cs-CZ" sz="3400" b="1" i="1" dirty="0" err="1" smtClean="0"/>
              <a:t>hl.město</a:t>
            </a:r>
            <a:r>
              <a:rPr lang="cs-CZ" sz="3400" b="1" dirty="0" smtClean="0"/>
              <a:t>:</a:t>
            </a:r>
            <a:r>
              <a:rPr lang="cs-CZ" sz="3400" dirty="0" smtClean="0"/>
              <a:t> Bělehrad</a:t>
            </a:r>
          </a:p>
          <a:p>
            <a:pPr lvl="0"/>
            <a:r>
              <a:rPr lang="cs-CZ" sz="3400" dirty="0" smtClean="0"/>
              <a:t>parlamentní republika v čele s prezidentem</a:t>
            </a:r>
          </a:p>
          <a:p>
            <a:pPr lvl="0"/>
            <a:r>
              <a:rPr lang="cs-CZ" sz="3400" b="1" i="1" dirty="0" smtClean="0"/>
              <a:t>úřední jazyk</a:t>
            </a:r>
            <a:r>
              <a:rPr lang="cs-CZ" sz="3400" b="1" dirty="0" smtClean="0"/>
              <a:t>: </a:t>
            </a:r>
            <a:r>
              <a:rPr lang="cs-CZ" sz="3400" dirty="0" smtClean="0"/>
              <a:t>srbština</a:t>
            </a:r>
          </a:p>
          <a:p>
            <a:pPr lvl="0"/>
            <a:r>
              <a:rPr lang="cs-CZ" sz="3400" b="1" i="1" dirty="0" smtClean="0"/>
              <a:t>členství:</a:t>
            </a:r>
            <a:r>
              <a:rPr lang="cs-CZ" sz="3400" dirty="0" smtClean="0"/>
              <a:t> OSN</a:t>
            </a:r>
          </a:p>
          <a:p>
            <a:pPr lvl="0"/>
            <a:r>
              <a:rPr lang="cs-CZ" sz="3400" i="1" dirty="0" smtClean="0"/>
              <a:t>sever</a:t>
            </a:r>
            <a:r>
              <a:rPr lang="cs-CZ" sz="3400" dirty="0" smtClean="0"/>
              <a:t>: Panonská nížina-protéká Dunaj(vlévají se Sáva, Tisa a Morava)</a:t>
            </a:r>
          </a:p>
          <a:p>
            <a:pPr lvl="0"/>
            <a:r>
              <a:rPr lang="cs-CZ" sz="3400" i="1" dirty="0" smtClean="0"/>
              <a:t>jih</a:t>
            </a:r>
            <a:r>
              <a:rPr lang="cs-CZ" sz="3400" dirty="0" smtClean="0"/>
              <a:t>: Dinárské pohoří, východ: Valašská nížina</a:t>
            </a:r>
          </a:p>
          <a:p>
            <a:pPr lvl="0"/>
            <a:r>
              <a:rPr lang="cs-CZ" sz="3400" b="1" i="1" dirty="0" err="1" smtClean="0"/>
              <a:t>hl.plodiny</a:t>
            </a:r>
            <a:r>
              <a:rPr lang="cs-CZ" sz="3400" b="1" dirty="0" smtClean="0"/>
              <a:t>: </a:t>
            </a:r>
            <a:r>
              <a:rPr lang="cs-CZ" sz="3400" dirty="0" smtClean="0"/>
              <a:t>pšenice, ječmen, kukuřice, sója, zelenina, ovoce, tabák</a:t>
            </a:r>
          </a:p>
          <a:p>
            <a:pPr lvl="0"/>
            <a:r>
              <a:rPr lang="cs-CZ" sz="3400" dirty="0" smtClean="0"/>
              <a:t>chov ovcí, skotů,prasat</a:t>
            </a:r>
          </a:p>
          <a:p>
            <a:pPr lvl="0"/>
            <a:r>
              <a:rPr lang="cs-CZ" sz="3400" b="1" i="1" dirty="0" smtClean="0"/>
              <a:t>průmysl</a:t>
            </a:r>
            <a:r>
              <a:rPr lang="cs-CZ" sz="3400" b="1" dirty="0" smtClean="0"/>
              <a:t>: </a:t>
            </a:r>
            <a:r>
              <a:rPr lang="cs-CZ" sz="3400" dirty="0" smtClean="0"/>
              <a:t>těžební-hnědé uhlí, ropa, zemní plyn, černé uhlí, bauxit</a:t>
            </a:r>
          </a:p>
          <a:p>
            <a:endParaRPr lang="cs-CZ" dirty="0"/>
          </a:p>
        </p:txBody>
      </p:sp>
      <p:pic>
        <p:nvPicPr>
          <p:cNvPr id="4" name="Picture 4" descr="http://www.tulacky.net/subory/obrazky/vlajka-srbsko-vel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60648"/>
            <a:ext cx="3096345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/>
          </a:bodyPr>
          <a:lstStyle/>
          <a:p>
            <a:pPr algn="l"/>
            <a:r>
              <a:rPr lang="cs-CZ" sz="5400" b="1" dirty="0" smtClean="0"/>
              <a:t>           </a:t>
            </a:r>
            <a:r>
              <a:rPr lang="cs-CZ" sz="5400" b="1" u="sng" dirty="0" smtClean="0"/>
              <a:t>Bulharsko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sz="4000" dirty="0" smtClean="0"/>
              <a:t>přímořský stát pří pobřeží Černého moře</a:t>
            </a:r>
          </a:p>
          <a:p>
            <a:pPr lvl="0"/>
            <a:r>
              <a:rPr lang="cs-CZ" sz="4000" dirty="0" smtClean="0"/>
              <a:t>republika v čele s prezidentem</a:t>
            </a:r>
          </a:p>
          <a:p>
            <a:pPr lvl="0"/>
            <a:r>
              <a:rPr lang="cs-CZ" sz="4000" b="1" i="1" dirty="0" err="1" smtClean="0"/>
              <a:t>hl.město</a:t>
            </a:r>
            <a:r>
              <a:rPr lang="cs-CZ" sz="4000" b="1" dirty="0" smtClean="0"/>
              <a:t>:</a:t>
            </a:r>
            <a:r>
              <a:rPr lang="cs-CZ" sz="4000" dirty="0" smtClean="0"/>
              <a:t> Sofie</a:t>
            </a:r>
          </a:p>
          <a:p>
            <a:pPr lvl="0"/>
            <a:r>
              <a:rPr lang="cs-CZ" sz="4000" b="1" i="1" dirty="0" smtClean="0"/>
              <a:t>úřední jazyk</a:t>
            </a:r>
            <a:r>
              <a:rPr lang="cs-CZ" sz="4000" b="1" dirty="0" smtClean="0"/>
              <a:t>: </a:t>
            </a:r>
            <a:r>
              <a:rPr lang="cs-CZ" sz="4000" dirty="0" smtClean="0"/>
              <a:t>bulharština</a:t>
            </a:r>
          </a:p>
          <a:p>
            <a:pPr lvl="0"/>
            <a:r>
              <a:rPr lang="cs-CZ" sz="4000" b="1" i="1" dirty="0" smtClean="0"/>
              <a:t>členství</a:t>
            </a:r>
            <a:r>
              <a:rPr lang="cs-CZ" sz="4000" b="1" dirty="0" smtClean="0"/>
              <a:t>: </a:t>
            </a:r>
            <a:r>
              <a:rPr lang="cs-CZ" sz="4000" dirty="0" smtClean="0"/>
              <a:t>NATO, OSN</a:t>
            </a:r>
          </a:p>
          <a:p>
            <a:pPr lvl="0"/>
            <a:r>
              <a:rPr lang="cs-CZ" sz="4000" i="1" dirty="0" smtClean="0"/>
              <a:t>střed</a:t>
            </a:r>
            <a:r>
              <a:rPr lang="cs-CZ" sz="4000" dirty="0" smtClean="0"/>
              <a:t>: horské pásmo: Stara planina-až k pobřeží Černého moře</a:t>
            </a:r>
          </a:p>
          <a:p>
            <a:pPr lvl="0"/>
            <a:r>
              <a:rPr lang="cs-CZ" sz="4000" i="1" dirty="0" smtClean="0"/>
              <a:t>západ a jihozápad</a:t>
            </a:r>
            <a:r>
              <a:rPr lang="cs-CZ" sz="4000" dirty="0" smtClean="0"/>
              <a:t>:horské masívy-</a:t>
            </a:r>
            <a:r>
              <a:rPr lang="cs-CZ" sz="4000" dirty="0" err="1" smtClean="0"/>
              <a:t>Vitoša</a:t>
            </a:r>
            <a:r>
              <a:rPr lang="cs-CZ" sz="4000" dirty="0" smtClean="0"/>
              <a:t> a </a:t>
            </a:r>
            <a:r>
              <a:rPr lang="cs-CZ" sz="4000" dirty="0" err="1" smtClean="0"/>
              <a:t>Rila</a:t>
            </a:r>
            <a:r>
              <a:rPr lang="cs-CZ" sz="4000" dirty="0" smtClean="0"/>
              <a:t> (nejvyšší hora-</a:t>
            </a:r>
            <a:r>
              <a:rPr lang="cs-CZ" sz="4000" dirty="0" err="1" smtClean="0"/>
              <a:t>Musala</a:t>
            </a:r>
            <a:r>
              <a:rPr lang="cs-CZ" sz="4000" dirty="0" smtClean="0"/>
              <a:t>)</a:t>
            </a:r>
          </a:p>
          <a:p>
            <a:pPr lvl="0"/>
            <a:r>
              <a:rPr lang="cs-CZ" sz="4000" i="1" dirty="0" smtClean="0"/>
              <a:t>jih</a:t>
            </a:r>
            <a:r>
              <a:rPr lang="cs-CZ" sz="4000" dirty="0" smtClean="0"/>
              <a:t>: pohoří </a:t>
            </a:r>
            <a:r>
              <a:rPr lang="cs-CZ" sz="4000" dirty="0" err="1" smtClean="0"/>
              <a:t>Rodopu</a:t>
            </a:r>
            <a:endParaRPr lang="cs-CZ" sz="4000" dirty="0" smtClean="0"/>
          </a:p>
          <a:p>
            <a:pPr lvl="0"/>
            <a:r>
              <a:rPr lang="cs-CZ" sz="4000" dirty="0" smtClean="0"/>
              <a:t>největší řeka: </a:t>
            </a:r>
            <a:r>
              <a:rPr lang="cs-CZ" sz="4000" i="1" dirty="0" smtClean="0"/>
              <a:t>Dunaj </a:t>
            </a:r>
            <a:r>
              <a:rPr lang="cs-CZ" sz="4000" dirty="0" smtClean="0"/>
              <a:t>s přítoky </a:t>
            </a:r>
            <a:r>
              <a:rPr lang="cs-CZ" sz="4000" dirty="0" err="1" smtClean="0"/>
              <a:t>Iskar</a:t>
            </a:r>
            <a:r>
              <a:rPr lang="cs-CZ" sz="4000" dirty="0" smtClean="0"/>
              <a:t>, </a:t>
            </a:r>
            <a:r>
              <a:rPr lang="cs-CZ" sz="4000" dirty="0" err="1" smtClean="0"/>
              <a:t>Jantra</a:t>
            </a:r>
            <a:endParaRPr lang="cs-CZ" sz="4000" dirty="0" smtClean="0"/>
          </a:p>
          <a:p>
            <a:pPr lvl="0"/>
            <a:r>
              <a:rPr lang="cs-CZ" sz="4000" dirty="0" smtClean="0"/>
              <a:t>při Dunaji se rozkládá Podunajská nížina</a:t>
            </a:r>
          </a:p>
          <a:p>
            <a:pPr lvl="0"/>
            <a:r>
              <a:rPr lang="cs-CZ" sz="4000" dirty="0" smtClean="0"/>
              <a:t>podél řeky </a:t>
            </a:r>
            <a:r>
              <a:rPr lang="cs-CZ" sz="4000" dirty="0" err="1" smtClean="0"/>
              <a:t>Marice</a:t>
            </a:r>
            <a:r>
              <a:rPr lang="cs-CZ" sz="4000" dirty="0" smtClean="0"/>
              <a:t>-</a:t>
            </a:r>
            <a:r>
              <a:rPr lang="cs-CZ" sz="4000" dirty="0" err="1" smtClean="0"/>
              <a:t>Hornotrácká</a:t>
            </a:r>
            <a:r>
              <a:rPr lang="cs-CZ" sz="4000" dirty="0" smtClean="0"/>
              <a:t> nížina</a:t>
            </a:r>
          </a:p>
          <a:p>
            <a:pPr lvl="0"/>
            <a:r>
              <a:rPr lang="cs-CZ" sz="4000" b="1" i="1" dirty="0" err="1" smtClean="0"/>
              <a:t>obyv</a:t>
            </a:r>
            <a:r>
              <a:rPr lang="cs-CZ" sz="4000" b="1" dirty="0" smtClean="0"/>
              <a:t>: </a:t>
            </a:r>
            <a:r>
              <a:rPr lang="cs-CZ" sz="4000" dirty="0" smtClean="0"/>
              <a:t>Bulhaři, menšiny Turků,Romů, Makedonců</a:t>
            </a:r>
          </a:p>
          <a:p>
            <a:pPr lvl="0"/>
            <a:r>
              <a:rPr lang="cs-CZ" sz="4000" dirty="0" smtClean="0"/>
              <a:t>v zemědělství-12%, v průmyslu-36%</a:t>
            </a:r>
          </a:p>
          <a:p>
            <a:pPr lvl="0"/>
            <a:r>
              <a:rPr lang="cs-CZ" sz="4000" b="1" dirty="0" smtClean="0"/>
              <a:t>převažuje rostlinná výroba</a:t>
            </a:r>
          </a:p>
          <a:p>
            <a:pPr lvl="0"/>
            <a:r>
              <a:rPr lang="cs-CZ" sz="4000" b="1" i="1" dirty="0" smtClean="0"/>
              <a:t>hlavní plodiny</a:t>
            </a:r>
            <a:r>
              <a:rPr lang="cs-CZ" sz="4000" b="1" dirty="0" smtClean="0"/>
              <a:t>:</a:t>
            </a:r>
            <a:r>
              <a:rPr lang="cs-CZ" sz="4000" dirty="0" smtClean="0"/>
              <a:t> pšenice, kukuřice, ječmen, brambory, tabák, vinná réva a zelenina, ovoce a </a:t>
            </a:r>
            <a:r>
              <a:rPr lang="cs-CZ" sz="4000" i="1" dirty="0" smtClean="0"/>
              <a:t>růže</a:t>
            </a:r>
            <a:r>
              <a:rPr lang="cs-CZ" sz="4000" dirty="0" smtClean="0"/>
              <a:t> (80%světové produkce růžového oleje)</a:t>
            </a:r>
          </a:p>
          <a:p>
            <a:pPr lvl="0"/>
            <a:r>
              <a:rPr lang="cs-CZ" sz="4000" dirty="0" smtClean="0"/>
              <a:t>chov skotu, ovcí a prasat</a:t>
            </a:r>
          </a:p>
          <a:p>
            <a:pPr lvl="0"/>
            <a:r>
              <a:rPr lang="cs-CZ" sz="4000" b="1" i="1" dirty="0" smtClean="0"/>
              <a:t>průmysl</a:t>
            </a:r>
            <a:r>
              <a:rPr lang="cs-CZ" sz="4000" b="1" dirty="0" smtClean="0"/>
              <a:t>: </a:t>
            </a:r>
            <a:r>
              <a:rPr lang="cs-CZ" sz="4000" dirty="0" smtClean="0"/>
              <a:t>těžební-těžba hnědého uhlí. Lignitu zemního plynu a rudy kovů (železo, měď, olovo)</a:t>
            </a:r>
          </a:p>
          <a:p>
            <a:pPr lvl="0"/>
            <a:r>
              <a:rPr lang="cs-CZ" sz="4000" u="sng" dirty="0" smtClean="0"/>
              <a:t>průmysl</a:t>
            </a:r>
            <a:r>
              <a:rPr lang="cs-CZ" sz="4000" dirty="0" smtClean="0"/>
              <a:t> hutnický, strojírenský, chemický, potravinářský</a:t>
            </a:r>
          </a:p>
          <a:p>
            <a:pPr lvl="0"/>
            <a:r>
              <a:rPr lang="cs-CZ" sz="4000" dirty="0" smtClean="0"/>
              <a:t>významný cestovní ruch-hlavně v oblasti černomořského pobřeží</a:t>
            </a:r>
          </a:p>
          <a:p>
            <a:endParaRPr lang="cs-CZ" dirty="0"/>
          </a:p>
        </p:txBody>
      </p:sp>
      <p:pic>
        <p:nvPicPr>
          <p:cNvPr id="4" name="Picture 10" descr="http://autemdobulharska.wz.cz/images/fl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2656"/>
            <a:ext cx="3024336" cy="2250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algn="l"/>
            <a:r>
              <a:rPr lang="cs-CZ" sz="5400" b="1" dirty="0" smtClean="0"/>
              <a:t>         </a:t>
            </a:r>
            <a:r>
              <a:rPr lang="cs-CZ" sz="5400" b="1" u="sng" dirty="0" smtClean="0"/>
              <a:t>Rumunsko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3400" dirty="0" smtClean="0"/>
              <a:t>přímořský stát při pobřeží Černého moře</a:t>
            </a:r>
          </a:p>
          <a:p>
            <a:pPr lvl="0"/>
            <a:r>
              <a:rPr lang="cs-CZ" sz="3400" dirty="0" smtClean="0"/>
              <a:t>republika v čele s prezidentem</a:t>
            </a:r>
          </a:p>
          <a:p>
            <a:pPr lvl="0"/>
            <a:r>
              <a:rPr lang="cs-CZ" sz="3400" b="1" i="1" dirty="0" err="1" smtClean="0"/>
              <a:t>hl.město</a:t>
            </a:r>
            <a:r>
              <a:rPr lang="cs-CZ" sz="3400" b="1" dirty="0" smtClean="0"/>
              <a:t>: </a:t>
            </a:r>
            <a:r>
              <a:rPr lang="cs-CZ" sz="3400" dirty="0" smtClean="0"/>
              <a:t>Bukurešť</a:t>
            </a:r>
          </a:p>
          <a:p>
            <a:pPr lvl="0"/>
            <a:r>
              <a:rPr lang="cs-CZ" sz="3400" b="1" i="1" dirty="0" smtClean="0"/>
              <a:t>úřední jazyk</a:t>
            </a:r>
            <a:r>
              <a:rPr lang="cs-CZ" sz="3400" dirty="0" smtClean="0"/>
              <a:t>: rumunština</a:t>
            </a:r>
          </a:p>
          <a:p>
            <a:pPr lvl="0"/>
            <a:r>
              <a:rPr lang="cs-CZ" sz="3400" b="1" i="1" dirty="0" smtClean="0"/>
              <a:t>členství: </a:t>
            </a:r>
            <a:r>
              <a:rPr lang="cs-CZ" sz="3400" dirty="0" smtClean="0"/>
              <a:t>OSN, NATO</a:t>
            </a:r>
          </a:p>
          <a:p>
            <a:pPr lvl="0"/>
            <a:r>
              <a:rPr lang="cs-CZ" sz="3400" dirty="0" smtClean="0"/>
              <a:t>horské pásmo Karpat-dělí se na Východní a Jižní Karpaty</a:t>
            </a:r>
          </a:p>
          <a:p>
            <a:pPr lvl="0"/>
            <a:r>
              <a:rPr lang="cs-CZ" sz="3400" dirty="0" smtClean="0"/>
              <a:t>uvnitř karpatského oblouku-Transylvánská </a:t>
            </a:r>
            <a:r>
              <a:rPr lang="cs-CZ" sz="3400" dirty="0" err="1" smtClean="0"/>
              <a:t>plošina</a:t>
            </a:r>
            <a:r>
              <a:rPr lang="cs-CZ" sz="3400" dirty="0" smtClean="0"/>
              <a:t>→na západě uzavřena pohořím </a:t>
            </a:r>
            <a:r>
              <a:rPr lang="cs-CZ" sz="3400" dirty="0" err="1" smtClean="0"/>
              <a:t>Apuseni</a:t>
            </a:r>
            <a:endParaRPr lang="cs-CZ" sz="3400" dirty="0" smtClean="0"/>
          </a:p>
          <a:p>
            <a:pPr lvl="0"/>
            <a:r>
              <a:rPr lang="cs-CZ" sz="3400" i="1" dirty="0" smtClean="0"/>
              <a:t>jih</a:t>
            </a:r>
            <a:r>
              <a:rPr lang="cs-CZ" sz="3400" dirty="0" smtClean="0"/>
              <a:t>: podél </a:t>
            </a:r>
            <a:r>
              <a:rPr lang="cs-CZ" sz="3400" dirty="0" err="1" smtClean="0"/>
              <a:t>Dunaje</a:t>
            </a:r>
            <a:r>
              <a:rPr lang="cs-CZ" sz="3400" dirty="0" smtClean="0"/>
              <a:t>-Valašská nížina</a:t>
            </a:r>
          </a:p>
          <a:p>
            <a:pPr lvl="0"/>
            <a:r>
              <a:rPr lang="cs-CZ" sz="3400" i="1" dirty="0" smtClean="0"/>
              <a:t>západ</a:t>
            </a:r>
            <a:r>
              <a:rPr lang="cs-CZ" sz="3400" dirty="0" smtClean="0"/>
              <a:t>: Velká uherská nížina z Maďarska</a:t>
            </a:r>
          </a:p>
          <a:p>
            <a:pPr lvl="0"/>
            <a:r>
              <a:rPr lang="cs-CZ" sz="3400" dirty="0" smtClean="0"/>
              <a:t>hlavní přítoky Dunaje: </a:t>
            </a:r>
            <a:r>
              <a:rPr lang="cs-CZ" sz="3400" dirty="0" err="1" smtClean="0"/>
              <a:t>Olt</a:t>
            </a:r>
            <a:r>
              <a:rPr lang="cs-CZ" sz="3400" dirty="0" smtClean="0"/>
              <a:t>, </a:t>
            </a:r>
            <a:r>
              <a:rPr lang="cs-CZ" sz="3400" dirty="0" err="1" smtClean="0"/>
              <a:t>Siet</a:t>
            </a:r>
            <a:r>
              <a:rPr lang="cs-CZ" sz="3400" dirty="0" smtClean="0"/>
              <a:t>, Prut</a:t>
            </a:r>
          </a:p>
          <a:p>
            <a:pPr lvl="0"/>
            <a:r>
              <a:rPr lang="cs-CZ" sz="3400" b="1" i="1" dirty="0" err="1" smtClean="0"/>
              <a:t>obyv</a:t>
            </a:r>
            <a:r>
              <a:rPr lang="cs-CZ" sz="3400" b="1" dirty="0" smtClean="0"/>
              <a:t>:</a:t>
            </a:r>
            <a:r>
              <a:rPr lang="cs-CZ" sz="3400" dirty="0" smtClean="0"/>
              <a:t> Rumuni, menšiny Maďarů, Romů, Němců a Ukrajinců</a:t>
            </a:r>
          </a:p>
          <a:p>
            <a:pPr lvl="0"/>
            <a:r>
              <a:rPr lang="cs-CZ" sz="3400" dirty="0" smtClean="0"/>
              <a:t>průmyslově zemědělský stát</a:t>
            </a:r>
          </a:p>
          <a:p>
            <a:pPr lvl="0"/>
            <a:r>
              <a:rPr lang="cs-CZ" sz="3400" dirty="0" smtClean="0"/>
              <a:t>v zemědělství-23%, v průmyslu-46%</a:t>
            </a:r>
          </a:p>
          <a:p>
            <a:pPr lvl="0"/>
            <a:r>
              <a:rPr lang="cs-CZ" sz="3400" dirty="0" smtClean="0"/>
              <a:t>převažuje rostlinná výroba</a:t>
            </a:r>
          </a:p>
          <a:p>
            <a:pPr lvl="0"/>
            <a:r>
              <a:rPr lang="cs-CZ" sz="3400" b="1" i="1" dirty="0" err="1" smtClean="0"/>
              <a:t>hl.plodiny</a:t>
            </a:r>
            <a:r>
              <a:rPr lang="cs-CZ" sz="3400" b="1" dirty="0" smtClean="0"/>
              <a:t>:</a:t>
            </a:r>
            <a:r>
              <a:rPr lang="cs-CZ" sz="3400" dirty="0" smtClean="0"/>
              <a:t> kukuřice, pšenice, brambory, cukrová řepa, slunečnice a ovoce</a:t>
            </a:r>
          </a:p>
          <a:p>
            <a:pPr lvl="0"/>
            <a:r>
              <a:rPr lang="cs-CZ" sz="3400" dirty="0" smtClean="0"/>
              <a:t>chov skotu, ovcí a prasat</a:t>
            </a:r>
          </a:p>
          <a:p>
            <a:pPr lvl="0"/>
            <a:r>
              <a:rPr lang="cs-CZ" sz="3400" b="1" i="1" dirty="0" smtClean="0"/>
              <a:t>průmysl</a:t>
            </a:r>
            <a:r>
              <a:rPr lang="cs-CZ" sz="3400" b="1" dirty="0" smtClean="0"/>
              <a:t>: </a:t>
            </a:r>
            <a:r>
              <a:rPr lang="cs-CZ" sz="3400" dirty="0" smtClean="0"/>
              <a:t>těžební-těžba ropy (na vnější straně karpatského oblouku), zemní plyn (Transylvánie), černé i hnědé uhlí, rudy železa a zinku, bauxit a sůl kamenná</a:t>
            </a:r>
          </a:p>
          <a:p>
            <a:pPr lvl="0"/>
            <a:r>
              <a:rPr lang="cs-CZ" sz="3400" u="sng" dirty="0" smtClean="0"/>
              <a:t>průmysl</a:t>
            </a:r>
            <a:r>
              <a:rPr lang="cs-CZ" sz="3400" dirty="0" smtClean="0"/>
              <a:t> hutnický, petrochemický, strojírenský, textilní a potravinářský</a:t>
            </a:r>
          </a:p>
          <a:p>
            <a:pPr lvl="0"/>
            <a:r>
              <a:rPr lang="cs-CZ" sz="3400" b="1" dirty="0" smtClean="0"/>
              <a:t>významná námořní doprava</a:t>
            </a:r>
            <a:r>
              <a:rPr lang="cs-CZ" sz="3400" dirty="0" smtClean="0"/>
              <a:t>: </a:t>
            </a:r>
            <a:r>
              <a:rPr lang="cs-CZ" sz="3400" i="1" dirty="0" smtClean="0"/>
              <a:t>hlavní přístav </a:t>
            </a:r>
            <a:r>
              <a:rPr lang="cs-CZ" sz="3400" i="1" dirty="0" err="1" smtClean="0"/>
              <a:t>Constanta</a:t>
            </a:r>
            <a:endParaRPr lang="cs-CZ" sz="3400" dirty="0" smtClean="0"/>
          </a:p>
          <a:p>
            <a:endParaRPr lang="cs-CZ" dirty="0"/>
          </a:p>
        </p:txBody>
      </p:sp>
      <p:pic>
        <p:nvPicPr>
          <p:cNvPr id="4" name="Picture 12" descr="http://www.statnivlajky.cz/data/flags/ultra/r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60648"/>
            <a:ext cx="3059832" cy="2184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772816"/>
          </a:xfrm>
        </p:spPr>
        <p:txBody>
          <a:bodyPr>
            <a:normAutofit fontScale="90000"/>
          </a:bodyPr>
          <a:lstStyle/>
          <a:p>
            <a:pPr algn="l"/>
            <a:r>
              <a:rPr lang="cs-CZ" sz="6000" b="1" u="sng" dirty="0" smtClean="0"/>
              <a:t/>
            </a:r>
            <a:br>
              <a:rPr lang="cs-CZ" sz="6000" b="1" u="sng" dirty="0" smtClean="0"/>
            </a:br>
            <a:r>
              <a:rPr lang="cs-CZ" sz="5300" b="1" u="sng" dirty="0" smtClean="0"/>
              <a:t>Bosna a Hercegovina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 smtClean="0"/>
              <a:t>na západě Balkánského </a:t>
            </a:r>
            <a:r>
              <a:rPr lang="cs-CZ" dirty="0" err="1" smtClean="0"/>
              <a:t>pol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20km dlouhý přístup k Jaderskému moři</a:t>
            </a:r>
          </a:p>
          <a:p>
            <a:pPr lvl="0"/>
            <a:r>
              <a:rPr lang="cs-CZ" dirty="0" smtClean="0"/>
              <a:t>federativní republika v čele s předsednictvem</a:t>
            </a:r>
          </a:p>
          <a:p>
            <a:pPr lvl="0"/>
            <a:r>
              <a:rPr lang="cs-CZ" b="1" i="1" dirty="0" err="1" smtClean="0"/>
              <a:t>hl.město</a:t>
            </a:r>
            <a:r>
              <a:rPr lang="cs-CZ" b="1" dirty="0" smtClean="0"/>
              <a:t>:</a:t>
            </a:r>
            <a:r>
              <a:rPr lang="cs-CZ" dirty="0" smtClean="0"/>
              <a:t> Sarajevo</a:t>
            </a:r>
          </a:p>
          <a:p>
            <a:pPr lvl="0"/>
            <a:r>
              <a:rPr lang="cs-CZ" b="1" i="1" dirty="0" smtClean="0"/>
              <a:t>členství</a:t>
            </a:r>
            <a:r>
              <a:rPr lang="cs-CZ" b="1" dirty="0" smtClean="0"/>
              <a:t>: </a:t>
            </a:r>
            <a:r>
              <a:rPr lang="cs-CZ" dirty="0" smtClean="0"/>
              <a:t>OSN</a:t>
            </a:r>
          </a:p>
          <a:p>
            <a:pPr lvl="0"/>
            <a:r>
              <a:rPr lang="cs-CZ" b="1" i="1" dirty="0" smtClean="0"/>
              <a:t>úřední jazyk</a:t>
            </a:r>
            <a:r>
              <a:rPr lang="cs-CZ" b="1" dirty="0" smtClean="0"/>
              <a:t>: </a:t>
            </a:r>
            <a:r>
              <a:rPr lang="cs-CZ" dirty="0" err="1" smtClean="0"/>
              <a:t>bosenština</a:t>
            </a:r>
            <a:r>
              <a:rPr lang="cs-CZ" dirty="0" smtClean="0"/>
              <a:t>, srbština, chorvatština </a:t>
            </a:r>
          </a:p>
          <a:p>
            <a:pPr lvl="0"/>
            <a:r>
              <a:rPr lang="cs-CZ" dirty="0" smtClean="0"/>
              <a:t>hornatá země</a:t>
            </a:r>
          </a:p>
          <a:p>
            <a:pPr lvl="0"/>
            <a:r>
              <a:rPr lang="cs-CZ" b="1" dirty="0" smtClean="0"/>
              <a:t>velké přírodní bohatství: </a:t>
            </a:r>
            <a:r>
              <a:rPr lang="cs-CZ" dirty="0" smtClean="0"/>
              <a:t>bauxit, rudy železné a manganové, vápenec</a:t>
            </a:r>
          </a:p>
          <a:p>
            <a:pPr lvl="0"/>
            <a:r>
              <a:rPr lang="cs-CZ" dirty="0" smtClean="0"/>
              <a:t>menší množství hnědého uhlí a lignitu</a:t>
            </a:r>
          </a:p>
          <a:p>
            <a:pPr lvl="0"/>
            <a:r>
              <a:rPr lang="cs-CZ" b="1" i="1" dirty="0" err="1" smtClean="0"/>
              <a:t>obyv</a:t>
            </a:r>
            <a:r>
              <a:rPr lang="cs-CZ" b="1" dirty="0" smtClean="0"/>
              <a:t>: </a:t>
            </a:r>
            <a:r>
              <a:rPr lang="cs-CZ" dirty="0" smtClean="0"/>
              <a:t>muslimové (Bosňané), pravoslavní Srbové a katoličtí </a:t>
            </a:r>
            <a:r>
              <a:rPr lang="cs-CZ" dirty="0" err="1" smtClean="0"/>
              <a:t>Chorvati</a:t>
            </a:r>
            <a:r>
              <a:rPr lang="cs-CZ" dirty="0" smtClean="0"/>
              <a:t>→národností a náboženské </a:t>
            </a:r>
            <a:r>
              <a:rPr lang="cs-CZ" dirty="0" err="1" smtClean="0"/>
              <a:t>rozpory</a:t>
            </a:r>
            <a:r>
              <a:rPr lang="cs-CZ" dirty="0" smtClean="0"/>
              <a:t>→vedlo k občanské válce (1992-95)</a:t>
            </a:r>
          </a:p>
          <a:p>
            <a:pPr lvl="0"/>
            <a:r>
              <a:rPr lang="cs-CZ" dirty="0" smtClean="0"/>
              <a:t>zemědělsky průmyslový stát</a:t>
            </a:r>
          </a:p>
          <a:p>
            <a:pPr lvl="0"/>
            <a:r>
              <a:rPr lang="cs-CZ" dirty="0" smtClean="0"/>
              <a:t>nejdelší řeka Sáva</a:t>
            </a:r>
          </a:p>
          <a:p>
            <a:endParaRPr lang="cs-CZ" dirty="0"/>
          </a:p>
        </p:txBody>
      </p:sp>
      <p:pic>
        <p:nvPicPr>
          <p:cNvPr id="4" name="Picture 18" descr="http://www.vlajky-statu.cz/data/vlajky/vlajka-bosna-a-hercegovina-11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88640"/>
            <a:ext cx="2970545" cy="2210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400" b="1" dirty="0" smtClean="0"/>
              <a:t>          </a:t>
            </a:r>
            <a:r>
              <a:rPr lang="cs-CZ" sz="5400" b="1" u="sng" dirty="0" smtClean="0"/>
              <a:t>Makedonie</a:t>
            </a:r>
            <a:endParaRPr lang="cs-CZ" sz="5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 smtClean="0"/>
              <a:t>vnitrozemský stát</a:t>
            </a:r>
          </a:p>
          <a:p>
            <a:pPr lvl="0"/>
            <a:r>
              <a:rPr lang="cs-CZ" dirty="0" smtClean="0"/>
              <a:t>republika v čele s prezidentem</a:t>
            </a:r>
          </a:p>
          <a:p>
            <a:pPr lvl="0"/>
            <a:r>
              <a:rPr lang="cs-CZ" b="1" i="1" dirty="0" err="1" smtClean="0"/>
              <a:t>hl.město</a:t>
            </a:r>
            <a:r>
              <a:rPr lang="cs-CZ" b="1" dirty="0" smtClean="0"/>
              <a:t>: </a:t>
            </a:r>
            <a:r>
              <a:rPr lang="cs-CZ" dirty="0" smtClean="0"/>
              <a:t>Skopje</a:t>
            </a:r>
          </a:p>
          <a:p>
            <a:pPr lvl="0"/>
            <a:r>
              <a:rPr lang="cs-CZ" b="1" i="1" dirty="0" smtClean="0"/>
              <a:t>úřední jazyk</a:t>
            </a:r>
            <a:r>
              <a:rPr lang="cs-CZ" b="1" dirty="0" smtClean="0"/>
              <a:t>: </a:t>
            </a:r>
            <a:r>
              <a:rPr lang="cs-CZ" dirty="0" smtClean="0"/>
              <a:t>makedonština</a:t>
            </a:r>
          </a:p>
          <a:p>
            <a:pPr lvl="0"/>
            <a:r>
              <a:rPr lang="cs-CZ" b="1" i="1" dirty="0" smtClean="0"/>
              <a:t>členství</a:t>
            </a:r>
            <a:r>
              <a:rPr lang="cs-CZ" b="1" dirty="0" smtClean="0"/>
              <a:t>:</a:t>
            </a:r>
            <a:r>
              <a:rPr lang="cs-CZ" dirty="0" smtClean="0"/>
              <a:t> OSN</a:t>
            </a:r>
          </a:p>
          <a:p>
            <a:pPr lvl="0"/>
            <a:r>
              <a:rPr lang="cs-CZ" dirty="0" smtClean="0"/>
              <a:t>hornatý stát, nejvyšší horská soustava: </a:t>
            </a:r>
            <a:r>
              <a:rPr lang="cs-CZ" dirty="0" err="1" smtClean="0"/>
              <a:t>Sar</a:t>
            </a:r>
            <a:r>
              <a:rPr lang="cs-CZ" dirty="0" smtClean="0"/>
              <a:t> planina</a:t>
            </a:r>
          </a:p>
          <a:p>
            <a:pPr lvl="0"/>
            <a:r>
              <a:rPr lang="cs-CZ" dirty="0" smtClean="0"/>
              <a:t>některé mezihorské kotliny jsou vyplněny jezery (</a:t>
            </a:r>
            <a:r>
              <a:rPr lang="cs-CZ" dirty="0" err="1" smtClean="0"/>
              <a:t>Ochridské</a:t>
            </a:r>
            <a:r>
              <a:rPr lang="cs-CZ" dirty="0" smtClean="0"/>
              <a:t> a </a:t>
            </a:r>
            <a:r>
              <a:rPr lang="cs-CZ" dirty="0" err="1" smtClean="0"/>
              <a:t>Perspanské</a:t>
            </a:r>
            <a:r>
              <a:rPr lang="cs-CZ" dirty="0" smtClean="0"/>
              <a:t> </a:t>
            </a:r>
            <a:r>
              <a:rPr lang="cs-CZ" dirty="0" err="1" smtClean="0"/>
              <a:t>j</a:t>
            </a:r>
            <a:r>
              <a:rPr lang="cs-CZ" dirty="0" smtClean="0"/>
              <a:t>.)</a:t>
            </a:r>
          </a:p>
          <a:p>
            <a:pPr lvl="0"/>
            <a:r>
              <a:rPr lang="cs-CZ" b="1" dirty="0" smtClean="0"/>
              <a:t>hlavní řeka:</a:t>
            </a:r>
            <a:r>
              <a:rPr lang="cs-CZ" dirty="0" smtClean="0"/>
              <a:t> Vardar-odtéká k jihu do Řecka, kde ústí do Egejského moře</a:t>
            </a:r>
          </a:p>
          <a:p>
            <a:pPr lvl="0"/>
            <a:r>
              <a:rPr lang="cs-CZ" b="1" i="1" dirty="0" err="1" smtClean="0"/>
              <a:t>obyv</a:t>
            </a:r>
            <a:r>
              <a:rPr lang="cs-CZ" b="1" dirty="0" smtClean="0"/>
              <a:t>: </a:t>
            </a:r>
            <a:r>
              <a:rPr lang="cs-CZ" dirty="0" smtClean="0"/>
              <a:t>Makedonci, Albánci, menšiny Turků, Romů a Srbů</a:t>
            </a:r>
          </a:p>
          <a:p>
            <a:pPr lvl="0"/>
            <a:r>
              <a:rPr lang="cs-CZ" dirty="0" smtClean="0"/>
              <a:t>málo rozvinutý stát, převážně zemědělský</a:t>
            </a:r>
          </a:p>
          <a:p>
            <a:pPr lvl="0"/>
            <a:r>
              <a:rPr lang="cs-CZ" dirty="0" smtClean="0"/>
              <a:t>práce hlavně v zemědělství</a:t>
            </a:r>
          </a:p>
          <a:p>
            <a:pPr lvl="0"/>
            <a:r>
              <a:rPr lang="cs-CZ" b="1" dirty="0" smtClean="0"/>
              <a:t>zemědělské </a:t>
            </a:r>
            <a:r>
              <a:rPr lang="cs-CZ" b="1" i="1" dirty="0" smtClean="0"/>
              <a:t>plodiny</a:t>
            </a:r>
            <a:r>
              <a:rPr lang="cs-CZ" b="1" dirty="0" smtClean="0"/>
              <a:t>: </a:t>
            </a:r>
            <a:r>
              <a:rPr lang="cs-CZ" dirty="0" smtClean="0"/>
              <a:t>pšenice, kukuřice, brambory, vinná réva</a:t>
            </a:r>
          </a:p>
          <a:p>
            <a:pPr lvl="0"/>
            <a:r>
              <a:rPr lang="cs-CZ" dirty="0" smtClean="0"/>
              <a:t>chov ovcí, skotu</a:t>
            </a:r>
          </a:p>
          <a:p>
            <a:pPr lvl="0"/>
            <a:r>
              <a:rPr lang="cs-CZ" b="1" i="1" dirty="0" smtClean="0"/>
              <a:t>průmysl</a:t>
            </a:r>
            <a:r>
              <a:rPr lang="cs-CZ" b="1" dirty="0" smtClean="0"/>
              <a:t>: </a:t>
            </a:r>
            <a:r>
              <a:rPr lang="cs-CZ" dirty="0" smtClean="0"/>
              <a:t>těžební-těžba rud železa i neželezných kovů (olovo,zinek, měď a chrom</a:t>
            </a:r>
          </a:p>
          <a:p>
            <a:pPr lvl="0"/>
            <a:r>
              <a:rPr lang="cs-CZ" u="sng" dirty="0" smtClean="0"/>
              <a:t>průmysl</a:t>
            </a:r>
            <a:r>
              <a:rPr lang="cs-CZ" dirty="0" smtClean="0"/>
              <a:t> hutnický, strojírenský, potravinářský a textilní</a:t>
            </a:r>
          </a:p>
          <a:p>
            <a:endParaRPr lang="cs-CZ" dirty="0"/>
          </a:p>
        </p:txBody>
      </p:sp>
      <p:pic>
        <p:nvPicPr>
          <p:cNvPr id="4" name="Picture 14" descr="http://www.mundo.cz/images/vlajka/vlajka-makedo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04664"/>
            <a:ext cx="2987824" cy="2240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2QZ4H56NJ3VP-63-1976</_dlc_DocId>
    <_dlc_DocIdUrl xmlns="739c032b-a5be-4b43-b007-0b056e5ef5b0">
      <Url>https://sharepoint.postupicka.cz/seminar4/_layouts/DocIdRedir.aspx?ID=2QZ4H56NJ3VP-63-1976</Url>
      <Description>2QZ4H56NJ3VP-63-1976</Description>
    </_dlc_DocIdUrl>
  </documentManagement>
</p:properties>
</file>

<file path=customXml/itemProps1.xml><?xml version="1.0" encoding="utf-8"?>
<ds:datastoreItem xmlns:ds="http://schemas.openxmlformats.org/officeDocument/2006/customXml" ds:itemID="{FC38E6EC-CED1-4CE1-A68A-BDE3CE3BB1CA}"/>
</file>

<file path=customXml/itemProps2.xml><?xml version="1.0" encoding="utf-8"?>
<ds:datastoreItem xmlns:ds="http://schemas.openxmlformats.org/officeDocument/2006/customXml" ds:itemID="{F8D4AFF4-08F5-4F83-A012-C54C40ECB9CF}"/>
</file>

<file path=customXml/itemProps3.xml><?xml version="1.0" encoding="utf-8"?>
<ds:datastoreItem xmlns:ds="http://schemas.openxmlformats.org/officeDocument/2006/customXml" ds:itemID="{66C88DBF-A354-43B5-AE03-AF27C97F3C5C}"/>
</file>

<file path=customXml/itemProps4.xml><?xml version="1.0" encoding="utf-8"?>
<ds:datastoreItem xmlns:ds="http://schemas.openxmlformats.org/officeDocument/2006/customXml" ds:itemID="{E9151703-C215-4C76-A15A-7C7F5EB5411D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117</Words>
  <Application>Microsoft Office PowerPoint</Application>
  <PresentationFormat>Předvádění na obrazovce (4:3)</PresentationFormat>
  <Paragraphs>156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Prezentace aplikace PowerPoint</vt:lpstr>
      <vt:lpstr>Obecné informace</vt:lpstr>
      <vt:lpstr>Obecné informace</vt:lpstr>
      <vt:lpstr>      Chorvatsko</vt:lpstr>
      <vt:lpstr>  Srbsko</vt:lpstr>
      <vt:lpstr>           Bulharsko</vt:lpstr>
      <vt:lpstr>         Rumunsko</vt:lpstr>
      <vt:lpstr> Bosna a Hercegovina </vt:lpstr>
      <vt:lpstr>          Makedonie</vt:lpstr>
      <vt:lpstr>           Černá Hora</vt:lpstr>
      <vt:lpstr>             Albánie</vt:lpstr>
      <vt:lpstr>               Kosovo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</dc:creator>
  <cp:lastModifiedBy>Beranová, Dana</cp:lastModifiedBy>
  <cp:revision>5</cp:revision>
  <dcterms:created xsi:type="dcterms:W3CDTF">2013-02-24T12:11:38Z</dcterms:created>
  <dcterms:modified xsi:type="dcterms:W3CDTF">2013-03-11T08:51:52Z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8434ab28-0354-4a59-a091-b28e0a099aff</vt:lpwstr>
  </property>
</Properties>
</file>