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5" r:id="rId8"/>
    <p:sldId id="267" r:id="rId9"/>
    <p:sldId id="262" r:id="rId10"/>
    <p:sldId id="263" r:id="rId11"/>
    <p:sldId id="264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9790027-F32E-43B6-8131-57943B2EB910}">
          <p14:sldIdLst>
            <p14:sldId id="256"/>
            <p14:sldId id="258"/>
            <p14:sldId id="257"/>
            <p14:sldId id="259"/>
            <p14:sldId id="260"/>
            <p14:sldId id="261"/>
            <p14:sldId id="265"/>
            <p14:sldId id="267"/>
            <p14:sldId id="262"/>
            <p14:sldId id="263"/>
            <p14:sldId id="264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4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550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836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23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090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52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9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85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52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59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4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0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9979-5B29-41A0-B7DA-2513AC4B5011}" type="datetimeFigureOut">
              <a:rPr lang="cs-CZ" smtClean="0"/>
              <a:t>22.3.2013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89EFE-C7DC-4180-8ED0-08AE7351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10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latin typeface="Bookman Old Style" pitchFamily="18" charset="0"/>
              </a:rPr>
              <a:t>Jižní Evropa</a:t>
            </a:r>
            <a:endParaRPr lang="cs-CZ" dirty="0">
              <a:latin typeface="Bookman Old Style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63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05600" y="152400"/>
            <a:ext cx="2438400" cy="71596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Baleáry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4495800"/>
            <a:ext cx="3733800" cy="1981200"/>
          </a:xfrm>
        </p:spPr>
        <p:txBody>
          <a:bodyPr>
            <a:normAutofit fontScale="70000" lnSpcReduction="20000"/>
          </a:bodyPr>
          <a:lstStyle/>
          <a:p>
            <a:pPr>
              <a:buFont typeface="Calibri" pitchFamily="34" charset="0"/>
              <a:buChar char="-"/>
            </a:pPr>
            <a:r>
              <a:rPr lang="cs-CZ" dirty="0" smtClean="0"/>
              <a:t>Souostroví ve Středozemním moři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Baleáry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(Mallorca, </a:t>
            </a:r>
            <a:r>
              <a:rPr lang="cs-CZ" dirty="0" err="1" smtClean="0"/>
              <a:t>Menorca</a:t>
            </a:r>
            <a:r>
              <a:rPr lang="cs-CZ" dirty="0" smtClean="0"/>
              <a:t>)</a:t>
            </a:r>
          </a:p>
          <a:p>
            <a:pPr>
              <a:buFont typeface="Calibri" pitchFamily="34" charset="0"/>
              <a:buChar char="-"/>
            </a:pPr>
            <a:r>
              <a:rPr lang="cs-CZ" dirty="0" err="1" smtClean="0"/>
              <a:t>Pytyuské</a:t>
            </a:r>
            <a:r>
              <a:rPr lang="cs-CZ" dirty="0" smtClean="0"/>
              <a:t> ostrovy (</a:t>
            </a:r>
            <a:r>
              <a:rPr lang="cs-CZ" dirty="0" err="1" smtClean="0"/>
              <a:t>Formentera</a:t>
            </a:r>
            <a:r>
              <a:rPr lang="cs-CZ" dirty="0" smtClean="0"/>
              <a:t>, Ibiza)</a:t>
            </a:r>
            <a:endParaRPr lang="cs-CZ" dirty="0"/>
          </a:p>
        </p:txBody>
      </p:sp>
      <p:pic>
        <p:nvPicPr>
          <p:cNvPr id="9219" name="Picture 3" descr="C:\Users\Jana\Desktop\Balearic-Islands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46304"/>
            <a:ext cx="67945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Jana\Desktop\forment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98068"/>
            <a:ext cx="5867400" cy="391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6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Jana\Desktop\Tenerife-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10" y="-169069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Jana\Desktop\bea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5110" cy="314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6200"/>
            <a:ext cx="4000500" cy="86836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Kanárské ostrovy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4" name="Picture 4" descr="C:\Users\Jana\Desktop\(1)hotel-hacienda-naxamena-ibiza-spa-cascadas-suspendidas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8012"/>
            <a:ext cx="9372600" cy="37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</a:t>
            </a:r>
            <a:r>
              <a:rPr lang="cs-CZ" dirty="0" smtClean="0"/>
              <a:t>ecko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3276600" cy="4495800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 smtClean="0"/>
              <a:t>Hl.město</a:t>
            </a:r>
            <a:r>
              <a:rPr lang="cs-CZ" dirty="0" smtClean="0"/>
              <a:t>: Athény</a:t>
            </a:r>
          </a:p>
          <a:p>
            <a:r>
              <a:rPr lang="cs-CZ" dirty="0" smtClean="0"/>
              <a:t>Republika</a:t>
            </a:r>
          </a:p>
          <a:p>
            <a:r>
              <a:rPr lang="cs-CZ" dirty="0" smtClean="0"/>
              <a:t>Náboženství: pravoslavné</a:t>
            </a:r>
          </a:p>
          <a:p>
            <a:r>
              <a:rPr lang="cs-CZ" dirty="0" smtClean="0"/>
              <a:t>Přes 11 mil. Obyvatel</a:t>
            </a:r>
          </a:p>
          <a:p>
            <a:r>
              <a:rPr lang="cs-CZ" dirty="0" smtClean="0"/>
              <a:t>Kolébka evropské civilizace</a:t>
            </a:r>
          </a:p>
          <a:p>
            <a:r>
              <a:rPr lang="cs-CZ" dirty="0" smtClean="0"/>
              <a:t>Tradice olympijských her</a:t>
            </a:r>
          </a:p>
          <a:p>
            <a:r>
              <a:rPr lang="cs-CZ" dirty="0" smtClean="0"/>
              <a:t>Cca 2000 ostrovů (Rhodos, Kréta)</a:t>
            </a:r>
          </a:p>
          <a:p>
            <a:r>
              <a:rPr lang="cs-CZ" dirty="0" smtClean="0"/>
              <a:t>Olivové háje, víno, ovčí sýr</a:t>
            </a:r>
          </a:p>
          <a:p>
            <a:r>
              <a:rPr lang="cs-CZ" dirty="0" smtClean="0"/>
              <a:t>Peloponéský poloostrov</a:t>
            </a:r>
          </a:p>
          <a:p>
            <a:r>
              <a:rPr lang="cs-CZ" dirty="0" err="1" smtClean="0"/>
              <a:t>Korinstký</a:t>
            </a:r>
            <a:r>
              <a:rPr lang="cs-CZ" dirty="0" smtClean="0"/>
              <a:t> průplav</a:t>
            </a:r>
            <a:endParaRPr lang="cs-CZ" dirty="0"/>
          </a:p>
        </p:txBody>
      </p:sp>
      <p:pic>
        <p:nvPicPr>
          <p:cNvPr id="11266" name="Picture 2" descr="C:\Users\Jana\Desktop\Bez názvu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4429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675"/>
            <a:ext cx="215999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51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ana\Desktop\Santorini_Greec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7400" y="-152400"/>
            <a:ext cx="15240001" cy="1020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Hornatá země</a:t>
            </a:r>
          </a:p>
          <a:p>
            <a:r>
              <a:rPr lang="cs-CZ" dirty="0" smtClean="0"/>
              <a:t>Nejvyšší vrchol Olymp</a:t>
            </a:r>
          </a:p>
          <a:p>
            <a:r>
              <a:rPr lang="cs-CZ" dirty="0" smtClean="0"/>
              <a:t>Zemětřesení</a:t>
            </a:r>
          </a:p>
          <a:p>
            <a:endParaRPr lang="cs-CZ" dirty="0" smtClean="0"/>
          </a:p>
          <a:p>
            <a:r>
              <a:rPr lang="cs-CZ" dirty="0" smtClean="0"/>
              <a:t>Egejské moře, Středozemní moře</a:t>
            </a:r>
            <a:endParaRPr lang="cs-CZ" dirty="0"/>
          </a:p>
        </p:txBody>
      </p:sp>
      <p:pic>
        <p:nvPicPr>
          <p:cNvPr id="5" name="Obrázek 4" descr="800px-Churches_in_Oia,_Greece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4890953"/>
            <a:ext cx="2771800" cy="1857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 descr="800px-Skourta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4890953"/>
            <a:ext cx="24384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 descr="800px-Knossos_-_08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4941797"/>
            <a:ext cx="2592288" cy="17271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 descr="450px-Corinth_Canal_2[1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65640" y="381000"/>
            <a:ext cx="1575048" cy="210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 descr="800px-Athens_Acropolis[1]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05200" y="381000"/>
            <a:ext cx="2304256" cy="1728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5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ana\Desktop\Olive Terraces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1600197"/>
            <a:ext cx="13716000" cy="880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Velké námořní loďstvo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Rybolov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Zemědělství – vinná réva, olivy, </a:t>
            </a:r>
            <a:r>
              <a:rPr lang="cs-CZ" dirty="0" err="1" smtClean="0">
                <a:solidFill>
                  <a:schemeClr val="bg1"/>
                </a:solidFill>
              </a:rPr>
              <a:t>tábak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Málo nerostných surovin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Cestovní ruch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C:\Users\Jana\Desktop\210_1c17271_acropolis_parthen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1676400"/>
            <a:ext cx="12984480" cy="865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800px-Olympic_rings.svg[1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32657"/>
            <a:ext cx="1839060" cy="891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337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Hanka\AppData\Local\Microsoft\Windows\Temporary Internet Files\Content.IE5\LK4QIZJB\MP90036270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2165412" cy="144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62200" cy="1173162"/>
          </a:xfrm>
        </p:spPr>
        <p:txBody>
          <a:bodyPr/>
          <a:lstStyle/>
          <a:p>
            <a:r>
              <a:rPr lang="cs-CZ" dirty="0" smtClean="0"/>
              <a:t>Itálie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" y="1828800"/>
            <a:ext cx="2819400" cy="4648200"/>
          </a:xfrm>
        </p:spPr>
        <p:txBody>
          <a:bodyPr>
            <a:normAutofit fontScale="47500" lnSpcReduction="20000"/>
          </a:bodyPr>
          <a:lstStyle/>
          <a:p>
            <a:r>
              <a:rPr lang="cs-CZ" dirty="0" err="1" smtClean="0"/>
              <a:t>Hl.město</a:t>
            </a:r>
            <a:r>
              <a:rPr lang="cs-CZ" dirty="0" smtClean="0"/>
              <a:t>: Řím</a:t>
            </a:r>
          </a:p>
          <a:p>
            <a:endParaRPr lang="cs-CZ" dirty="0" smtClean="0"/>
          </a:p>
          <a:p>
            <a:r>
              <a:rPr lang="cs-CZ" dirty="0" smtClean="0"/>
              <a:t>Republika</a:t>
            </a:r>
          </a:p>
          <a:p>
            <a:endParaRPr lang="cs-CZ" dirty="0" smtClean="0"/>
          </a:p>
          <a:p>
            <a:r>
              <a:rPr lang="cs-CZ" dirty="0" smtClean="0"/>
              <a:t>Náboženství: katolíci</a:t>
            </a:r>
          </a:p>
          <a:p>
            <a:endParaRPr lang="cs-CZ" dirty="0" smtClean="0"/>
          </a:p>
          <a:p>
            <a:r>
              <a:rPr lang="cs-CZ" dirty="0" smtClean="0"/>
              <a:t>Přes 60 mil. Obyvatel</a:t>
            </a:r>
          </a:p>
          <a:p>
            <a:endParaRPr lang="cs-CZ" dirty="0" smtClean="0"/>
          </a:p>
          <a:p>
            <a:r>
              <a:rPr lang="cs-CZ" dirty="0" smtClean="0"/>
              <a:t>Vnitřní státy Vatikán, San Marino</a:t>
            </a:r>
          </a:p>
          <a:p>
            <a:endParaRPr lang="cs-CZ" dirty="0" smtClean="0"/>
          </a:p>
          <a:p>
            <a:r>
              <a:rPr lang="cs-CZ" dirty="0" smtClean="0"/>
              <a:t>Člen </a:t>
            </a:r>
            <a:r>
              <a:rPr lang="cs-CZ" dirty="0" smtClean="0"/>
              <a:t>EU, NATO</a:t>
            </a:r>
          </a:p>
          <a:p>
            <a:endParaRPr lang="cs-CZ" dirty="0" smtClean="0"/>
          </a:p>
          <a:p>
            <a:r>
              <a:rPr lang="cs-CZ" dirty="0" smtClean="0"/>
              <a:t>Nejvyspělejší stát jižní Evropy</a:t>
            </a:r>
          </a:p>
          <a:p>
            <a:endParaRPr lang="cs-CZ" dirty="0" smtClean="0"/>
          </a:p>
          <a:p>
            <a:r>
              <a:rPr lang="cs-CZ" dirty="0" smtClean="0"/>
              <a:t>Největší ostrovy: Sicílie, Sardinie</a:t>
            </a:r>
          </a:p>
          <a:p>
            <a:r>
              <a:rPr lang="cs-CZ" dirty="0" smtClean="0"/>
              <a:t>Apeniny, Dolomity, Pádská nížina (sopečná činnost)</a:t>
            </a:r>
            <a:endParaRPr lang="cs-CZ" dirty="0"/>
          </a:p>
        </p:txBody>
      </p:sp>
      <p:pic>
        <p:nvPicPr>
          <p:cNvPr id="15362" name="Picture 2" descr="C:\Users\Jana\Desktop\Bez názvu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"/>
            <a:ext cx="5697537" cy="61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33476" y="228600"/>
            <a:ext cx="1143000" cy="56356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Řím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12808" y="762000"/>
            <a:ext cx="3078792" cy="2302611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Přes 2,7 mil. Obyvatel</a:t>
            </a:r>
          </a:p>
          <a:p>
            <a:r>
              <a:rPr lang="cs-CZ" dirty="0" smtClean="0"/>
              <a:t>Na řece </a:t>
            </a:r>
            <a:r>
              <a:rPr lang="cs-CZ" dirty="0" err="1" smtClean="0"/>
              <a:t>Tibře</a:t>
            </a:r>
            <a:endParaRPr lang="cs-CZ" dirty="0" smtClean="0"/>
          </a:p>
          <a:p>
            <a:r>
              <a:rPr lang="cs-CZ" dirty="0" err="1" smtClean="0"/>
              <a:t>Coloseum</a:t>
            </a:r>
            <a:endParaRPr lang="cs-CZ" dirty="0" smtClean="0"/>
          </a:p>
          <a:p>
            <a:r>
              <a:rPr lang="cs-CZ" dirty="0" err="1" smtClean="0"/>
              <a:t>Fontana</a:t>
            </a:r>
            <a:r>
              <a:rPr lang="cs-CZ" dirty="0" smtClean="0"/>
              <a:t> di </a:t>
            </a:r>
            <a:r>
              <a:rPr lang="cs-CZ" dirty="0" err="1" smtClean="0"/>
              <a:t>Trevi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6387" name="Picture 3" descr="C:\Users\Jana\Desktop\sruttkay_the_coloseum_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-762000"/>
            <a:ext cx="5786057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Jana\Desktop\DSC079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20" y="3570303"/>
            <a:ext cx="4572001" cy="33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Jana\Desktop\fontanatrev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89" y="3157538"/>
            <a:ext cx="5035549" cy="37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r>
              <a:rPr lang="cs-CZ" dirty="0" smtClean="0"/>
              <a:t>Benátky</a:t>
            </a:r>
          </a:p>
          <a:p>
            <a:r>
              <a:rPr lang="cs-CZ" dirty="0" smtClean="0"/>
              <a:t>Šikmá věž v Pise</a:t>
            </a:r>
          </a:p>
          <a:p>
            <a:r>
              <a:rPr lang="cs-CZ" dirty="0" err="1" smtClean="0"/>
              <a:t>Miláno</a:t>
            </a:r>
            <a:endParaRPr lang="cs-CZ" dirty="0" smtClean="0"/>
          </a:p>
          <a:p>
            <a:r>
              <a:rPr lang="cs-CZ" dirty="0" smtClean="0"/>
              <a:t>Toskánsko</a:t>
            </a:r>
          </a:p>
          <a:p>
            <a:r>
              <a:rPr lang="cs-CZ" dirty="0" smtClean="0"/>
              <a:t>Dolomiti</a:t>
            </a:r>
          </a:p>
          <a:p>
            <a:r>
              <a:rPr lang="cs-CZ" dirty="0" err="1" smtClean="0"/>
              <a:t>Lago</a:t>
            </a:r>
            <a:r>
              <a:rPr lang="cs-CZ" dirty="0" smtClean="0"/>
              <a:t> di Garda</a:t>
            </a:r>
          </a:p>
          <a:p>
            <a:r>
              <a:rPr lang="cs-CZ" dirty="0" err="1" smtClean="0"/>
              <a:t>Elba</a:t>
            </a:r>
            <a:endParaRPr lang="cs-CZ" dirty="0" smtClean="0"/>
          </a:p>
          <a:p>
            <a:r>
              <a:rPr lang="cs-CZ" dirty="0" smtClean="0"/>
              <a:t>Neapol</a:t>
            </a:r>
          </a:p>
          <a:p>
            <a:r>
              <a:rPr lang="cs-CZ" dirty="0" smtClean="0"/>
              <a:t>Florencie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 descr="C:\Users\Jana\Desktop\piazza-duomo-di-pisa-sotto-la-lu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1"/>
            <a:ext cx="5257799" cy="292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Jana\Desktop\rialtsky-most-benat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52600"/>
            <a:ext cx="24384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Jana\Desktop\AHR442b5f_garda_pun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33800"/>
            <a:ext cx="4770437" cy="28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34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Jana\Desktop\Dolomity wakacje na f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484" y="-72548"/>
            <a:ext cx="9364158" cy="700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87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Charakteristika oblasti: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/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Poloostrovní poloha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Relativní </a:t>
            </a:r>
            <a:r>
              <a:rPr lang="cs-CZ" dirty="0"/>
              <a:t>uzavřenost (na severu </a:t>
            </a:r>
            <a:r>
              <a:rPr lang="cs-CZ" dirty="0" smtClean="0"/>
              <a:t>hory)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Nejvýznamnější </a:t>
            </a:r>
            <a:r>
              <a:rPr lang="cs-CZ" dirty="0"/>
              <a:t>oblasti všech států leží u moře </a:t>
            </a:r>
            <a:r>
              <a:rPr lang="cs-CZ" dirty="0" smtClean="0"/>
              <a:t>Kolébka </a:t>
            </a:r>
            <a:r>
              <a:rPr lang="cs-CZ" dirty="0"/>
              <a:t>evropské civilizace (antika – Řím, Řecko, středověk – </a:t>
            </a:r>
            <a:r>
              <a:rPr lang="cs-CZ" dirty="0" smtClean="0"/>
              <a:t>kolonizátoři- </a:t>
            </a:r>
            <a:r>
              <a:rPr lang="cs-CZ" dirty="0"/>
              <a:t>Španělsko, Portugalsko) </a:t>
            </a:r>
            <a:endParaRPr lang="cs-CZ" dirty="0" smtClean="0"/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Převažuje </a:t>
            </a:r>
            <a:r>
              <a:rPr lang="cs-CZ" dirty="0"/>
              <a:t>hornatý povrch </a:t>
            </a:r>
            <a:endParaRPr lang="cs-CZ" dirty="0" smtClean="0"/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Poměrně </a:t>
            </a:r>
            <a:r>
              <a:rPr lang="cs-CZ" dirty="0"/>
              <a:t>četná zemětřesení </a:t>
            </a:r>
            <a:endParaRPr lang="cs-CZ" dirty="0" smtClean="0"/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Středomořské </a:t>
            </a:r>
            <a:r>
              <a:rPr lang="cs-CZ" dirty="0"/>
              <a:t>podnebí – nedostatek srážek (léto) </a:t>
            </a:r>
            <a:endParaRPr lang="cs-CZ" dirty="0" smtClean="0"/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Produkce </a:t>
            </a:r>
            <a:r>
              <a:rPr lang="cs-CZ" dirty="0"/>
              <a:t>jižního ovoce (citrusy, olivy, víno) </a:t>
            </a:r>
            <a:endParaRPr lang="cs-CZ" dirty="0" smtClean="0"/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Cestovní </a:t>
            </a:r>
            <a:r>
              <a:rPr lang="cs-CZ" dirty="0"/>
              <a:t>ruch – velký význam pro ekonomiky těchto </a:t>
            </a:r>
            <a:r>
              <a:rPr lang="cs-CZ" dirty="0" smtClean="0"/>
              <a:t>států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Mořské </a:t>
            </a:r>
            <a:r>
              <a:rPr lang="cs-CZ" dirty="0"/>
              <a:t>pláže, letoviska, stavební památky, příjemné klima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914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ana\Desktop\mont_blanc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1" y="21336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Povrch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29400" y="1981200"/>
            <a:ext cx="2362200" cy="4724399"/>
          </a:xfrm>
        </p:spPr>
        <p:txBody>
          <a:bodyPr>
            <a:normAutofit fontScale="47500" lnSpcReduction="20000"/>
          </a:bodyPr>
          <a:lstStyle/>
          <a:p>
            <a:r>
              <a:rPr lang="cs-CZ" dirty="0" smtClean="0"/>
              <a:t>Severní oblasti – mírné pásmo, na jih od Pádské nížiny - subtropické pásmo se středomořskou vegetací</a:t>
            </a:r>
          </a:p>
          <a:p>
            <a:r>
              <a:rPr lang="cs-CZ" dirty="0" smtClean="0"/>
              <a:t>Pobřeží na západě členité, na východě ploché</a:t>
            </a:r>
          </a:p>
          <a:p>
            <a:r>
              <a:rPr lang="cs-CZ" dirty="0" smtClean="0"/>
              <a:t>Povrch je převážně hornatý, na severu Alpy (</a:t>
            </a:r>
            <a:r>
              <a:rPr lang="cs-CZ" dirty="0" err="1" smtClean="0"/>
              <a:t>Mont</a:t>
            </a:r>
            <a:r>
              <a:rPr lang="cs-CZ" dirty="0" smtClean="0"/>
              <a:t> </a:t>
            </a:r>
            <a:r>
              <a:rPr lang="cs-CZ" dirty="0" err="1" smtClean="0"/>
              <a:t>Blanc</a:t>
            </a:r>
            <a:r>
              <a:rPr lang="cs-CZ" dirty="0" smtClean="0"/>
              <a:t> 5642 m n.m.)</a:t>
            </a:r>
          </a:p>
          <a:p>
            <a:r>
              <a:rPr lang="cs-CZ" dirty="0" smtClean="0"/>
              <a:t>Na jih od Pádské nížiny - Apeninské pohoří</a:t>
            </a:r>
          </a:p>
          <a:p>
            <a:r>
              <a:rPr lang="cs-CZ" dirty="0" smtClean="0"/>
              <a:t>Vodstvo – největší řeka Pád, Tibera (Řím), na severu jezera ledovcového původu</a:t>
            </a:r>
          </a:p>
        </p:txBody>
      </p:sp>
    </p:spTree>
    <p:extLst>
      <p:ext uri="{BB962C8B-B14F-4D97-AF65-F5344CB8AC3E}">
        <p14:creationId xmlns:p14="http://schemas.microsoft.com/office/powerpoint/2010/main" val="33012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6144816" y="381000"/>
            <a:ext cx="2715816" cy="1447800"/>
          </a:xfrm>
        </p:spPr>
        <p:txBody>
          <a:bodyPr/>
          <a:lstStyle/>
          <a:p>
            <a:r>
              <a:rPr lang="cs-CZ" dirty="0" smtClean="0"/>
              <a:t>Etna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334000"/>
            <a:ext cx="2057400" cy="7921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Vesuv</a:t>
            </a:r>
            <a:endParaRPr lang="cs-CZ" dirty="0"/>
          </a:p>
        </p:txBody>
      </p:sp>
      <p:pic>
        <p:nvPicPr>
          <p:cNvPr id="20482" name="Picture 2" descr="C:\Users\Jana\Desktop\10778376_xxl-etna-landscape-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683"/>
            <a:ext cx="55626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Jana\Desktop\imag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5431632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3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ana\Desktop\Ferrari-F12berlinetta-2013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332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90800" cy="56356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Průmysl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219200"/>
            <a:ext cx="3886200" cy="32766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Průmyslový sever: Milán, Turín</a:t>
            </a:r>
          </a:p>
          <a:p>
            <a:r>
              <a:rPr lang="cs-CZ" dirty="0" smtClean="0"/>
              <a:t>Strojírenská výroba: Ferrari, Fiat, Alfa Romeo, Maserati, </a:t>
            </a:r>
            <a:r>
              <a:rPr lang="cs-CZ" dirty="0" err="1" smtClean="0"/>
              <a:t>Lamborgini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Motocykly, kola, pračky, zemědělské stoje, stavba lodí, potravinářský průmysl</a:t>
            </a:r>
          </a:p>
          <a:p>
            <a:endParaRPr lang="cs-CZ" dirty="0" smtClean="0"/>
          </a:p>
          <a:p>
            <a:r>
              <a:rPr lang="cs-CZ" dirty="0" smtClean="0"/>
              <a:t>Nedostatek energetických surovin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3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Jana\Desktop\DSC_0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984"/>
            <a:ext cx="381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emědělství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3543" y="1524000"/>
            <a:ext cx="4572000" cy="46482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obiloviny, jižní ovoce</a:t>
            </a:r>
          </a:p>
          <a:p>
            <a:r>
              <a:rPr lang="cs-CZ" dirty="0" smtClean="0"/>
              <a:t>Rozdíl mezi severem (intenzivní zemědělství) a jihem </a:t>
            </a:r>
          </a:p>
          <a:p>
            <a:r>
              <a:rPr lang="cs-CZ" dirty="0" smtClean="0"/>
              <a:t>Pšenice, ječmen, kukuřice, luštěniny, slunečnice, cukrová řepa</a:t>
            </a:r>
          </a:p>
          <a:p>
            <a:r>
              <a:rPr lang="cs-CZ" dirty="0" smtClean="0"/>
              <a:t>Jižní oblasti – citrusy, olivy, tabák, vinná réva</a:t>
            </a:r>
          </a:p>
          <a:p>
            <a:r>
              <a:rPr lang="cs-CZ" dirty="0" smtClean="0"/>
              <a:t>Chov skotu, prasat, drůbeže</a:t>
            </a:r>
          </a:p>
          <a:p>
            <a:r>
              <a:rPr lang="cs-CZ" dirty="0" smtClean="0"/>
              <a:t>Bourec morušový</a:t>
            </a:r>
          </a:p>
          <a:p>
            <a:r>
              <a:rPr lang="cs-CZ" dirty="0" smtClean="0"/>
              <a:t>rybolov</a:t>
            </a:r>
            <a:endParaRPr lang="cs-CZ" dirty="0"/>
          </a:p>
        </p:txBody>
      </p:sp>
      <p:pic>
        <p:nvPicPr>
          <p:cNvPr id="22530" name="Picture 2" descr="C:\Users\Jana\Desktop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381000"/>
            <a:ext cx="15621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05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4" name="Picture 2" descr="C:\Users\Jana\Desktop\DB-Hom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0" y="-9220200"/>
            <a:ext cx="834598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Jana\Desktop\DB-Hom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2526935" cy="834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7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</a:t>
            </a:r>
            <a:r>
              <a:rPr lang="cs-CZ" dirty="0" smtClean="0"/>
              <a:t>onako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9" name="Picture 3" descr="C:\Users\Jana\Desktop\mona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64527"/>
            <a:ext cx="73152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ana\Desktop\stažený soubor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5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57400" cy="71596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Monako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3048000" cy="4419600"/>
          </a:xfrm>
        </p:spPr>
        <p:txBody>
          <a:bodyPr>
            <a:normAutofit fontScale="47500" lnSpcReduction="20000"/>
          </a:bodyPr>
          <a:lstStyle/>
          <a:p>
            <a:r>
              <a:rPr lang="cs-CZ" dirty="0" smtClean="0"/>
              <a:t>Knížectví (Albert II.)</a:t>
            </a:r>
          </a:p>
          <a:p>
            <a:r>
              <a:rPr lang="cs-CZ" dirty="0" smtClean="0"/>
              <a:t>Druhý nejmenší stát na světě</a:t>
            </a:r>
          </a:p>
          <a:p>
            <a:r>
              <a:rPr lang="cs-CZ" dirty="0" smtClean="0"/>
              <a:t>Rozloha: 2,04 km²</a:t>
            </a:r>
          </a:p>
          <a:p>
            <a:r>
              <a:rPr lang="cs-CZ" dirty="0" smtClean="0"/>
              <a:t>Obyvatelé: 32 409 (16 620 </a:t>
            </a:r>
            <a:r>
              <a:rPr lang="cs-CZ" dirty="0" err="1" smtClean="0"/>
              <a:t>oby</a:t>
            </a:r>
            <a:r>
              <a:rPr lang="cs-CZ" dirty="0" smtClean="0"/>
              <a:t>./km²)</a:t>
            </a:r>
          </a:p>
          <a:p>
            <a:r>
              <a:rPr lang="cs-CZ" dirty="0" smtClean="0"/>
              <a:t>Jazyk: Francouzština</a:t>
            </a:r>
          </a:p>
          <a:p>
            <a:r>
              <a:rPr lang="cs-CZ" dirty="0" smtClean="0"/>
              <a:t>Náboženství: </a:t>
            </a:r>
            <a:r>
              <a:rPr lang="cs-CZ" dirty="0" err="1" smtClean="0"/>
              <a:t>římskokalotické</a:t>
            </a:r>
            <a:endParaRPr lang="cs-CZ" dirty="0" smtClean="0"/>
          </a:p>
          <a:p>
            <a:r>
              <a:rPr lang="cs-CZ" dirty="0"/>
              <a:t>n</a:t>
            </a:r>
            <a:r>
              <a:rPr lang="cs-CZ" dirty="0" smtClean="0"/>
              <a:t>evybírají se zde přímé daně (daňový ráj)</a:t>
            </a:r>
          </a:p>
          <a:p>
            <a:r>
              <a:rPr lang="cs-CZ" dirty="0" smtClean="0"/>
              <a:t>Neexistuje zde zemědělská výroba (závislé na dovozu – odpovídá) cena</a:t>
            </a:r>
          </a:p>
          <a:p>
            <a:r>
              <a:rPr lang="cs-CZ" dirty="0" smtClean="0"/>
              <a:t>Krupiéři pouze občané Maroka (mají zákaz zde hrát)</a:t>
            </a:r>
          </a:p>
          <a:p>
            <a:r>
              <a:rPr lang="cs-CZ" dirty="0" smtClean="0"/>
              <a:t>Nízká kriminalita</a:t>
            </a:r>
          </a:p>
          <a:p>
            <a:r>
              <a:rPr lang="cs-CZ" dirty="0" smtClean="0"/>
              <a:t>Monte Carlo</a:t>
            </a:r>
          </a:p>
        </p:txBody>
      </p:sp>
      <p:pic>
        <p:nvPicPr>
          <p:cNvPr id="25603" name="Picture 3" descr="C:\Users\Jana\Desktop\monako_harbour_at_night_2-1280x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"/>
            <a:ext cx="5257800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Jana\Desktop\Casinos-Monte-Carl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6113463" cy="407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56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ana\Desktop\san_marino_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685800"/>
            <a:ext cx="12191999" cy="81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4648200" cy="762000"/>
          </a:xfrm>
        </p:spPr>
        <p:txBody>
          <a:bodyPr/>
          <a:lstStyle/>
          <a:p>
            <a:r>
              <a:rPr lang="cs-CZ" dirty="0" smtClean="0"/>
              <a:t>San Marino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91200" y="152400"/>
            <a:ext cx="2895600" cy="5486401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cs-CZ" dirty="0" smtClean="0"/>
              <a:t>Parlamentní republika</a:t>
            </a:r>
          </a:p>
          <a:p>
            <a:pPr algn="r"/>
            <a:r>
              <a:rPr lang="cs-CZ" dirty="0" smtClean="0"/>
              <a:t>Rozloha: 61 km²</a:t>
            </a:r>
          </a:p>
          <a:p>
            <a:pPr algn="r"/>
            <a:r>
              <a:rPr lang="cs-CZ" dirty="0" smtClean="0"/>
              <a:t>Obyvatelé: 32 471 (533 </a:t>
            </a:r>
            <a:r>
              <a:rPr lang="cs-CZ" dirty="0" err="1" smtClean="0"/>
              <a:t>oby</a:t>
            </a:r>
            <a:r>
              <a:rPr lang="cs-CZ" dirty="0" smtClean="0"/>
              <a:t>./ km²)</a:t>
            </a:r>
          </a:p>
          <a:p>
            <a:pPr algn="r"/>
            <a:r>
              <a:rPr lang="cs-CZ" dirty="0" smtClean="0"/>
              <a:t>Jazyk: italština</a:t>
            </a:r>
          </a:p>
          <a:p>
            <a:pPr algn="r"/>
            <a:r>
              <a:rPr lang="cs-CZ" dirty="0" smtClean="0"/>
              <a:t>Náboženství: katolické</a:t>
            </a:r>
          </a:p>
          <a:p>
            <a:pPr algn="r"/>
            <a:r>
              <a:rPr lang="cs-CZ" dirty="0" smtClean="0"/>
              <a:t>Zemědělství: obilí, vinná réva, olivy (nepatrný význam)</a:t>
            </a:r>
          </a:p>
          <a:p>
            <a:pPr algn="r"/>
            <a:r>
              <a:rPr lang="cs-CZ" dirty="0" smtClean="0"/>
              <a:t>Měna: euro (není členem EU)</a:t>
            </a:r>
          </a:p>
          <a:p>
            <a:pPr algn="r"/>
            <a:r>
              <a:rPr lang="cs-CZ" dirty="0" smtClean="0"/>
              <a:t>Turistů na území San Marina je 19 krát víc než místních obyvatel</a:t>
            </a:r>
          </a:p>
          <a:p>
            <a:pPr algn="r"/>
            <a:r>
              <a:rPr lang="cs-CZ" dirty="0" smtClean="0"/>
              <a:t>Nezaměstnanost pouze 3</a:t>
            </a:r>
            <a:r>
              <a:rPr lang="cs-CZ" dirty="0" smtClean="0">
                <a:sym typeface="Symbol"/>
              </a:rPr>
              <a:t></a:t>
            </a:r>
            <a:endParaRPr lang="cs-CZ" dirty="0" smtClean="0"/>
          </a:p>
          <a:p>
            <a:pPr algn="r"/>
            <a:r>
              <a:rPr lang="cs-CZ" dirty="0" smtClean="0"/>
              <a:t>Hornatý stát (Monte </a:t>
            </a:r>
            <a:r>
              <a:rPr lang="cs-CZ" dirty="0" err="1" smtClean="0"/>
              <a:t>Titano</a:t>
            </a:r>
            <a:r>
              <a:rPr lang="cs-CZ" dirty="0" smtClean="0"/>
              <a:t>)</a:t>
            </a:r>
          </a:p>
          <a:p>
            <a:pPr algn="r"/>
            <a:r>
              <a:rPr lang="cs-CZ" dirty="0" smtClean="0"/>
              <a:t>Poštovní známky</a:t>
            </a:r>
            <a:endParaRPr lang="cs-CZ" dirty="0"/>
          </a:p>
        </p:txBody>
      </p:sp>
      <p:pic>
        <p:nvPicPr>
          <p:cNvPr id="4099" name="Picture 3" descr="C:\Users\Jana\Desktop\flag-of-San-Mar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15370"/>
            <a:ext cx="2499057" cy="187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Jana\Desktop\v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8" y="-900344"/>
            <a:ext cx="8422673" cy="84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800600" cy="4191000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/>
              <a:t>Vatikán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teokratická absolutní monarchie v čele s papežem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 smtClean="0"/>
              <a:t>nejmenší stát světa</a:t>
            </a:r>
            <a:br>
              <a:rPr lang="cs-CZ" sz="2000" dirty="0" smtClean="0"/>
            </a:br>
            <a:r>
              <a:rPr lang="cs-CZ" sz="2000" dirty="0" smtClean="0"/>
              <a:t>Rozloha: 0,44 km²</a:t>
            </a:r>
            <a:br>
              <a:rPr lang="cs-CZ" sz="2000" dirty="0" smtClean="0"/>
            </a:br>
            <a:r>
              <a:rPr lang="cs-CZ" sz="2000" dirty="0" smtClean="0"/>
              <a:t>Obyvatelstvo: 444 </a:t>
            </a:r>
            <a:br>
              <a:rPr lang="cs-CZ" sz="2000" dirty="0" smtClean="0"/>
            </a:br>
            <a:r>
              <a:rPr lang="cs-CZ" sz="2000" dirty="0" smtClean="0"/>
              <a:t>Jazyk: latina</a:t>
            </a:r>
            <a:br>
              <a:rPr lang="cs-CZ" sz="2000" dirty="0" smtClean="0"/>
            </a:br>
            <a:r>
              <a:rPr lang="cs-CZ" sz="2000" dirty="0" smtClean="0"/>
              <a:t>Náboženství: římskokatolické</a:t>
            </a:r>
            <a:br>
              <a:rPr lang="cs-CZ" sz="2000" dirty="0" smtClean="0"/>
            </a:br>
            <a:r>
              <a:rPr lang="cs-CZ" sz="2000" dirty="0" smtClean="0"/>
              <a:t>Měna: euro</a:t>
            </a:r>
            <a:br>
              <a:rPr lang="cs-CZ" sz="2000" dirty="0" smtClean="0"/>
            </a:br>
            <a:r>
              <a:rPr lang="cs-CZ" sz="2000" dirty="0" smtClean="0"/>
              <a:t>ve středu Říma</a:t>
            </a:r>
            <a:br>
              <a:rPr lang="cs-CZ" sz="2000" dirty="0" smtClean="0"/>
            </a:br>
            <a:r>
              <a:rPr lang="cs-CZ" sz="2000" dirty="0" smtClean="0"/>
              <a:t>sídlo papeže</a:t>
            </a:r>
            <a:br>
              <a:rPr lang="cs-CZ" sz="2000" dirty="0" smtClean="0"/>
            </a:br>
            <a:r>
              <a:rPr lang="cs-CZ" sz="2000" dirty="0" smtClean="0"/>
              <a:t>švýcarská garda</a:t>
            </a:r>
            <a:endParaRPr lang="cs-CZ" sz="2000" dirty="0"/>
          </a:p>
        </p:txBody>
      </p:sp>
      <p:pic>
        <p:nvPicPr>
          <p:cNvPr id="4" name="Zástupný symbol pro obsah 3" descr="800px-Group_of_swiss_guards_inside_saint_peter_dome[1]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7400" y="3200400"/>
            <a:ext cx="2028305" cy="15212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 descr="88_Vatikan_-_Svatopetrske_namesti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876800"/>
            <a:ext cx="2304256" cy="1728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:\Users\Jana\Desktop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768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3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Jana\Desktop\catholic_church_vatican-H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2326848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68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>
              <a:buFont typeface="Calibri" pitchFamily="34" charset="0"/>
              <a:buChar char="-"/>
            </a:pPr>
            <a:r>
              <a:rPr lang="cs-CZ" dirty="0" smtClean="0"/>
              <a:t>Portugalsko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Španělsko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Itálie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Řecko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San Marino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Vatikán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Andora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Monako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"/>
            <a:ext cx="5867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12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Andorra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5181600"/>
          </a:xfrm>
        </p:spPr>
        <p:txBody>
          <a:bodyPr>
            <a:normAutofit fontScale="70000" lnSpcReduction="20000"/>
          </a:bodyPr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Knížectví (parlamentní diarchie - dvojvládí)</a:t>
            </a:r>
          </a:p>
          <a:p>
            <a:r>
              <a:rPr lang="cs-CZ" dirty="0" smtClean="0"/>
              <a:t>Francouzský prezident a španělský biskup</a:t>
            </a:r>
          </a:p>
          <a:p>
            <a:r>
              <a:rPr lang="cs-CZ" dirty="0" smtClean="0"/>
              <a:t>Rozloha: 468 km²</a:t>
            </a:r>
          </a:p>
          <a:p>
            <a:r>
              <a:rPr lang="cs-CZ" dirty="0" smtClean="0"/>
              <a:t>Obyvatelé: 84 000 (147 </a:t>
            </a:r>
            <a:r>
              <a:rPr lang="cs-CZ" dirty="0" err="1" smtClean="0"/>
              <a:t>oby</a:t>
            </a:r>
            <a:r>
              <a:rPr lang="cs-CZ" dirty="0" smtClean="0"/>
              <a:t>./km²)</a:t>
            </a:r>
          </a:p>
          <a:p>
            <a:r>
              <a:rPr lang="cs-CZ" dirty="0" smtClean="0"/>
              <a:t>Jazyk: katalánština, francouzština</a:t>
            </a:r>
          </a:p>
          <a:p>
            <a:r>
              <a:rPr lang="cs-CZ" dirty="0" smtClean="0"/>
              <a:t>Náboženství: katolické</a:t>
            </a:r>
          </a:p>
          <a:p>
            <a:r>
              <a:rPr lang="cs-CZ" dirty="0" smtClean="0"/>
              <a:t>Měna: euro</a:t>
            </a:r>
          </a:p>
          <a:p>
            <a:r>
              <a:rPr lang="cs-CZ" dirty="0" smtClean="0"/>
              <a:t>Člen: OSN, Rada Evropy</a:t>
            </a:r>
          </a:p>
          <a:p>
            <a:r>
              <a:rPr lang="cs-CZ" dirty="0" smtClean="0"/>
              <a:t>Ženy získaly volební právo až v roce 1970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074" name="Picture 2" descr="C:\Users\Jana\Desktop\stažený sou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ana\Desktop\andorra-la-vella-win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4101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35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133141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46042" y="2057400"/>
            <a:ext cx="2971800" cy="4572000"/>
          </a:xfrm>
        </p:spPr>
        <p:txBody>
          <a:bodyPr>
            <a:normAutofit fontScale="62500" lnSpcReduction="20000"/>
          </a:bodyPr>
          <a:lstStyle/>
          <a:p>
            <a:pPr>
              <a:buFont typeface="Calibri" pitchFamily="34" charset="0"/>
              <a:buChar char="-"/>
            </a:pPr>
            <a:r>
              <a:rPr lang="cs-CZ" dirty="0" smtClean="0"/>
              <a:t>Hlavní město: Lisabon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Přibližně 10,7 milionu obyvatel (114 ob./</a:t>
            </a:r>
            <a:r>
              <a:rPr lang="cs-CZ" dirty="0"/>
              <a:t> km² </a:t>
            </a:r>
            <a:r>
              <a:rPr lang="cs-CZ" dirty="0" smtClean="0"/>
              <a:t>)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Země mořeplavců a objevitelů 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Vývoz korku, sardinek, portské víno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Cestovní ruch 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Pobřeží </a:t>
            </a:r>
            <a:r>
              <a:rPr lang="cs-CZ" dirty="0"/>
              <a:t>Atlantského oceánu (rybolov) </a:t>
            </a:r>
            <a:endParaRPr lang="cs-CZ" dirty="0" smtClean="0"/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Ostrovy: Madeira, Azory v Atlantském oceánu</a:t>
            </a:r>
            <a:endParaRPr lang="cs-CZ" dirty="0"/>
          </a:p>
          <a:p>
            <a:pPr>
              <a:buFont typeface="Calibri" pitchFamily="34" charset="0"/>
              <a:buChar char="-"/>
            </a:pPr>
            <a:endParaRPr lang="cs-CZ" dirty="0" smtClean="0"/>
          </a:p>
          <a:p>
            <a:pPr>
              <a:buFont typeface="Calibri" pitchFamily="34" charset="0"/>
              <a:buChar char="-"/>
            </a:pPr>
            <a:endParaRPr lang="cs-CZ" dirty="0" smtClean="0"/>
          </a:p>
          <a:p>
            <a:pPr>
              <a:buFont typeface="Calibri" pitchFamily="34" charset="0"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Soubor:Flag of Portugal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ana\Desktop\Bez názv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0420"/>
            <a:ext cx="3562350" cy="611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na\Desktop\stažený soubor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609"/>
            <a:ext cx="2619376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Španělsko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91200" y="1220037"/>
            <a:ext cx="2819400" cy="4678363"/>
          </a:xfrm>
        </p:spPr>
        <p:txBody>
          <a:bodyPr>
            <a:normAutofit fontScale="70000" lnSpcReduction="20000"/>
          </a:bodyPr>
          <a:lstStyle/>
          <a:p>
            <a:pPr>
              <a:buFont typeface="Calibri" pitchFamily="34" charset="0"/>
              <a:buChar char="-"/>
            </a:pPr>
            <a:r>
              <a:rPr lang="cs-CZ" dirty="0" smtClean="0"/>
              <a:t>Hlavní město: Madrid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Přes 46 mil. Obyvatel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Parlamentní monarchie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V EU, NATO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Baleáry, Kanárské ostrovy</a:t>
            </a:r>
            <a:endParaRPr lang="cs-CZ" dirty="0"/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Španělé, Katalánci, Baskové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Dříve velké kolonie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Španělština: Střední a Jižní Amerika</a:t>
            </a:r>
          </a:p>
          <a:p>
            <a:pPr>
              <a:buFont typeface="Calibri" pitchFamily="34" charset="0"/>
              <a:buChar char="-"/>
            </a:pPr>
            <a:endParaRPr lang="cs-CZ" dirty="0"/>
          </a:p>
        </p:txBody>
      </p:sp>
      <p:pic>
        <p:nvPicPr>
          <p:cNvPr id="3077" name="Picture 5" descr="C:\Users\Jana\Desktop\Bez názv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235110"/>
            <a:ext cx="66655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4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9400" cy="71596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Madrid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143000"/>
            <a:ext cx="3581400" cy="1963738"/>
          </a:xfrm>
        </p:spPr>
        <p:txBody>
          <a:bodyPr>
            <a:normAutofit fontScale="77500" lnSpcReduction="20000"/>
          </a:bodyPr>
          <a:lstStyle/>
          <a:p>
            <a:pPr>
              <a:buFont typeface="Calibri" pitchFamily="34" charset="0"/>
              <a:buChar char="-"/>
            </a:pPr>
            <a:r>
              <a:rPr lang="cs-CZ" dirty="0"/>
              <a:t>p</a:t>
            </a:r>
            <a:r>
              <a:rPr lang="cs-CZ" dirty="0" smtClean="0"/>
              <a:t>řes 3 mil. obyvatel</a:t>
            </a:r>
          </a:p>
          <a:p>
            <a:pPr>
              <a:buFont typeface="Calibri" pitchFamily="34" charset="0"/>
              <a:buChar char="-"/>
            </a:pPr>
            <a:r>
              <a:rPr lang="cs-CZ" dirty="0"/>
              <a:t>v</a:t>
            </a:r>
            <a:r>
              <a:rPr lang="cs-CZ" dirty="0" smtClean="0"/>
              <a:t> centrálním Španělsku</a:t>
            </a:r>
          </a:p>
          <a:p>
            <a:pPr>
              <a:buFont typeface="Calibri" pitchFamily="34" charset="0"/>
              <a:buChar char="-"/>
            </a:pPr>
            <a:r>
              <a:rPr lang="cs-CZ" dirty="0"/>
              <a:t>s</a:t>
            </a:r>
            <a:r>
              <a:rPr lang="cs-CZ" dirty="0" smtClean="0"/>
              <a:t>taré historické město, ale i mrakodrapy</a:t>
            </a:r>
            <a:endParaRPr lang="cs-CZ" dirty="0"/>
          </a:p>
        </p:txBody>
      </p:sp>
      <p:pic>
        <p:nvPicPr>
          <p:cNvPr id="4100" name="Picture 4" descr="C:\Users\Jana\Desktop\Plaza_de_Cibeles_(Madrid)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98" y="228600"/>
            <a:ext cx="4191000" cy="30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ana\Desktop\ma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6220598" cy="317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47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Jana\Desktop\Madri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456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68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Jana\Desktop\Plaza_Mayor_de_Madrid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7992" cy="68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</a:t>
            </a:r>
            <a:r>
              <a:rPr lang="cs-CZ" dirty="0" smtClean="0"/>
              <a:t>ospodářství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>
            <a:normAutofit fontScale="62500" lnSpcReduction="20000"/>
          </a:bodyPr>
          <a:lstStyle/>
          <a:p>
            <a:pPr>
              <a:buFont typeface="Calibri" pitchFamily="34" charset="0"/>
              <a:buChar char="-"/>
            </a:pPr>
            <a:endParaRPr lang="cs-CZ" dirty="0" smtClean="0"/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Průmysl: strojírenský (auta (Seat), lodě)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Průmyslová centra: Madrid, Barcelona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Euro od roku 1999</a:t>
            </a:r>
          </a:p>
          <a:p>
            <a:pPr>
              <a:buFont typeface="Calibri" pitchFamily="34" charset="0"/>
              <a:buChar char="-"/>
            </a:pPr>
            <a:r>
              <a:rPr lang="cs-CZ" dirty="0" smtClean="0"/>
              <a:t>Zadlužené </a:t>
            </a:r>
          </a:p>
          <a:p>
            <a:pPr>
              <a:buFont typeface="Calibri" pitchFamily="34" charset="0"/>
              <a:buChar char="-"/>
            </a:pPr>
            <a:endParaRPr lang="cs-CZ" dirty="0" smtClean="0"/>
          </a:p>
          <a:p>
            <a:pPr>
              <a:buFont typeface="Calibri" pitchFamily="34" charset="0"/>
              <a:buChar char="-"/>
            </a:pPr>
            <a:endParaRPr lang="cs-CZ" dirty="0"/>
          </a:p>
        </p:txBody>
      </p:sp>
      <p:pic>
        <p:nvPicPr>
          <p:cNvPr id="7171" name="Picture 3" descr="C:\Users\Jana\Desktop\Barcelona__s_port_HDR_2_by_alvarocruzram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48768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0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F635AD3BA2CF44A3B9B86DC2AD9EC1" ma:contentTypeVersion="1" ma:contentTypeDescription="Vytvoří nový dokument" ma:contentTypeScope="" ma:versionID="8f7326285afd49f5ef5002430cc49389">
  <xsd:schema xmlns:xsd="http://www.w3.org/2001/XMLSchema" xmlns:xs="http://www.w3.org/2001/XMLSchema" xmlns:p="http://schemas.microsoft.com/office/2006/metadata/properties" xmlns:ns2="739c032b-a5be-4b43-b007-0b056e5ef5b0" targetNamespace="http://schemas.microsoft.com/office/2006/metadata/properties" ma:root="true" ma:fieldsID="5f670596faa504749097f9c31e0ae072" ns2:_="">
    <xsd:import namespace="739c032b-a5be-4b43-b007-0b056e5ef5b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9c032b-a5be-4b43-b007-0b056e5ef5b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Zachovat ID" ma:description="Ponechat ID po přidání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39c032b-a5be-4b43-b007-0b056e5ef5b0">2QZ4H56NJ3VP-63-2111</_dlc_DocId>
    <_dlc_DocIdUrl xmlns="739c032b-a5be-4b43-b007-0b056e5ef5b0">
      <Url>https://sharepoint.postupicka.cz/seminar4/_layouts/DocIdRedir.aspx?ID=2QZ4H56NJ3VP-63-2111</Url>
      <Description>2QZ4H56NJ3VP-63-2111</Description>
    </_dlc_DocIdUrl>
  </documentManagement>
</p:properties>
</file>

<file path=customXml/itemProps1.xml><?xml version="1.0" encoding="utf-8"?>
<ds:datastoreItem xmlns:ds="http://schemas.openxmlformats.org/officeDocument/2006/customXml" ds:itemID="{6E9B52A3-DC99-452D-8635-B1743228EB71}"/>
</file>

<file path=customXml/itemProps2.xml><?xml version="1.0" encoding="utf-8"?>
<ds:datastoreItem xmlns:ds="http://schemas.openxmlformats.org/officeDocument/2006/customXml" ds:itemID="{175679B3-BFAF-4A52-922A-F9C4827FF840}"/>
</file>

<file path=customXml/itemProps3.xml><?xml version="1.0" encoding="utf-8"?>
<ds:datastoreItem xmlns:ds="http://schemas.openxmlformats.org/officeDocument/2006/customXml" ds:itemID="{66856B24-821C-4380-98DE-B6314D8F0AF4}"/>
</file>

<file path=customXml/itemProps4.xml><?xml version="1.0" encoding="utf-8"?>
<ds:datastoreItem xmlns:ds="http://schemas.openxmlformats.org/officeDocument/2006/customXml" ds:itemID="{6E948025-E4CB-4C68-BD9E-EBEE051661BE}"/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669</Words>
  <Application>Microsoft Office PowerPoint</Application>
  <PresentationFormat>Předvádění na obrazovce (4:3)</PresentationFormat>
  <Paragraphs>167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Motiv systému Office</vt:lpstr>
      <vt:lpstr>Jižní Evropa</vt:lpstr>
      <vt:lpstr>Charakteristika oblasti:</vt:lpstr>
      <vt:lpstr>Prezentace aplikace PowerPoint</vt:lpstr>
      <vt:lpstr>Prezentace aplikace PowerPoint</vt:lpstr>
      <vt:lpstr>Španělsko</vt:lpstr>
      <vt:lpstr>Madrid</vt:lpstr>
      <vt:lpstr>Prezentace aplikace PowerPoint</vt:lpstr>
      <vt:lpstr>Prezentace aplikace PowerPoint</vt:lpstr>
      <vt:lpstr>Hospodářství</vt:lpstr>
      <vt:lpstr>Baleáry</vt:lpstr>
      <vt:lpstr>Kanárské ostrovy</vt:lpstr>
      <vt:lpstr>Řecko</vt:lpstr>
      <vt:lpstr>Prezentace aplikace PowerPoint</vt:lpstr>
      <vt:lpstr>Prezentace aplikace PowerPoint</vt:lpstr>
      <vt:lpstr>Prezentace aplikace PowerPoint</vt:lpstr>
      <vt:lpstr>Itálie</vt:lpstr>
      <vt:lpstr>Řím</vt:lpstr>
      <vt:lpstr>Prezentace aplikace PowerPoint</vt:lpstr>
      <vt:lpstr>Prezentace aplikace PowerPoint</vt:lpstr>
      <vt:lpstr>Povrch</vt:lpstr>
      <vt:lpstr>Etna</vt:lpstr>
      <vt:lpstr>Průmysl</vt:lpstr>
      <vt:lpstr>Zemědělství</vt:lpstr>
      <vt:lpstr>Prezentace aplikace PowerPoint</vt:lpstr>
      <vt:lpstr>Monako</vt:lpstr>
      <vt:lpstr>Monako</vt:lpstr>
      <vt:lpstr>San Marino</vt:lpstr>
      <vt:lpstr>Vatikán  teokratická absolutní monarchie v čele s papežem nejmenší stát světa Rozloha: 0,44 km² Obyvatelstvo: 444  Jazyk: latina Náboženství: římskokatolické Měna: euro ve středu Říma sídlo papeže švýcarská garda</vt:lpstr>
      <vt:lpstr>Prezentace aplikace PowerPoint</vt:lpstr>
      <vt:lpstr>Andorra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Jižní Evropa</dc:title>
  <dc:creator>Jana</dc:creator>
  <cp:lastModifiedBy>Beranová, Dana</cp:lastModifiedBy>
  <cp:revision>25</cp:revision>
  <dcterms:created xsi:type="dcterms:W3CDTF">2013-02-24T10:37:57Z</dcterms:created>
  <dcterms:modified xsi:type="dcterms:W3CDTF">2013-03-22T07:44:14Z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0x010100E0F635AD3BA2CF44A3B9B86DC2AD9EC1</vt:lpwstr>
  </property>
  <property fmtid="{D5CDD505-2E9C-101B-9397-08002B2CF9AE}" pid="3" name="_dlc_DocIdItemGuid">
    <vt:lpwstr>2c7a8e7b-1b6c-4a34-937e-ad0a4996ee5e</vt:lpwstr>
  </property>
</Properties>
</file>