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6D658-CAB5-4A19-BFF4-BA479EA50265}" type="datetimeFigureOut">
              <a:rPr lang="cs-CZ" smtClean="0"/>
              <a:t>11.3.2013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E042-EDDB-48A1-B826-027AD975270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cs-CZ" dirty="0" smtClean="0"/>
              <a:t>Jihovýchodní Asie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1772816"/>
            <a:ext cx="2592288" cy="489654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Barma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Brunej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Filipíny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Kambodža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Thajsko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Vietnam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Laos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Indonésie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Singapur 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Malajsie</a:t>
            </a:r>
          </a:p>
          <a:p>
            <a:pPr algn="l">
              <a:buFont typeface="Arial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Východní </a:t>
            </a:r>
            <a:r>
              <a:rPr lang="cs-CZ" sz="1800" dirty="0" err="1" smtClean="0">
                <a:solidFill>
                  <a:schemeClr val="tx1"/>
                </a:solidFill>
              </a:rPr>
              <a:t>Timor</a:t>
            </a:r>
            <a:endParaRPr lang="cs-CZ" sz="18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Comfor\Desktop\jihovychodni_asi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412776"/>
            <a:ext cx="6840760" cy="519391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Vymezení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sz="2400" dirty="0" smtClean="0"/>
              <a:t>JV Asie je </a:t>
            </a:r>
            <a:r>
              <a:rPr lang="cs-CZ" sz="2400" dirty="0" err="1" smtClean="0"/>
              <a:t>subregion</a:t>
            </a:r>
            <a:r>
              <a:rPr lang="cs-CZ" sz="2400" dirty="0" smtClean="0"/>
              <a:t> Asie zahrnující země, které leží východně od Indie a jižně od Číny. </a:t>
            </a:r>
          </a:p>
          <a:p>
            <a:pPr>
              <a:lnSpc>
                <a:spcPct val="80000"/>
              </a:lnSpc>
            </a:pPr>
            <a:r>
              <a:rPr lang="cs-CZ" sz="2400" dirty="0" smtClean="0"/>
              <a:t>Tento </a:t>
            </a:r>
            <a:r>
              <a:rPr lang="cs-CZ" sz="2400" dirty="0" err="1" smtClean="0"/>
              <a:t>subregion</a:t>
            </a:r>
            <a:r>
              <a:rPr lang="cs-CZ" sz="2400" dirty="0" smtClean="0"/>
              <a:t> leží na místě, kde se dotýkají </a:t>
            </a:r>
            <a:r>
              <a:rPr lang="cs-CZ" sz="2400" dirty="0" err="1" smtClean="0"/>
              <a:t>litosferické</a:t>
            </a:r>
            <a:r>
              <a:rPr lang="cs-CZ" sz="2400" dirty="0" smtClean="0"/>
              <a:t> desky, což má za následek častou </a:t>
            </a:r>
            <a:r>
              <a:rPr lang="cs-CZ" sz="2400" dirty="0" err="1" smtClean="0"/>
              <a:t>seismickou</a:t>
            </a:r>
            <a:r>
              <a:rPr lang="cs-CZ" sz="2400" dirty="0" smtClean="0"/>
              <a:t> a vulkanickou aktivitu.</a:t>
            </a:r>
          </a:p>
          <a:p>
            <a:r>
              <a:rPr lang="cs-CZ" sz="2400" dirty="0" smtClean="0"/>
              <a:t>JV Asii dělíme na část poloostrovní (Zadní Indie) a část ostrovní (Filipíny, Velké a Malé Sundy, Moluky)</a:t>
            </a:r>
          </a:p>
          <a:p>
            <a:r>
              <a:rPr lang="cs-CZ" sz="2400" dirty="0" smtClean="0"/>
              <a:t>Zaujímá území o rozloze 4,5km2 na kterém žije přes půl miliardy obyvatel</a:t>
            </a:r>
          </a:p>
          <a:p>
            <a:r>
              <a:rPr lang="cs-CZ" sz="2400" dirty="0"/>
              <a:t> Leží v tropickém a </a:t>
            </a:r>
            <a:r>
              <a:rPr lang="cs-CZ" sz="2400" dirty="0" err="1"/>
              <a:t>subtrobickém</a:t>
            </a:r>
            <a:r>
              <a:rPr lang="cs-CZ" sz="2400" dirty="0"/>
              <a:t> podnebí, ve kterém je ovlivňována monzuny. </a:t>
            </a:r>
            <a:endParaRPr lang="cs-CZ" sz="2400" dirty="0" smtClean="0"/>
          </a:p>
          <a:p>
            <a:r>
              <a:rPr lang="cs-CZ" sz="2400" dirty="0" smtClean="0"/>
              <a:t>Kulturně </a:t>
            </a:r>
            <a:r>
              <a:rPr lang="cs-CZ" sz="2400" dirty="0"/>
              <a:t>je tento region silně ovlivněn dvěma mocnými sousedy, Indií a Čínou, přičemž Myanmar byl dříve částí Indie a Vietnam tradičně čínským vazalem.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Přírodní 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r>
              <a:rPr lang="cs-CZ" sz="1800" dirty="0" smtClean="0"/>
              <a:t>Poloostrovem Zadní Indie prostupují od severu k jihu </a:t>
            </a:r>
            <a:r>
              <a:rPr lang="cs-CZ" sz="1800" i="1" dirty="0" smtClean="0"/>
              <a:t>horská pásma</a:t>
            </a:r>
            <a:r>
              <a:rPr lang="cs-CZ" sz="1800" dirty="0" smtClean="0"/>
              <a:t> pokrytá rozsáhlými lesními komplexy.</a:t>
            </a:r>
          </a:p>
          <a:p>
            <a:r>
              <a:rPr lang="cs-CZ" sz="1800" dirty="0" smtClean="0"/>
              <a:t>Mezi nimi se při tocích velkých řek (Mekong, Iravadi, </a:t>
            </a:r>
            <a:r>
              <a:rPr lang="cs-CZ" sz="1800" dirty="0" err="1" smtClean="0"/>
              <a:t>Salwin</a:t>
            </a:r>
            <a:r>
              <a:rPr lang="cs-CZ" sz="1800" dirty="0" smtClean="0"/>
              <a:t>) rozkládají úrodné </a:t>
            </a:r>
            <a:r>
              <a:rPr lang="cs-CZ" sz="1800" i="1" dirty="0" smtClean="0"/>
              <a:t>náplavové nížiny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Obdobný reliéf(hory,nížiny) mají i ostrovy.</a:t>
            </a:r>
          </a:p>
          <a:p>
            <a:r>
              <a:rPr lang="cs-CZ" sz="1800" dirty="0" smtClean="0"/>
              <a:t>Na ostrovech je častá </a:t>
            </a:r>
            <a:r>
              <a:rPr lang="cs-CZ" sz="1800" i="1" dirty="0" smtClean="0"/>
              <a:t>vulkanická činnost a zemětřesení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Oblasti blízko rovníku patří do </a:t>
            </a:r>
            <a:r>
              <a:rPr lang="cs-CZ" sz="1800" i="1" dirty="0" smtClean="0"/>
              <a:t>vlhkých tropů</a:t>
            </a:r>
            <a:r>
              <a:rPr lang="cs-CZ" sz="1800" dirty="0" smtClean="0"/>
              <a:t>, vzdálenější území do střídavě vlhkých tropů(monzunové klima).</a:t>
            </a:r>
          </a:p>
          <a:p>
            <a:r>
              <a:rPr lang="cs-CZ" sz="1800" dirty="0" smtClean="0"/>
              <a:t>Ve výše položených oblastech najdeme </a:t>
            </a:r>
            <a:r>
              <a:rPr lang="cs-CZ" sz="1800" i="1" dirty="0" smtClean="0"/>
              <a:t>tropické deštné lesy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Pobřežní oblasti jsou ohrožovány </a:t>
            </a:r>
            <a:r>
              <a:rPr lang="cs-CZ" sz="1800" i="1" dirty="0" smtClean="0"/>
              <a:t>tajfuny</a:t>
            </a:r>
            <a:r>
              <a:rPr lang="cs-CZ" sz="1800" dirty="0" smtClean="0"/>
              <a:t> a </a:t>
            </a:r>
            <a:r>
              <a:rPr lang="cs-CZ" sz="1800" i="1" dirty="0" smtClean="0"/>
              <a:t>tsunami</a:t>
            </a:r>
            <a:r>
              <a:rPr lang="cs-CZ" sz="1800" dirty="0" smtClean="0"/>
              <a:t>.</a:t>
            </a:r>
          </a:p>
          <a:p>
            <a:endParaRPr lang="cs-CZ" dirty="0"/>
          </a:p>
        </p:txBody>
      </p:sp>
      <p:pic>
        <p:nvPicPr>
          <p:cNvPr id="6146" name="Picture 2" descr="C:\Users\Comfor\Desktop\dalat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49080"/>
            <a:ext cx="3806478" cy="28548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3" descr="C:\Users\Comfor\Desktop\1.jpe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068804"/>
            <a:ext cx="4499992" cy="27891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Hospodářství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>    Průmysl:</a:t>
            </a:r>
          </a:p>
          <a:p>
            <a:r>
              <a:rPr lang="cs-CZ" dirty="0"/>
              <a:t>Najdeme zde světově významné zásoby rud cínu a niklu na </a:t>
            </a:r>
            <a:r>
              <a:rPr lang="cs-CZ" dirty="0" smtClean="0"/>
              <a:t>     Malajském </a:t>
            </a:r>
            <a:r>
              <a:rPr lang="cs-CZ" dirty="0"/>
              <a:t>poloostrově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zásoby ropy a zemního plynu na Malajském souostroví (Indonésie, Brunej).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dirty="0"/>
              <a:t>ve velkém množství se zde nachází železná ruda (Malajsie, Filipíny), mangan (Indonésie, Filipíny) a wolfram (</a:t>
            </a:r>
            <a:r>
              <a:rPr lang="cs-CZ" dirty="0" err="1"/>
              <a:t>Myanma</a:t>
            </a:r>
            <a:r>
              <a:rPr lang="cs-CZ" dirty="0"/>
              <a:t>, Thajsko). </a:t>
            </a:r>
            <a:endParaRPr lang="cs-CZ" dirty="0" smtClean="0"/>
          </a:p>
          <a:p>
            <a:r>
              <a:rPr lang="cs-CZ" dirty="0" smtClean="0"/>
              <a:t>v posledních letech jsou rozvíjena některá jiná odvětví  </a:t>
            </a:r>
            <a:r>
              <a:rPr lang="cs-CZ" b="1" i="1" u="sng" dirty="0" smtClean="0"/>
              <a:t>průmyslu </a:t>
            </a:r>
            <a:r>
              <a:rPr lang="cs-CZ" dirty="0" smtClean="0"/>
              <a:t> např. elektrotechnický (s pomocí Japonska)</a:t>
            </a:r>
          </a:p>
          <a:p>
            <a:pPr>
              <a:buNone/>
            </a:pP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/>
              <a:t>Zemědělství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 V zemědělství převažuje rostlinná výroba, především pěstování rýže, zeleniny a ovoce, batátů manioků a cukrové třtiny.</a:t>
            </a:r>
          </a:p>
          <a:p>
            <a:r>
              <a:rPr lang="cs-CZ" dirty="0" smtClean="0"/>
              <a:t>Na plantážích se pěstuje kaučukovník, palma olejná a kávovník.</a:t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/>
              <a:t>území Barmy, Thajska a Laosu se nachází Zlatý trojúhelník, který je nechvalně známý pěstováním plodin poskytujících drogy. Hlavně se jedná o mák setý, z jehož makovic se získává opium (heroin). </a:t>
            </a:r>
            <a:endParaRPr lang="cs-CZ" dirty="0" smtClean="0"/>
          </a:p>
          <a:p>
            <a:r>
              <a:rPr lang="cs-CZ" dirty="0" smtClean="0"/>
              <a:t>Zlatý </a:t>
            </a:r>
            <a:r>
              <a:rPr lang="cs-CZ" dirty="0"/>
              <a:t>trojúhelník je největší produkční oblastí drog na světě.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dirty="0" smtClean="0"/>
              <a:t>Živočišná </a:t>
            </a:r>
            <a:r>
              <a:rPr lang="cs-CZ" dirty="0"/>
              <a:t>výroba má druhořadý význam, zaměřuje se na chov skotu, </a:t>
            </a:r>
            <a:r>
              <a:rPr lang="cs-CZ" dirty="0" err="1"/>
              <a:t>bůvolů</a:t>
            </a:r>
            <a:r>
              <a:rPr lang="cs-CZ" dirty="0"/>
              <a:t> a prasat. Významný je rybolov.</a:t>
            </a:r>
          </a:p>
        </p:txBody>
      </p:sp>
      <p:pic>
        <p:nvPicPr>
          <p:cNvPr id="3074" name="Picture 2" descr="C:\Users\Comfor\Desktop\stažený soub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820" y="4221350"/>
            <a:ext cx="3962180" cy="2636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Vietnam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ZEMĚDĚLSTVÍ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Ačkoli </a:t>
            </a:r>
            <a:r>
              <a:rPr lang="cs-CZ" dirty="0"/>
              <a:t>podíl zemědělství na tvorbě HDP v posledních letech postupně klesá, přesto se jedná o velmi významný ekonomický sektor, který zaměstnává přes 70 % práceschopného obyvatelstva. Hlavní zemědělskou plodinou je však stále rýže, která se pěstuje na cca 80 % obdělávané půdy. Sklizeň rýže za r. 2008 se odhaduje na 38,6 mil. tun.</a:t>
            </a:r>
          </a:p>
          <a:p>
            <a:r>
              <a:rPr lang="cs-CZ" b="1" dirty="0"/>
              <a:t>TĚŽBA NEROSTNÝCH SUROVIN</a:t>
            </a:r>
            <a:endParaRPr lang="cs-CZ" dirty="0"/>
          </a:p>
          <a:p>
            <a:r>
              <a:rPr lang="cs-CZ" dirty="0"/>
              <a:t>Hlavními těženými surovinami jsou uhlí na severu u Ha </a:t>
            </a:r>
            <a:r>
              <a:rPr lang="cs-CZ" dirty="0" err="1"/>
              <a:t>Longu</a:t>
            </a:r>
            <a:r>
              <a:rPr lang="cs-CZ" dirty="0"/>
              <a:t> a v deltě Rudé řeky. Velká jsou také ložiska ropy a plynu ve Východní moři. Z rudních surovin je nejvýznamnější ložisko bauxitu na Centrální vrchovině a ložiska cínu nedaleko </a:t>
            </a:r>
            <a:r>
              <a:rPr lang="cs-CZ" dirty="0" err="1"/>
              <a:t>Da</a:t>
            </a:r>
            <a:r>
              <a:rPr lang="cs-CZ" dirty="0"/>
              <a:t> Lat.</a:t>
            </a:r>
          </a:p>
          <a:p>
            <a:endParaRPr lang="cs-CZ" dirty="0"/>
          </a:p>
        </p:txBody>
      </p:sp>
      <p:pic>
        <p:nvPicPr>
          <p:cNvPr id="2050" name="Picture 2" descr="C:\Users\Comfor\Desktop\vietnam_rel01 (Custom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0"/>
            <a:ext cx="2090738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4533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 </a:t>
            </a:r>
            <a:r>
              <a:rPr lang="cs-CZ" b="1" dirty="0" smtClean="0"/>
              <a:t>      </a:t>
            </a:r>
            <a:r>
              <a:rPr lang="cs-CZ" b="1" dirty="0"/>
              <a:t>PRŮMYSL</a:t>
            </a:r>
            <a:endParaRPr lang="cs-CZ" dirty="0"/>
          </a:p>
          <a:p>
            <a:r>
              <a:rPr lang="cs-CZ" sz="2200" dirty="0"/>
              <a:t>K nejvýznamnějším průmyslovým odvětvím ve Vietnamu patří textilní a oděvní průmysl, který je zároveň jedním z vedoucích exportních odvětví</a:t>
            </a:r>
            <a:r>
              <a:rPr lang="cs-CZ" sz="2200" dirty="0" smtClean="0"/>
              <a:t>.. </a:t>
            </a:r>
          </a:p>
          <a:p>
            <a:r>
              <a:rPr lang="cs-CZ" sz="2200" dirty="0" smtClean="0"/>
              <a:t>Více </a:t>
            </a:r>
            <a:r>
              <a:rPr lang="cs-CZ" sz="2200" dirty="0"/>
              <a:t>než 55 % všech podniků textilního a oděvního průmyslu je situováno v okolí Ho Či </a:t>
            </a:r>
            <a:r>
              <a:rPr lang="cs-CZ" sz="2200" dirty="0" err="1"/>
              <a:t>Minova</a:t>
            </a:r>
            <a:r>
              <a:rPr lang="cs-CZ" sz="2200" dirty="0"/>
              <a:t> Města a 30 % v okolí Hanoje. Největším výrobcem v tomto odvětví je státní podnik VINATEX, který pokrývá téměř 20% celkového obratu textilního a oděvního průmyslu.</a:t>
            </a:r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      SLUŽBY</a:t>
            </a:r>
            <a:endParaRPr lang="cs-CZ" dirty="0"/>
          </a:p>
          <a:p>
            <a:r>
              <a:rPr lang="cs-CZ" sz="2400" dirty="0"/>
              <a:t>Ve struktuře HDP zaujímají služby druhou pozici (38 %) za průmyslem (40 %) a před zemědělstvím (22 %).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následujících letech je očekáván prudký rozvoj tohoto sektoru, obzvláště v oblastech bankovnictví, finančnictví, pojišťovnictví, cestovního ruchu,  informačních technologií a maloobchodního prodeje.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 smtClean="0"/>
              <a:t>Asijští tygři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Asijští tygři (také asijští draci) jsou skupina nově zprůmyslněných asijských zemí s rychlým hospodářským růstem. </a:t>
            </a:r>
          </a:p>
          <a:p>
            <a:r>
              <a:rPr lang="cs-CZ" sz="2400" dirty="0" smtClean="0"/>
              <a:t>Proces zprůmyslnění (industrializace) proběhl ve dvou vlnách. Označení ekonomický tygr se v současnosti používá jako obecný termín pro státy s nadprůměrně rostoucí ekonomikou.</a:t>
            </a:r>
          </a:p>
          <a:p>
            <a:r>
              <a:rPr lang="cs-CZ" sz="2400" dirty="0" smtClean="0"/>
              <a:t> K těmto „tygrům“ se ředí především Singapur dále pak Malajsie a Thajsko</a:t>
            </a:r>
            <a:endParaRPr lang="cs-CZ" sz="2400" dirty="0"/>
          </a:p>
        </p:txBody>
      </p:sp>
      <p:pic>
        <p:nvPicPr>
          <p:cNvPr id="4098" name="Picture 2" descr="C:\Users\Comfor\Desktop\malajsie-kuala-lumpur-petronas-tower-2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717032"/>
            <a:ext cx="4605759" cy="3051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ASEAN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/>
          </a:bodyPr>
          <a:lstStyle/>
          <a:p>
            <a:r>
              <a:rPr lang="cs-CZ" sz="2000" dirty="0" smtClean="0"/>
              <a:t>ASEAN - </a:t>
            </a:r>
            <a:r>
              <a:rPr lang="cs-CZ" sz="2000" dirty="0" err="1" smtClean="0"/>
              <a:t>Association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South</a:t>
            </a:r>
            <a:r>
              <a:rPr lang="cs-CZ" sz="2000" dirty="0" smtClean="0"/>
              <a:t> </a:t>
            </a:r>
            <a:r>
              <a:rPr lang="cs-CZ" sz="2000" dirty="0" err="1" smtClean="0"/>
              <a:t>East</a:t>
            </a:r>
            <a:r>
              <a:rPr lang="cs-CZ" sz="2000" dirty="0" smtClean="0"/>
              <a:t> </a:t>
            </a:r>
            <a:r>
              <a:rPr lang="cs-CZ" sz="2000" dirty="0" err="1" smtClean="0"/>
              <a:t>Asian</a:t>
            </a:r>
            <a:r>
              <a:rPr lang="cs-CZ" sz="2000" dirty="0" smtClean="0"/>
              <a:t> </a:t>
            </a:r>
            <a:r>
              <a:rPr lang="cs-CZ" sz="2000" dirty="0" err="1" smtClean="0"/>
              <a:t>Nations</a:t>
            </a:r>
            <a:r>
              <a:rPr lang="cs-CZ" sz="2000" dirty="0" smtClean="0"/>
              <a:t>, sdružení národů jihovýchodní Asie.</a:t>
            </a:r>
          </a:p>
          <a:p>
            <a:r>
              <a:rPr lang="cs-CZ" sz="2000" dirty="0" smtClean="0"/>
              <a:t> Jde o regionální mezinárodní organizaci založenou v roce 1967. Sdružuje Brunej, Filipíny, Indonésii, Kambodžu, Laos, Malajsii, Myanmar, Singapur, Thajsko a Vietnam. </a:t>
            </a:r>
          </a:p>
          <a:p>
            <a:r>
              <a:rPr lang="cs-CZ" sz="2000" dirty="0" smtClean="0"/>
              <a:t>Za svůj cíl si organizace vytkla urychlit ekonomický růst, sociální pokrok, kulturní rozvoj a vzájemné vztahy svých členů s tím, že v současnosti spolupracuje i ve vojenskopolitické a mezinárodněpolitické oblasti.</a:t>
            </a:r>
          </a:p>
          <a:p>
            <a:endParaRPr lang="cs-CZ" dirty="0"/>
          </a:p>
        </p:txBody>
      </p:sp>
      <p:pic>
        <p:nvPicPr>
          <p:cNvPr id="5122" name="Picture 2" descr="C:\Users\Comfor\Desktop\asea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2829" y="3933056"/>
            <a:ext cx="5461130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2QZ4H56NJ3VP-63-1978</_dlc_DocId>
    <_dlc_DocIdUrl xmlns="739c032b-a5be-4b43-b007-0b056e5ef5b0">
      <Url>https://sharepoint.postupicka.cz/seminar4/_layouts/DocIdRedir.aspx?ID=2QZ4H56NJ3VP-63-1978</Url>
      <Description>2QZ4H56NJ3VP-63-1978</Description>
    </_dlc_DocIdUrl>
  </documentManagement>
</p:properties>
</file>

<file path=customXml/itemProps1.xml><?xml version="1.0" encoding="utf-8"?>
<ds:datastoreItem xmlns:ds="http://schemas.openxmlformats.org/officeDocument/2006/customXml" ds:itemID="{402BEBE9-A4F9-435B-B0CE-8D96A8BFC21E}"/>
</file>

<file path=customXml/itemProps2.xml><?xml version="1.0" encoding="utf-8"?>
<ds:datastoreItem xmlns:ds="http://schemas.openxmlformats.org/officeDocument/2006/customXml" ds:itemID="{1FF4A219-D9B9-404D-9BAF-5ED7895B5DEF}"/>
</file>

<file path=customXml/itemProps3.xml><?xml version="1.0" encoding="utf-8"?>
<ds:datastoreItem xmlns:ds="http://schemas.openxmlformats.org/officeDocument/2006/customXml" ds:itemID="{EC113087-2BD0-4B22-A385-96409A9D3B2C}"/>
</file>

<file path=customXml/itemProps4.xml><?xml version="1.0" encoding="utf-8"?>
<ds:datastoreItem xmlns:ds="http://schemas.openxmlformats.org/officeDocument/2006/customXml" ds:itemID="{8D2E2494-5A31-46A3-91A8-F7880486B815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490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Jihovýchodní Asie</vt:lpstr>
      <vt:lpstr>Vymezení</vt:lpstr>
      <vt:lpstr>Přírodní podmínky</vt:lpstr>
      <vt:lpstr>Hospodářství </vt:lpstr>
      <vt:lpstr>Zemědělství</vt:lpstr>
      <vt:lpstr>Vietnam</vt:lpstr>
      <vt:lpstr>Prezentace aplikace PowerPoint</vt:lpstr>
      <vt:lpstr>Asijští tygři</vt:lpstr>
      <vt:lpstr>ASEAN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Jihovýchodní Asie</dc:title>
  <dc:creator>Comfor</dc:creator>
  <cp:lastModifiedBy>Beranová, Dana</cp:lastModifiedBy>
  <cp:revision>6</cp:revision>
  <dcterms:created xsi:type="dcterms:W3CDTF">2013-02-24T10:53:27Z</dcterms:created>
  <dcterms:modified xsi:type="dcterms:W3CDTF">2013-03-11T08:53:04Z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c2fea57e-907f-44bb-99e2-231d09d30947</vt:lpwstr>
  </property>
</Properties>
</file>