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gif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jpeg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cerny_les_obrazek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5301208"/>
            <a:ext cx="5832648" cy="1556792"/>
          </a:xfrm>
        </p:spPr>
        <p:txBody>
          <a:bodyPr>
            <a:noAutofit/>
          </a:bodyPr>
          <a:lstStyle/>
          <a:p>
            <a:pPr algn="l"/>
            <a:r>
              <a:rPr lang="cs-CZ" sz="4000" dirty="0" smtClean="0">
                <a:solidFill>
                  <a:schemeClr val="bg1"/>
                </a:solidFill>
                <a:latin typeface="Algerian" pitchFamily="82" charset="0"/>
              </a:rPr>
              <a:t>Lesnictví a rybolov</a:t>
            </a:r>
            <a:endParaRPr lang="cs-CZ" sz="40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 descr="tygri_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548680"/>
            <a:ext cx="5040560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rybyvsi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 flipV="1">
            <a:off x="0" y="10421"/>
            <a:ext cx="9158473" cy="7162994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332656"/>
            <a:ext cx="867645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800" b="1" dirty="0" smtClean="0">
                <a:solidFill>
                  <a:schemeClr val="bg1"/>
                </a:solidFill>
              </a:rPr>
              <a:t>vzrůstá význam farem a plantáží, kde se chovají ryby, měkkýši, krabi, řasy.</a:t>
            </a:r>
          </a:p>
          <a:p>
            <a:r>
              <a:rPr lang="cs-CZ" sz="2800" b="1" dirty="0" smtClean="0">
                <a:solidFill>
                  <a:schemeClr val="bg1"/>
                </a:solidFill>
              </a:rPr>
              <a:t/>
            </a:r>
            <a:br>
              <a:rPr lang="cs-CZ" sz="2800" b="1" dirty="0" smtClean="0">
                <a:solidFill>
                  <a:schemeClr val="bg1"/>
                </a:solidFill>
              </a:rPr>
            </a:br>
            <a:r>
              <a:rPr lang="cs-CZ" sz="2800" b="1" dirty="0" smtClean="0">
                <a:solidFill>
                  <a:schemeClr val="bg1"/>
                </a:solidFill>
              </a:rPr>
              <a:t>- povolené kvóty neustále porušovány téměř všemi</a:t>
            </a:r>
          </a:p>
          <a:p>
            <a:r>
              <a:rPr lang="cs-CZ" sz="2800" b="1" dirty="0" smtClean="0">
                <a:solidFill>
                  <a:schemeClr val="bg1"/>
                </a:solidFill>
              </a:rPr>
              <a:t/>
            </a:r>
            <a:br>
              <a:rPr lang="cs-CZ" sz="2800" b="1" dirty="0" smtClean="0">
                <a:solidFill>
                  <a:schemeClr val="bg1"/>
                </a:solidFill>
              </a:rPr>
            </a:br>
            <a:r>
              <a:rPr lang="cs-CZ" sz="2800" b="1" dirty="0" smtClean="0">
                <a:solidFill>
                  <a:schemeClr val="bg1"/>
                </a:solidFill>
              </a:rPr>
              <a:t>- mnoho druhů (dříve až přemnožených) nyní </a:t>
            </a:r>
          </a:p>
          <a:p>
            <a:r>
              <a:rPr lang="cs-CZ" sz="2800" b="1" dirty="0" smtClean="0">
                <a:solidFill>
                  <a:schemeClr val="bg1"/>
                </a:solidFill>
              </a:rPr>
              <a:t>  na pokraji vyhynutí (Tuňák)</a:t>
            </a:r>
          </a:p>
          <a:p>
            <a:r>
              <a:rPr lang="cs-CZ" sz="2800" b="1" dirty="0" smtClean="0">
                <a:solidFill>
                  <a:schemeClr val="bg1"/>
                </a:solidFill>
              </a:rPr>
              <a:t/>
            </a:r>
            <a:br>
              <a:rPr lang="cs-CZ" sz="2800" b="1" dirty="0" smtClean="0">
                <a:solidFill>
                  <a:schemeClr val="bg1"/>
                </a:solidFill>
              </a:rPr>
            </a:br>
            <a:r>
              <a:rPr lang="cs-CZ" sz="2800" b="1" dirty="0" smtClean="0">
                <a:solidFill>
                  <a:schemeClr val="bg1"/>
                </a:solidFill>
              </a:rPr>
              <a:t>- hlubinné sítě ničí život na mořském dně</a:t>
            </a:r>
          </a:p>
          <a:p>
            <a:r>
              <a:rPr lang="cs-CZ" sz="2800" b="1" dirty="0" smtClean="0">
                <a:solidFill>
                  <a:schemeClr val="bg1"/>
                </a:solidFill>
              </a:rPr>
              <a:t/>
            </a:r>
            <a:br>
              <a:rPr lang="cs-CZ" sz="2800" b="1" dirty="0" smtClean="0">
                <a:solidFill>
                  <a:schemeClr val="bg1"/>
                </a:solidFill>
              </a:rPr>
            </a:br>
            <a:r>
              <a:rPr lang="cs-CZ" sz="2800" b="1" dirty="0" smtClean="0">
                <a:solidFill>
                  <a:schemeClr val="bg1"/>
                </a:solidFill>
              </a:rPr>
              <a:t>- ochranářské organizace: </a:t>
            </a:r>
          </a:p>
          <a:p>
            <a:r>
              <a:rPr lang="cs-CZ" sz="2800" b="1" dirty="0" smtClean="0">
                <a:solidFill>
                  <a:schemeClr val="bg1"/>
                </a:solidFill>
              </a:rPr>
              <a:t>Greenpeace, </a:t>
            </a:r>
            <a:r>
              <a:rPr lang="cs-CZ" sz="2800" b="1" dirty="0" err="1" smtClean="0">
                <a:solidFill>
                  <a:schemeClr val="bg1"/>
                </a:solidFill>
              </a:rPr>
              <a:t>SeaShepheard</a:t>
            </a:r>
            <a:endParaRPr lang="cs-CZ" sz="2800" b="1" dirty="0" smtClean="0">
              <a:solidFill>
                <a:schemeClr val="bg1"/>
              </a:solidFill>
            </a:endParaRPr>
          </a:p>
          <a:p>
            <a:r>
              <a:rPr lang="cs-CZ" sz="2800" b="1" dirty="0" smtClean="0">
                <a:solidFill>
                  <a:schemeClr val="bg1"/>
                </a:solidFill>
              </a:rPr>
              <a:t/>
            </a:r>
            <a:br>
              <a:rPr lang="cs-CZ" sz="2800" b="1" dirty="0" smtClean="0">
                <a:solidFill>
                  <a:schemeClr val="bg1"/>
                </a:solidFill>
              </a:rPr>
            </a:br>
            <a:r>
              <a:rPr lang="cs-CZ" sz="2800" b="1" dirty="0" smtClean="0">
                <a:solidFill>
                  <a:schemeClr val="bg1"/>
                </a:solidFill>
              </a:rPr>
              <a:t>- problém hlavně v Japonsku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56176" y="5661248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Algerian" pitchFamily="82" charset="0"/>
              </a:rPr>
              <a:t>Problémy rybolovu</a:t>
            </a:r>
            <a:endParaRPr lang="cs-CZ" sz="3600" b="1" dirty="0">
              <a:latin typeface="Algerian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Vypracoval : David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Bilan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latin typeface="Algerian" pitchFamily="82" charset="0"/>
            </a:endParaRPr>
          </a:p>
          <a:p>
            <a:pPr>
              <a:buNone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Zdroj               :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cs.Wikipedia.org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imag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Algerian" pitchFamily="82" charset="0"/>
              </a:rPr>
              <a:t>Obecné informace - lesnictví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Lesy – 40 mil. Km</a:t>
            </a:r>
            <a:r>
              <a:rPr lang="cs-CZ" baseline="30000" dirty="0" smtClean="0"/>
              <a:t>2 </a:t>
            </a:r>
            <a:r>
              <a:rPr lang="cs-CZ" dirty="0" smtClean="0"/>
              <a:t> (Téměř třetina souše)</a:t>
            </a:r>
          </a:p>
          <a:p>
            <a:r>
              <a:rPr lang="cs-CZ" b="1" dirty="0" smtClean="0"/>
              <a:t>Význam lesů</a:t>
            </a:r>
            <a:r>
              <a:rPr lang="cs-CZ" dirty="0" smtClean="0"/>
              <a:t>: </a:t>
            </a:r>
          </a:p>
          <a:p>
            <a:r>
              <a:rPr lang="cs-CZ" dirty="0" smtClean="0"/>
              <a:t>1)klimatický - zadržují vodu, zvyšují vlhkost, zmírňují teplotní rozdíly</a:t>
            </a:r>
            <a:br>
              <a:rPr lang="cs-CZ" dirty="0" smtClean="0"/>
            </a:br>
            <a:r>
              <a:rPr lang="cs-CZ" dirty="0" smtClean="0"/>
              <a:t>2)půdotvorný – zpevňují, zabraňují sesuvům</a:t>
            </a:r>
            <a:br>
              <a:rPr lang="cs-CZ" dirty="0" smtClean="0"/>
            </a:br>
            <a:r>
              <a:rPr lang="cs-CZ" dirty="0" smtClean="0"/>
              <a:t>3)biologický – specifické životní prostředí </a:t>
            </a:r>
            <a:br>
              <a:rPr lang="cs-CZ" dirty="0" smtClean="0"/>
            </a:br>
            <a:r>
              <a:rPr lang="cs-CZ" dirty="0" smtClean="0"/>
              <a:t>4)rekreační</a:t>
            </a:r>
          </a:p>
          <a:p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imag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3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lgerian" pitchFamily="82" charset="0"/>
              </a:rPr>
              <a:t>Export 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Kanada   </a:t>
            </a:r>
          </a:p>
          <a:p>
            <a:endParaRPr lang="cs-CZ" dirty="0" smtClean="0"/>
          </a:p>
          <a:p>
            <a:r>
              <a:rPr lang="cs-CZ" dirty="0" smtClean="0"/>
              <a:t>USA</a:t>
            </a:r>
          </a:p>
          <a:p>
            <a:endParaRPr lang="cs-CZ" dirty="0" smtClean="0"/>
          </a:p>
          <a:p>
            <a:r>
              <a:rPr lang="cs-CZ" dirty="0" smtClean="0"/>
              <a:t>Rusko</a:t>
            </a:r>
          </a:p>
          <a:p>
            <a:endParaRPr lang="cs-CZ" dirty="0" smtClean="0"/>
          </a:p>
          <a:p>
            <a:r>
              <a:rPr lang="cs-CZ" dirty="0" smtClean="0"/>
              <a:t>Skandinávské země</a:t>
            </a:r>
            <a:endParaRPr lang="cs-CZ" dirty="0"/>
          </a:p>
        </p:txBody>
      </p:sp>
      <p:pic>
        <p:nvPicPr>
          <p:cNvPr id="4" name="Obrázek 3" descr="dansk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3" y="5085184"/>
            <a:ext cx="950495" cy="7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Finland_FLAG_sma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3" y="5085183"/>
            <a:ext cx="911738" cy="7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 descr="fla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2708920"/>
            <a:ext cx="932089" cy="7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 descr="norsk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5085184"/>
            <a:ext cx="989691" cy="7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 descr="svedsko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0352" y="5085184"/>
            <a:ext cx="1107692" cy="7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ek 10" descr="ca-lgflag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67744" y="1556792"/>
            <a:ext cx="1430464" cy="7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ázek 11" descr="rs-lgfla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11760" y="3789040"/>
            <a:ext cx="1347020" cy="9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imag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lgerian" pitchFamily="82" charset="0"/>
              </a:rPr>
              <a:t>Oblasti a zpracování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/>
              <a:t>Nejvýznamnější oblasti: </a:t>
            </a:r>
            <a:endParaRPr lang="cs-CZ" dirty="0" smtClean="0"/>
          </a:p>
          <a:p>
            <a:r>
              <a:rPr lang="cs-CZ" dirty="0" smtClean="0"/>
              <a:t>1) Severní lesní pás – mírná klimatické zóna severní polokoule</a:t>
            </a:r>
          </a:p>
          <a:p>
            <a:r>
              <a:rPr lang="cs-CZ" dirty="0" smtClean="0"/>
              <a:t>2) Jižní lesní pás –rovníková a tropická klimatická zóna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Využití dřeva: </a:t>
            </a:r>
            <a:endParaRPr lang="cs-CZ" dirty="0" smtClean="0"/>
          </a:p>
          <a:p>
            <a:r>
              <a:rPr lang="cs-CZ" dirty="0" smtClean="0"/>
              <a:t>- výroba řeziva </a:t>
            </a:r>
            <a:br>
              <a:rPr lang="cs-CZ" dirty="0" smtClean="0"/>
            </a:br>
            <a:r>
              <a:rPr lang="cs-CZ" dirty="0" smtClean="0"/>
              <a:t>- výroba celulózy a papíru </a:t>
            </a:r>
            <a:br>
              <a:rPr lang="cs-CZ" dirty="0" smtClean="0"/>
            </a:br>
            <a:r>
              <a:rPr lang="cs-CZ" dirty="0" smtClean="0"/>
              <a:t>- palivo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Žďárové zemědělství také hraje svou roli (vypaluje lesy)</a:t>
            </a:r>
          </a:p>
          <a:p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3ab7c084b8_22196485_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lgerian" pitchFamily="82" charset="0"/>
              </a:rPr>
              <a:t>Negativní dopady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Ničení ekosystémů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 horských oblastech dává podmínky k sesuvům půdy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Posiluje skleníkový efekt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Snižuje čistotu vzduchu</a:t>
            </a:r>
          </a:p>
          <a:p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300px-Pátzcuaro-Trad-Fishing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715000"/>
            <a:ext cx="3168352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lgerian" pitchFamily="82" charset="0"/>
              </a:rPr>
              <a:t>Rybolov</a:t>
            </a:r>
            <a:endParaRPr lang="cs-CZ" dirty="0">
              <a:latin typeface="Algerian" pitchFamily="82" charset="0"/>
            </a:endParaRPr>
          </a:p>
        </p:txBody>
      </p:sp>
      <p:pic>
        <p:nvPicPr>
          <p:cNvPr id="5" name="Obrázek 4" descr="296957_101208155216_homepage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5" y="4149080"/>
            <a:ext cx="3275856" cy="2708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Stones-in-wa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Algerian" pitchFamily="82" charset="0"/>
              </a:rPr>
              <a:t>Obecné informace - rybolov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Využití ryb:</a:t>
            </a:r>
          </a:p>
          <a:p>
            <a:pPr>
              <a:buNone/>
            </a:pPr>
            <a:r>
              <a:rPr lang="cs-CZ" b="1" dirty="0" smtClean="0"/>
              <a:t>    a) Jako potravina</a:t>
            </a:r>
            <a:br>
              <a:rPr lang="cs-CZ" b="1" dirty="0" smtClean="0"/>
            </a:br>
            <a:r>
              <a:rPr lang="cs-CZ" b="1" dirty="0" smtClean="0"/>
              <a:t>b) Zpracování na moučku, rybí tuk</a:t>
            </a:r>
            <a:br>
              <a:rPr lang="cs-CZ" b="1" dirty="0" smtClean="0"/>
            </a:br>
            <a:r>
              <a:rPr lang="cs-CZ" b="1" dirty="0" smtClean="0"/>
              <a:t>c) Farmaceutický průmysl</a:t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! šelfová moře významná pro rybolov ! probíhá zde fotosyntéza ;  akumulace živé hmoty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Stones-in-wa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lgerian" pitchFamily="82" charset="0"/>
              </a:rPr>
              <a:t>Oblasti rybolovu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    1. Severozápadní Pacifik</a:t>
            </a:r>
            <a:br>
              <a:rPr lang="cs-CZ" b="1" dirty="0" smtClean="0"/>
            </a:br>
            <a:r>
              <a:rPr lang="cs-CZ" b="1" dirty="0" smtClean="0"/>
              <a:t>2. Jihovýchodní Pacifik</a:t>
            </a:r>
            <a:br>
              <a:rPr lang="cs-CZ" b="1" dirty="0" smtClean="0"/>
            </a:br>
            <a:r>
              <a:rPr lang="cs-CZ" b="1" dirty="0" smtClean="0"/>
              <a:t>3. Severovýchodní Atlantik</a:t>
            </a:r>
            <a:br>
              <a:rPr lang="cs-CZ" b="1" dirty="0" smtClean="0"/>
            </a:br>
            <a:r>
              <a:rPr lang="cs-CZ" b="1" dirty="0" smtClean="0"/>
              <a:t>4. Severozápadní Atlantik</a:t>
            </a:r>
          </a:p>
          <a:p>
            <a:pPr>
              <a:buNone/>
            </a:pP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u="sng" dirty="0" smtClean="0"/>
              <a:t>Sladkovodní: </a:t>
            </a:r>
            <a:r>
              <a:rPr lang="cs-CZ" b="1" dirty="0" smtClean="0"/>
              <a:t>Východní, Jihovýchodní a Jižní Asie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Stones-in-wa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6897960" cy="1143000"/>
          </a:xfrm>
        </p:spPr>
        <p:txBody>
          <a:bodyPr/>
          <a:lstStyle/>
          <a:p>
            <a:r>
              <a:rPr lang="cs-CZ" dirty="0" smtClean="0">
                <a:latin typeface="Algerian" pitchFamily="82" charset="0"/>
              </a:rPr>
              <a:t>Rybolov - velmoci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Japonsko</a:t>
            </a:r>
          </a:p>
          <a:p>
            <a:r>
              <a:rPr lang="cs-CZ" b="1" dirty="0" smtClean="0"/>
              <a:t> USA</a:t>
            </a:r>
          </a:p>
          <a:p>
            <a:r>
              <a:rPr lang="cs-CZ" b="1" dirty="0" smtClean="0"/>
              <a:t> Rusko</a:t>
            </a:r>
          </a:p>
          <a:p>
            <a:r>
              <a:rPr lang="cs-CZ" b="1" dirty="0" smtClean="0"/>
              <a:t>Norsko</a:t>
            </a:r>
          </a:p>
          <a:p>
            <a:r>
              <a:rPr lang="cs-CZ" b="1" dirty="0" smtClean="0"/>
              <a:t>Island</a:t>
            </a:r>
          </a:p>
          <a:p>
            <a:r>
              <a:rPr lang="cs-CZ" b="1" dirty="0" smtClean="0"/>
              <a:t>Chile</a:t>
            </a:r>
          </a:p>
          <a:p>
            <a:r>
              <a:rPr lang="cs-CZ" b="1" dirty="0" smtClean="0"/>
              <a:t>země Jihovýchodní Asie</a:t>
            </a:r>
          </a:p>
          <a:p>
            <a:endParaRPr lang="cs-CZ" b="1" dirty="0"/>
          </a:p>
        </p:txBody>
      </p:sp>
      <p:pic>
        <p:nvPicPr>
          <p:cNvPr id="4" name="Obrázek 3" descr="ja-lgfl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628800"/>
            <a:ext cx="1077616" cy="7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Flagbi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2420888"/>
            <a:ext cx="1023288" cy="7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 descr="fla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1700808"/>
            <a:ext cx="932086" cy="7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 descr="norsk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4288" y="2420888"/>
            <a:ext cx="1080120" cy="7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 descr="rs-lgfla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6016" y="2420888"/>
            <a:ext cx="1077616" cy="7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 descr="chil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6016" y="1628800"/>
            <a:ext cx="1080675" cy="7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F635AD3BA2CF44A3B9B86DC2AD9EC1" ma:contentTypeVersion="1" ma:contentTypeDescription="Vytvoří nový dokument" ma:contentTypeScope="" ma:versionID="8f7326285afd49f5ef5002430cc49389">
  <xsd:schema xmlns:xsd="http://www.w3.org/2001/XMLSchema" xmlns:xs="http://www.w3.org/2001/XMLSchema" xmlns:p="http://schemas.microsoft.com/office/2006/metadata/properties" xmlns:ns2="739c032b-a5be-4b43-b007-0b056e5ef5b0" targetNamespace="http://schemas.microsoft.com/office/2006/metadata/properties" ma:root="true" ma:fieldsID="5f670596faa504749097f9c31e0ae072" ns2:_="">
    <xsd:import namespace="739c032b-a5be-4b43-b007-0b056e5ef5b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c032b-a5be-4b43-b007-0b056e5ef5b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39c032b-a5be-4b43-b007-0b056e5ef5b0">2QZ4H56NJ3VP-63-1654</_dlc_DocId>
    <_dlc_DocIdUrl xmlns="739c032b-a5be-4b43-b007-0b056e5ef5b0">
      <Url>https://sharepoint.postupicka.cz/seminar4/_layouts/DocIdRedir.aspx?ID=2QZ4H56NJ3VP-63-1654</Url>
      <Description>2QZ4H56NJ3VP-63-1654</Description>
    </_dlc_DocIdUrl>
  </documentManagement>
</p:properties>
</file>

<file path=customXml/itemProps1.xml><?xml version="1.0" encoding="utf-8"?>
<ds:datastoreItem xmlns:ds="http://schemas.openxmlformats.org/officeDocument/2006/customXml" ds:itemID="{BF22D3BF-E9DE-4893-88CE-BCE344081581}"/>
</file>

<file path=customXml/itemProps2.xml><?xml version="1.0" encoding="utf-8"?>
<ds:datastoreItem xmlns:ds="http://schemas.openxmlformats.org/officeDocument/2006/customXml" ds:itemID="{5C325A75-FF04-4CA4-AA17-7E5137E3B5F4}"/>
</file>

<file path=customXml/itemProps3.xml><?xml version="1.0" encoding="utf-8"?>
<ds:datastoreItem xmlns:ds="http://schemas.openxmlformats.org/officeDocument/2006/customXml" ds:itemID="{330BB007-340C-4368-A8BA-BE17387D858B}"/>
</file>

<file path=customXml/itemProps4.xml><?xml version="1.0" encoding="utf-8"?>
<ds:datastoreItem xmlns:ds="http://schemas.openxmlformats.org/officeDocument/2006/customXml" ds:itemID="{A5B91F8D-F069-469E-BA4D-D30EDA693D2B}"/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131</Words>
  <Application>Microsoft Office PowerPoint</Application>
  <PresentationFormat>Předvádění na obrazovce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Lesnictví a rybolov</vt:lpstr>
      <vt:lpstr>Obecné informace - lesnictví</vt:lpstr>
      <vt:lpstr>Export </vt:lpstr>
      <vt:lpstr>Oblasti a zpracování</vt:lpstr>
      <vt:lpstr>Negativní dopady</vt:lpstr>
      <vt:lpstr>Rybolov</vt:lpstr>
      <vt:lpstr>Obecné informace - rybolov</vt:lpstr>
      <vt:lpstr>Oblasti rybolovu</vt:lpstr>
      <vt:lpstr>Rybolov - velmoci</vt:lpstr>
      <vt:lpstr> 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Lesnictví a rybolov</dc:title>
  <dc:creator>David</dc:creator>
  <cp:lastModifiedBy>Beranová, Dana</cp:lastModifiedBy>
  <cp:revision>11</cp:revision>
  <dcterms:created xsi:type="dcterms:W3CDTF">2012-12-16T18:17:24Z</dcterms:created>
  <dcterms:modified xsi:type="dcterms:W3CDTF">2012-12-17T10:27:10Z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0x010100E0F635AD3BA2CF44A3B9B86DC2AD9EC1</vt:lpwstr>
  </property>
  <property fmtid="{D5CDD505-2E9C-101B-9397-08002B2CF9AE}" pid="3" name="_dlc_DocIdItemGuid">
    <vt:lpwstr>02ba4688-e262-4df0-b290-98846e90298a</vt:lpwstr>
  </property>
</Properties>
</file>