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s/slide9.xml" ContentType="application/vnd.openxmlformats-officedocument.presentationml.slid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3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3.xml" ContentType="application/vnd.openxmlformats-officedocument.customXml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4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61CB4"/>
    <a:srgbClr val="CC3399"/>
    <a:srgbClr val="7D20B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-1098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18" Type="http://schemas.openxmlformats.org/officeDocument/2006/relationships/customXml" Target="../customXml/item4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17" Type="http://schemas.openxmlformats.org/officeDocument/2006/relationships/customXml" Target="../customXml/item3.xml"/><Relationship Id="rId2" Type="http://schemas.openxmlformats.org/officeDocument/2006/relationships/slide" Target="slides/slide1.xml"/><Relationship Id="rId16" Type="http://schemas.openxmlformats.org/officeDocument/2006/relationships/customXml" Target="../customXml/item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customXml" Target="../customXml/item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pPr/>
              <a:t>15.10.2012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pPr/>
              <a:t>15.10.2012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pPr/>
              <a:t>15.10.2012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pPr/>
              <a:t>15.10.2012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pPr/>
              <a:t>15.10.2012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pPr/>
              <a:t>15.10.2012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pPr/>
              <a:t>15.10.2012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pPr/>
              <a:t>15.10.2012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pPr/>
              <a:t>15.10.2012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pPr/>
              <a:t>15.10.2012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pPr/>
              <a:t>15.10.2012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EC1D4A-A796-47C3-A63E-CE236FB377E2}" type="datetimeFigureOut">
              <a:rPr lang="cs-CZ" smtClean="0"/>
              <a:pPr/>
              <a:t>15.10.2012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57A5DF-1266-40EA-9282-1E66B9DE06C0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deviantart.com/download/108006206/ZEUS_os_X__Earth__Space_by_ZEUSosX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188640" y="0"/>
            <a:ext cx="11543420" cy="7214638"/>
          </a:xfrm>
          <a:prstGeom prst="rect">
            <a:avLst/>
          </a:prstGeom>
          <a:noFill/>
        </p:spPr>
      </p:pic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11560" y="764704"/>
            <a:ext cx="7772400" cy="1470025"/>
          </a:xfrm>
        </p:spPr>
        <p:txBody>
          <a:bodyPr>
            <a:noAutofit/>
          </a:bodyPr>
          <a:lstStyle/>
          <a:p>
            <a:r>
              <a:rPr lang="cs-CZ" sz="9600" dirty="0" smtClean="0">
                <a:solidFill>
                  <a:srgbClr val="CC3399"/>
                </a:solidFill>
              </a:rPr>
              <a:t>LITOSFÉRA</a:t>
            </a:r>
            <a:endParaRPr lang="cs-CZ" sz="9600" dirty="0">
              <a:solidFill>
                <a:srgbClr val="CC3399"/>
              </a:solidFill>
            </a:endParaRP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31640" y="4797152"/>
            <a:ext cx="6400800" cy="1752600"/>
          </a:xfrm>
        </p:spPr>
        <p:txBody>
          <a:bodyPr/>
          <a:lstStyle/>
          <a:p>
            <a:endParaRPr lang="cs-CZ" dirty="0" smtClean="0"/>
          </a:p>
          <a:p>
            <a:endParaRPr lang="cs-CZ" dirty="0" smtClean="0"/>
          </a:p>
          <a:p>
            <a:r>
              <a:rPr lang="cs-CZ" dirty="0" smtClean="0">
                <a:solidFill>
                  <a:srgbClr val="CC3399"/>
                </a:solidFill>
              </a:rPr>
              <a:t>Zpracoval: Jan </a:t>
            </a:r>
            <a:r>
              <a:rPr lang="cs-CZ" dirty="0" err="1" smtClean="0">
                <a:solidFill>
                  <a:srgbClr val="CC3399"/>
                </a:solidFill>
              </a:rPr>
              <a:t>Plicka</a:t>
            </a:r>
            <a:endParaRPr lang="cs-CZ" dirty="0">
              <a:solidFill>
                <a:srgbClr val="CC3399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40" name="Picture 4" descr="The Earth, a blue plane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972616" y="-531440"/>
            <a:ext cx="10369152" cy="7776864"/>
          </a:xfrm>
          <a:prstGeom prst="rect">
            <a:avLst/>
          </a:prstGeom>
          <a:noFill/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i="1" u="sng" dirty="0" smtClean="0">
                <a:solidFill>
                  <a:srgbClr val="CC3399"/>
                </a:solidFill>
              </a:rPr>
              <a:t>Co je to litosféra?</a:t>
            </a:r>
            <a:endParaRPr lang="cs-CZ" b="1" i="1" u="sng" dirty="0">
              <a:solidFill>
                <a:srgbClr val="CC3399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67544" y="1340768"/>
            <a:ext cx="8229600" cy="4525963"/>
          </a:xfrm>
        </p:spPr>
        <p:txBody>
          <a:bodyPr/>
          <a:lstStyle/>
          <a:p>
            <a:r>
              <a:rPr lang="cs-CZ" dirty="0" smtClean="0">
                <a:solidFill>
                  <a:srgbClr val="A61CB4"/>
                </a:solidFill>
              </a:rPr>
              <a:t>Pevný obal Země</a:t>
            </a:r>
          </a:p>
          <a:p>
            <a:r>
              <a:rPr lang="cs-CZ" b="1" dirty="0" smtClean="0">
                <a:solidFill>
                  <a:srgbClr val="A61CB4"/>
                </a:solidFill>
              </a:rPr>
              <a:t>Tvořen: </a:t>
            </a:r>
            <a:r>
              <a:rPr lang="cs-CZ" dirty="0" smtClean="0">
                <a:solidFill>
                  <a:srgbClr val="A61CB4"/>
                </a:solidFill>
              </a:rPr>
              <a:t>Zemskou kůrou a pláštěm</a:t>
            </a:r>
            <a:endParaRPr lang="cs-CZ" dirty="0">
              <a:solidFill>
                <a:srgbClr val="A61CB4"/>
              </a:solidFill>
            </a:endParaRPr>
          </a:p>
        </p:txBody>
      </p:sp>
      <p:pic>
        <p:nvPicPr>
          <p:cNvPr id="14338" name="Picture 2" descr="http://planety.astro.cz/obr/planety/venuse/nitro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03648" y="2636912"/>
            <a:ext cx="6264696" cy="403244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4" name="Picture 4" descr="http://www.kuffner.org/james/gallery/raytracing/earth_from_space/earth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99392"/>
            <a:ext cx="9753600" cy="7315200"/>
          </a:xfrm>
          <a:prstGeom prst="rect">
            <a:avLst/>
          </a:prstGeom>
          <a:noFill/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51520" y="404664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cs-CZ" sz="4900" dirty="0" smtClean="0"/>
              <a:t/>
            </a:r>
            <a:br>
              <a:rPr lang="cs-CZ" sz="4900" dirty="0" smtClean="0"/>
            </a:br>
            <a:r>
              <a:rPr lang="cs-CZ" sz="4900" b="1" i="1" u="sng" dirty="0" smtClean="0">
                <a:solidFill>
                  <a:srgbClr val="CC3399"/>
                </a:solidFill>
              </a:rPr>
              <a:t>Zemský plášť</a:t>
            </a:r>
            <a:r>
              <a:rPr lang="cs-CZ" dirty="0" smtClean="0"/>
              <a:t/>
            </a:r>
            <a:br>
              <a:rPr lang="cs-CZ" dirty="0" smtClean="0"/>
            </a:b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 smtClean="0"/>
          </a:p>
          <a:p>
            <a:r>
              <a:rPr lang="cs-CZ" dirty="0" smtClean="0">
                <a:solidFill>
                  <a:srgbClr val="A61CB4"/>
                </a:solidFill>
              </a:rPr>
              <a:t>Druhy: 1) Svrchní</a:t>
            </a:r>
            <a:br>
              <a:rPr lang="cs-CZ" dirty="0" smtClean="0">
                <a:solidFill>
                  <a:srgbClr val="A61CB4"/>
                </a:solidFill>
              </a:rPr>
            </a:br>
            <a:r>
              <a:rPr lang="cs-CZ" dirty="0" smtClean="0">
                <a:solidFill>
                  <a:srgbClr val="A61CB4"/>
                </a:solidFill>
              </a:rPr>
              <a:t>	       2) Spodní</a:t>
            </a:r>
          </a:p>
          <a:p>
            <a:endParaRPr lang="cs-CZ" dirty="0" smtClean="0">
              <a:solidFill>
                <a:srgbClr val="A61CB4"/>
              </a:solidFill>
            </a:endParaRPr>
          </a:p>
          <a:p>
            <a:r>
              <a:rPr lang="cs-CZ" dirty="0" smtClean="0">
                <a:solidFill>
                  <a:srgbClr val="A61CB4"/>
                </a:solidFill>
              </a:rPr>
              <a:t>69% zemské hmotnosti</a:t>
            </a:r>
          </a:p>
          <a:p>
            <a:endParaRPr lang="cs-CZ" dirty="0" smtClean="0"/>
          </a:p>
          <a:p>
            <a:r>
              <a:rPr lang="cs-CZ" dirty="0" smtClean="0"/>
              <a:t> </a:t>
            </a:r>
            <a:r>
              <a:rPr lang="cs-CZ" dirty="0" smtClean="0">
                <a:solidFill>
                  <a:srgbClr val="A61CB4"/>
                </a:solidFill>
              </a:rPr>
              <a:t>84 % celkového objemu</a:t>
            </a:r>
            <a:endParaRPr lang="cs-CZ" dirty="0">
              <a:solidFill>
                <a:srgbClr val="A61CB4"/>
              </a:solidFill>
            </a:endParaRPr>
          </a:p>
        </p:txBody>
      </p:sp>
      <p:pic>
        <p:nvPicPr>
          <p:cNvPr id="15362" name="Picture 2" descr="http://astronomia.zcu.cz/obr/planety/zeme/vnitrni0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48064" y="1556792"/>
            <a:ext cx="3347864" cy="454193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http://2.bp.blogspot.com/_7XCHvf0amcA/S_eRm4OpYYI/AAAAAAAAAA0/pZ1rlqEHAWc/s1600/high-def-space-sun-earth-wallpape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828600" y="-762000"/>
            <a:ext cx="12192000" cy="7620000"/>
          </a:xfrm>
          <a:prstGeom prst="rect">
            <a:avLst/>
          </a:prstGeom>
          <a:noFill/>
        </p:spPr>
      </p:pic>
      <p:sp>
        <p:nvSpPr>
          <p:cNvPr id="5" name="Nadpis 4"/>
          <p:cNvSpPr>
            <a:spLocks noGrp="1"/>
          </p:cNvSpPr>
          <p:nvPr>
            <p:ph type="title"/>
          </p:nvPr>
        </p:nvSpPr>
        <p:spPr>
          <a:xfrm flipV="1">
            <a:off x="457200" y="0"/>
            <a:ext cx="6635080" cy="274638"/>
          </a:xfrm>
        </p:spPr>
        <p:txBody>
          <a:bodyPr>
            <a:normAutofit fontScale="90000"/>
          </a:bodyPr>
          <a:lstStyle/>
          <a:p>
            <a:endParaRPr lang="cs-CZ" dirty="0"/>
          </a:p>
        </p:txBody>
      </p:sp>
      <p:sp>
        <p:nvSpPr>
          <p:cNvPr id="6" name="Zástupný symbol pro obsah 5"/>
          <p:cNvSpPr>
            <a:spLocks noGrp="1"/>
          </p:cNvSpPr>
          <p:nvPr>
            <p:ph idx="1"/>
          </p:nvPr>
        </p:nvSpPr>
        <p:spPr>
          <a:xfrm>
            <a:off x="457200" y="404664"/>
            <a:ext cx="8291264" cy="5721499"/>
          </a:xfrm>
        </p:spPr>
        <p:txBody>
          <a:bodyPr>
            <a:normAutofit fontScale="77500" lnSpcReduction="20000"/>
          </a:bodyPr>
          <a:lstStyle/>
          <a:p>
            <a:pPr>
              <a:buNone/>
            </a:pPr>
            <a:endParaRPr lang="cs-CZ" b="1" dirty="0" smtClean="0"/>
          </a:p>
          <a:p>
            <a:pPr>
              <a:buNone/>
            </a:pPr>
            <a:r>
              <a:rPr lang="cs-CZ" sz="4100" b="1" i="1" dirty="0" smtClean="0">
                <a:solidFill>
                  <a:srgbClr val="CC3399"/>
                </a:solidFill>
              </a:rPr>
              <a:t>Svrchní plášť</a:t>
            </a:r>
          </a:p>
          <a:p>
            <a:r>
              <a:rPr lang="cs-CZ" b="1" dirty="0" smtClean="0">
                <a:solidFill>
                  <a:srgbClr val="CC3399"/>
                </a:solidFill>
              </a:rPr>
              <a:t>   </a:t>
            </a:r>
            <a:r>
              <a:rPr lang="cs-CZ" b="1" dirty="0" smtClean="0">
                <a:solidFill>
                  <a:srgbClr val="A61CB4"/>
                </a:solidFill>
              </a:rPr>
              <a:t>   </a:t>
            </a:r>
            <a:r>
              <a:rPr lang="cs-CZ" sz="3600" dirty="0" smtClean="0">
                <a:solidFill>
                  <a:srgbClr val="A61CB4"/>
                </a:solidFill>
              </a:rPr>
              <a:t>do hloubky + - 650km</a:t>
            </a:r>
          </a:p>
          <a:p>
            <a:r>
              <a:rPr lang="cs-CZ" sz="3600" dirty="0" smtClean="0">
                <a:solidFill>
                  <a:srgbClr val="A61CB4"/>
                </a:solidFill>
              </a:rPr>
              <a:t>      shora ohraničen  </a:t>
            </a:r>
            <a:r>
              <a:rPr lang="cs-CZ" sz="3600" dirty="0" err="1" smtClean="0">
                <a:solidFill>
                  <a:srgbClr val="A61CB4"/>
                </a:solidFill>
              </a:rPr>
              <a:t>Mohorovičicovou</a:t>
            </a:r>
            <a:r>
              <a:rPr lang="cs-CZ" sz="3600" dirty="0" smtClean="0">
                <a:solidFill>
                  <a:srgbClr val="A61CB4"/>
                </a:solidFill>
              </a:rPr>
              <a:t>    	diskontinuitou</a:t>
            </a:r>
          </a:p>
          <a:p>
            <a:r>
              <a:rPr lang="cs-CZ" sz="3600" b="1" dirty="0" smtClean="0">
                <a:solidFill>
                  <a:srgbClr val="A61CB4"/>
                </a:solidFill>
              </a:rPr>
              <a:t>      </a:t>
            </a:r>
            <a:r>
              <a:rPr lang="cs-CZ" sz="3600" dirty="0" smtClean="0">
                <a:solidFill>
                  <a:srgbClr val="A61CB4"/>
                </a:solidFill>
              </a:rPr>
              <a:t>tvořen z olivínu, pyroxenu, granátu a spinelu</a:t>
            </a:r>
          </a:p>
          <a:p>
            <a:pPr>
              <a:buNone/>
            </a:pPr>
            <a:endParaRPr lang="cs-CZ" b="1" dirty="0" smtClean="0"/>
          </a:p>
          <a:p>
            <a:pPr>
              <a:buNone/>
            </a:pPr>
            <a:r>
              <a:rPr lang="cs-CZ" sz="4100" b="1" i="1" dirty="0" smtClean="0">
                <a:solidFill>
                  <a:srgbClr val="CC3399"/>
                </a:solidFill>
              </a:rPr>
              <a:t>Spodní plášť</a:t>
            </a:r>
          </a:p>
          <a:p>
            <a:r>
              <a:rPr lang="cs-CZ" sz="3000" b="1" dirty="0" smtClean="0">
                <a:solidFill>
                  <a:srgbClr val="CC3399"/>
                </a:solidFill>
              </a:rPr>
              <a:t>       </a:t>
            </a:r>
            <a:r>
              <a:rPr lang="cs-CZ" sz="3600" dirty="0" smtClean="0">
                <a:solidFill>
                  <a:srgbClr val="A61CB4"/>
                </a:solidFill>
              </a:rPr>
              <a:t>do hloubky + -  2 900 km </a:t>
            </a:r>
          </a:p>
          <a:p>
            <a:r>
              <a:rPr lang="cs-CZ" sz="3600" b="1" dirty="0" smtClean="0">
                <a:solidFill>
                  <a:srgbClr val="A61CB4"/>
                </a:solidFill>
              </a:rPr>
              <a:t>      </a:t>
            </a:r>
            <a:r>
              <a:rPr lang="cs-CZ" sz="3600" dirty="0" smtClean="0">
                <a:solidFill>
                  <a:srgbClr val="A61CB4"/>
                </a:solidFill>
              </a:rPr>
              <a:t>zdola ohraničen </a:t>
            </a:r>
            <a:r>
              <a:rPr lang="cs-CZ" sz="3600" dirty="0" err="1" smtClean="0">
                <a:solidFill>
                  <a:srgbClr val="A61CB4"/>
                </a:solidFill>
              </a:rPr>
              <a:t>Gutenbergovou</a:t>
            </a:r>
            <a:r>
              <a:rPr lang="cs-CZ" sz="3600" dirty="0" smtClean="0">
                <a:solidFill>
                  <a:srgbClr val="A61CB4"/>
                </a:solidFill>
              </a:rPr>
              <a:t>   	diskontinuitou</a:t>
            </a:r>
          </a:p>
          <a:p>
            <a:r>
              <a:rPr lang="cs-CZ" sz="3600" dirty="0" smtClean="0">
                <a:solidFill>
                  <a:srgbClr val="A61CB4"/>
                </a:solidFill>
              </a:rPr>
              <a:t>      tvořen z křemičitanů, kobaltu, hliníku a titanu</a:t>
            </a:r>
            <a:r>
              <a:rPr lang="cs-CZ" sz="3000" b="1" dirty="0" smtClean="0">
                <a:solidFill>
                  <a:srgbClr val="CC3399"/>
                </a:solidFill>
              </a:rPr>
              <a:t/>
            </a:r>
            <a:br>
              <a:rPr lang="cs-CZ" sz="3000" b="1" dirty="0" smtClean="0">
                <a:solidFill>
                  <a:srgbClr val="CC3399"/>
                </a:solidFill>
              </a:rPr>
            </a:br>
            <a:r>
              <a:rPr lang="cs-CZ" b="1" dirty="0" smtClean="0">
                <a:solidFill>
                  <a:srgbClr val="CC3399"/>
                </a:solidFill>
              </a:rPr>
              <a:t/>
            </a:r>
            <a:br>
              <a:rPr lang="cs-CZ" b="1" dirty="0" smtClean="0">
                <a:solidFill>
                  <a:srgbClr val="CC3399"/>
                </a:solidFill>
              </a:rPr>
            </a:br>
            <a:endParaRPr lang="cs-CZ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6" name="Picture 8" descr="http://3.bp.blogspot.com/_oYs94L3Mjvk/TMWr1mp5asI/AAAAAAAAA_I/_Vt85kXxGPY/s1600/night-sky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flipH="1">
            <a:off x="-180528" y="-457200"/>
            <a:ext cx="9753600" cy="7315200"/>
          </a:xfrm>
          <a:prstGeom prst="rect">
            <a:avLst/>
          </a:prstGeom>
          <a:noFill/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5400" b="1" i="1" u="sng" dirty="0" smtClean="0">
                <a:solidFill>
                  <a:srgbClr val="CC3399"/>
                </a:solidFill>
              </a:rPr>
              <a:t>Zemská kůra</a:t>
            </a:r>
            <a:endParaRPr lang="cs-CZ" sz="5400" b="1" i="1" u="sng" dirty="0">
              <a:solidFill>
                <a:srgbClr val="CC3399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>
                <a:solidFill>
                  <a:srgbClr val="A61CB4"/>
                </a:solidFill>
              </a:rPr>
              <a:t>tloušťka  6 – 70km</a:t>
            </a:r>
          </a:p>
          <a:p>
            <a:r>
              <a:rPr lang="cs-CZ" dirty="0" smtClean="0">
                <a:solidFill>
                  <a:srgbClr val="A61CB4"/>
                </a:solidFill>
              </a:rPr>
              <a:t>Tvořena žulovou</a:t>
            </a:r>
            <a:br>
              <a:rPr lang="cs-CZ" dirty="0" smtClean="0">
                <a:solidFill>
                  <a:srgbClr val="A61CB4"/>
                </a:solidFill>
              </a:rPr>
            </a:br>
            <a:r>
              <a:rPr lang="cs-CZ" dirty="0" smtClean="0">
                <a:solidFill>
                  <a:srgbClr val="A61CB4"/>
                </a:solidFill>
              </a:rPr>
              <a:t>a čedičovou </a:t>
            </a:r>
            <a:r>
              <a:rPr lang="cs-CZ" dirty="0" err="1" smtClean="0">
                <a:solidFill>
                  <a:srgbClr val="A61CB4"/>
                </a:solidFill>
              </a:rPr>
              <a:t>vrstv</a:t>
            </a:r>
            <a:r>
              <a:rPr lang="cs-CZ" dirty="0" smtClean="0">
                <a:solidFill>
                  <a:srgbClr val="A61CB4"/>
                </a:solidFill>
              </a:rPr>
              <a:t>.</a:t>
            </a:r>
          </a:p>
          <a:p>
            <a:r>
              <a:rPr lang="cs-CZ" b="1" dirty="0" smtClean="0">
                <a:solidFill>
                  <a:srgbClr val="A61CB4"/>
                </a:solidFill>
              </a:rPr>
              <a:t>Rozdělení:</a:t>
            </a:r>
            <a:r>
              <a:rPr lang="cs-CZ" dirty="0" smtClean="0">
                <a:solidFill>
                  <a:srgbClr val="A61CB4"/>
                </a:solidFill>
              </a:rPr>
              <a:t/>
            </a:r>
            <a:br>
              <a:rPr lang="cs-CZ" dirty="0" smtClean="0">
                <a:solidFill>
                  <a:srgbClr val="A61CB4"/>
                </a:solidFill>
              </a:rPr>
            </a:br>
            <a:r>
              <a:rPr lang="cs-CZ" dirty="0" smtClean="0">
                <a:solidFill>
                  <a:srgbClr val="A61CB4"/>
                </a:solidFill>
              </a:rPr>
              <a:t>1) kontinentální</a:t>
            </a:r>
            <a:br>
              <a:rPr lang="cs-CZ" dirty="0" smtClean="0">
                <a:solidFill>
                  <a:srgbClr val="A61CB4"/>
                </a:solidFill>
              </a:rPr>
            </a:br>
            <a:r>
              <a:rPr lang="cs-CZ" dirty="0" smtClean="0">
                <a:solidFill>
                  <a:srgbClr val="A61CB4"/>
                </a:solidFill>
              </a:rPr>
              <a:t>2) oceánská</a:t>
            </a:r>
            <a:br>
              <a:rPr lang="cs-CZ" dirty="0" smtClean="0">
                <a:solidFill>
                  <a:srgbClr val="A61CB4"/>
                </a:solidFill>
              </a:rPr>
            </a:br>
            <a:r>
              <a:rPr lang="cs-CZ" dirty="0" smtClean="0">
                <a:solidFill>
                  <a:srgbClr val="A61CB4"/>
                </a:solidFill>
              </a:rPr>
              <a:t>3) přechodná</a:t>
            </a:r>
          </a:p>
          <a:p>
            <a:endParaRPr lang="cs-CZ" dirty="0" smtClean="0"/>
          </a:p>
          <a:p>
            <a:endParaRPr lang="cs-CZ" dirty="0"/>
          </a:p>
        </p:txBody>
      </p:sp>
      <p:pic>
        <p:nvPicPr>
          <p:cNvPr id="17410" name="Picture 2" descr="http://nd01.jxs.cz/820/958/857a140127_19622903_o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95936" y="2132856"/>
            <a:ext cx="4954899" cy="432048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6" name="Picture 4" descr="D Moon Night Sky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52536" y="-99392"/>
            <a:ext cx="9753600" cy="7315200"/>
          </a:xfrm>
          <a:prstGeom prst="rect">
            <a:avLst/>
          </a:prstGeom>
          <a:noFill/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 flipV="1">
            <a:off x="457200" y="188640"/>
            <a:ext cx="8003232" cy="85998"/>
          </a:xfrm>
        </p:spPr>
        <p:txBody>
          <a:bodyPr>
            <a:normAutofit fontScale="90000"/>
          </a:bodyPr>
          <a:lstStyle/>
          <a:p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16632"/>
            <a:ext cx="8219256" cy="6009531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endParaRPr lang="cs-CZ" dirty="0" smtClean="0"/>
          </a:p>
          <a:p>
            <a:pPr>
              <a:buNone/>
            </a:pPr>
            <a:r>
              <a:rPr lang="cs-CZ" b="1" i="1" dirty="0" smtClean="0">
                <a:solidFill>
                  <a:srgbClr val="CC3399"/>
                </a:solidFill>
              </a:rPr>
              <a:t>Kontinentální kůra</a:t>
            </a:r>
          </a:p>
          <a:p>
            <a:r>
              <a:rPr lang="cs-CZ" dirty="0" smtClean="0"/>
              <a:t>   </a:t>
            </a:r>
            <a:r>
              <a:rPr lang="cs-CZ" sz="2800" dirty="0" err="1" smtClean="0">
                <a:solidFill>
                  <a:srgbClr val="A61CB4"/>
                </a:solidFill>
              </a:rPr>
              <a:t>průměrne</a:t>
            </a:r>
            <a:r>
              <a:rPr lang="cs-CZ" sz="2800" dirty="0" smtClean="0">
                <a:solidFill>
                  <a:srgbClr val="A61CB4"/>
                </a:solidFill>
              </a:rPr>
              <a:t> 35km široká, max. 90km</a:t>
            </a:r>
          </a:p>
          <a:p>
            <a:r>
              <a:rPr lang="cs-CZ" sz="2800" dirty="0" smtClean="0">
                <a:solidFill>
                  <a:srgbClr val="A61CB4"/>
                </a:solidFill>
              </a:rPr>
              <a:t>   30% zemského povrchu</a:t>
            </a:r>
          </a:p>
          <a:p>
            <a:r>
              <a:rPr lang="cs-CZ" sz="2800" dirty="0" smtClean="0">
                <a:solidFill>
                  <a:srgbClr val="A61CB4"/>
                </a:solidFill>
              </a:rPr>
              <a:t>   </a:t>
            </a:r>
            <a:r>
              <a:rPr lang="cs-CZ" sz="2800" b="1" dirty="0" smtClean="0">
                <a:solidFill>
                  <a:srgbClr val="A61CB4"/>
                </a:solidFill>
              </a:rPr>
              <a:t>Dělení: 1) Vertikální </a:t>
            </a:r>
            <a:r>
              <a:rPr lang="cs-CZ" sz="2800" dirty="0" smtClean="0">
                <a:solidFill>
                  <a:srgbClr val="A61CB4"/>
                </a:solidFill>
              </a:rPr>
              <a:t>– svrchní a spodní kůra</a:t>
            </a:r>
            <a:br>
              <a:rPr lang="cs-CZ" sz="2800" dirty="0" smtClean="0">
                <a:solidFill>
                  <a:srgbClr val="A61CB4"/>
                </a:solidFill>
              </a:rPr>
            </a:br>
            <a:r>
              <a:rPr lang="cs-CZ" sz="2800" dirty="0" smtClean="0">
                <a:solidFill>
                  <a:srgbClr val="A61CB4"/>
                </a:solidFill>
              </a:rPr>
              <a:t>                 </a:t>
            </a:r>
            <a:r>
              <a:rPr lang="cs-CZ" sz="2800" b="1" dirty="0" smtClean="0">
                <a:solidFill>
                  <a:srgbClr val="A61CB4"/>
                </a:solidFill>
              </a:rPr>
              <a:t>2) Horizontální </a:t>
            </a:r>
            <a:r>
              <a:rPr lang="cs-CZ" sz="2800" dirty="0" smtClean="0">
                <a:solidFill>
                  <a:srgbClr val="A61CB4"/>
                </a:solidFill>
              </a:rPr>
              <a:t>– štítové oblasti, </a:t>
            </a:r>
            <a:r>
              <a:rPr lang="cs-CZ" sz="2800" dirty="0" err="1" smtClean="0">
                <a:solidFill>
                  <a:srgbClr val="A61CB4"/>
                </a:solidFill>
              </a:rPr>
              <a:t>platformové</a:t>
            </a:r>
            <a:r>
              <a:rPr lang="cs-CZ" sz="2800" dirty="0" smtClean="0">
                <a:solidFill>
                  <a:srgbClr val="A61CB4"/>
                </a:solidFill>
              </a:rPr>
              <a:t> oblasti a pásemná pohoří</a:t>
            </a:r>
          </a:p>
          <a:p>
            <a:pPr>
              <a:buNone/>
            </a:pPr>
            <a:r>
              <a:rPr lang="cs-CZ" b="1" i="1" dirty="0" smtClean="0">
                <a:solidFill>
                  <a:srgbClr val="CC3399"/>
                </a:solidFill>
              </a:rPr>
              <a:t>Oceánská kůra</a:t>
            </a:r>
          </a:p>
          <a:p>
            <a:r>
              <a:rPr lang="cs-CZ" dirty="0" smtClean="0"/>
              <a:t>  </a:t>
            </a:r>
            <a:r>
              <a:rPr lang="cs-CZ" sz="2800" dirty="0" smtClean="0">
                <a:solidFill>
                  <a:srgbClr val="A61CB4"/>
                </a:solidFill>
              </a:rPr>
              <a:t>5 – 10km široká</a:t>
            </a:r>
          </a:p>
          <a:p>
            <a:r>
              <a:rPr lang="cs-CZ" sz="2800" dirty="0" smtClean="0">
                <a:solidFill>
                  <a:srgbClr val="A61CB4"/>
                </a:solidFill>
              </a:rPr>
              <a:t>  70% zemského povrchu</a:t>
            </a:r>
          </a:p>
          <a:p>
            <a:r>
              <a:rPr lang="cs-CZ" sz="2800" dirty="0" smtClean="0">
                <a:solidFill>
                  <a:srgbClr val="A61CB4"/>
                </a:solidFill>
              </a:rPr>
              <a:t>  </a:t>
            </a:r>
            <a:r>
              <a:rPr lang="cs-CZ" sz="2800" b="1" dirty="0" smtClean="0">
                <a:solidFill>
                  <a:srgbClr val="A61CB4"/>
                </a:solidFill>
              </a:rPr>
              <a:t>Dělení: </a:t>
            </a:r>
            <a:r>
              <a:rPr lang="cs-CZ" sz="2800" dirty="0" err="1" smtClean="0">
                <a:solidFill>
                  <a:srgbClr val="A61CB4"/>
                </a:solidFill>
              </a:rPr>
              <a:t>středooceánské</a:t>
            </a:r>
            <a:r>
              <a:rPr lang="cs-CZ" sz="2800" dirty="0" smtClean="0">
                <a:solidFill>
                  <a:srgbClr val="A61CB4"/>
                </a:solidFill>
              </a:rPr>
              <a:t> </a:t>
            </a:r>
            <a:br>
              <a:rPr lang="cs-CZ" sz="2800" dirty="0" smtClean="0">
                <a:solidFill>
                  <a:srgbClr val="A61CB4"/>
                </a:solidFill>
              </a:rPr>
            </a:br>
            <a:r>
              <a:rPr lang="cs-CZ" sz="2800" dirty="0" smtClean="0">
                <a:solidFill>
                  <a:srgbClr val="A61CB4"/>
                </a:solidFill>
              </a:rPr>
              <a:t>  hřbety, </a:t>
            </a:r>
            <a:r>
              <a:rPr lang="cs-CZ" sz="2800" dirty="0" err="1" smtClean="0">
                <a:solidFill>
                  <a:srgbClr val="A61CB4"/>
                </a:solidFill>
              </a:rPr>
              <a:t>abyssální</a:t>
            </a:r>
            <a:r>
              <a:rPr lang="cs-CZ" sz="2800" dirty="0" smtClean="0">
                <a:solidFill>
                  <a:srgbClr val="A61CB4"/>
                </a:solidFill>
              </a:rPr>
              <a:t> plošiny,</a:t>
            </a:r>
            <a:br>
              <a:rPr lang="cs-CZ" sz="2800" dirty="0" smtClean="0">
                <a:solidFill>
                  <a:srgbClr val="A61CB4"/>
                </a:solidFill>
              </a:rPr>
            </a:br>
            <a:r>
              <a:rPr lang="cs-CZ" sz="2800" dirty="0" smtClean="0">
                <a:solidFill>
                  <a:srgbClr val="A61CB4"/>
                </a:solidFill>
              </a:rPr>
              <a:t>  příkopy, kontinent. okraje</a:t>
            </a:r>
          </a:p>
          <a:p>
            <a:endParaRPr lang="cs-CZ" sz="2800" dirty="0" smtClean="0"/>
          </a:p>
          <a:p>
            <a:endParaRPr lang="cs-CZ" dirty="0" smtClean="0"/>
          </a:p>
          <a:p>
            <a:endParaRPr lang="cs-CZ" dirty="0"/>
          </a:p>
        </p:txBody>
      </p:sp>
      <p:pic>
        <p:nvPicPr>
          <p:cNvPr id="18434" name="Picture 2" descr="http://upload.wikimedia.org/wikipedia/commons/1/1a/Erdkruste-i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60032" y="2996952"/>
            <a:ext cx="4032961" cy="309634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60" name="Picture 4" descr="http://images.freepicturesweb.com/img1/07/10/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684584" y="0"/>
            <a:ext cx="11830407" cy="7394004"/>
          </a:xfrm>
          <a:prstGeom prst="rect">
            <a:avLst/>
          </a:prstGeom>
          <a:noFill/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/>
            </a:r>
            <a:br>
              <a:rPr lang="cs-CZ" dirty="0" smtClean="0"/>
            </a:br>
            <a:r>
              <a:rPr lang="cs-CZ" sz="6000" b="1" i="1" u="sng" dirty="0" smtClean="0">
                <a:solidFill>
                  <a:srgbClr val="CC3399"/>
                </a:solidFill>
              </a:rPr>
              <a:t>Co je to astenosféra</a:t>
            </a:r>
            <a:r>
              <a:rPr lang="cs-CZ" dirty="0" smtClean="0"/>
              <a:t/>
            </a:r>
            <a:br>
              <a:rPr lang="cs-CZ" dirty="0" smtClean="0"/>
            </a:b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cs-CZ" dirty="0" smtClean="0">
                <a:solidFill>
                  <a:srgbClr val="7D20B0"/>
                </a:solidFill>
              </a:rPr>
              <a:t>Plastický obal Země</a:t>
            </a:r>
          </a:p>
          <a:p>
            <a:endParaRPr lang="cs-CZ" dirty="0" smtClean="0">
              <a:solidFill>
                <a:srgbClr val="7D20B0"/>
              </a:solidFill>
            </a:endParaRPr>
          </a:p>
          <a:p>
            <a:r>
              <a:rPr lang="cs-CZ" dirty="0" smtClean="0">
                <a:solidFill>
                  <a:srgbClr val="7D20B0"/>
                </a:solidFill>
              </a:rPr>
              <a:t>Umožňuje pohyb litosférických desek</a:t>
            </a:r>
          </a:p>
          <a:p>
            <a:endParaRPr lang="cs-CZ" dirty="0" smtClean="0">
              <a:solidFill>
                <a:srgbClr val="7D20B0"/>
              </a:solidFill>
            </a:endParaRPr>
          </a:p>
          <a:p>
            <a:r>
              <a:rPr lang="cs-CZ" dirty="0" smtClean="0">
                <a:solidFill>
                  <a:srgbClr val="7D20B0"/>
                </a:solidFill>
              </a:rPr>
              <a:t>Ve svrchním plášti </a:t>
            </a:r>
            <a:br>
              <a:rPr lang="cs-CZ" dirty="0" smtClean="0">
                <a:solidFill>
                  <a:srgbClr val="7D20B0"/>
                </a:solidFill>
              </a:rPr>
            </a:br>
            <a:r>
              <a:rPr lang="cs-CZ" dirty="0" smtClean="0">
                <a:solidFill>
                  <a:srgbClr val="7D20B0"/>
                </a:solidFill>
              </a:rPr>
              <a:t>(cca 100 – 200 km)</a:t>
            </a:r>
          </a:p>
          <a:p>
            <a:endParaRPr lang="cs-CZ" dirty="0" smtClean="0">
              <a:solidFill>
                <a:srgbClr val="7D20B0"/>
              </a:solidFill>
            </a:endParaRPr>
          </a:p>
          <a:p>
            <a:r>
              <a:rPr lang="cs-CZ" dirty="0" smtClean="0">
                <a:solidFill>
                  <a:srgbClr val="7D20B0"/>
                </a:solidFill>
              </a:rPr>
              <a:t>Složena z roztavených </a:t>
            </a:r>
            <a:br>
              <a:rPr lang="cs-CZ" dirty="0" smtClean="0">
                <a:solidFill>
                  <a:srgbClr val="7D20B0"/>
                </a:solidFill>
              </a:rPr>
            </a:br>
            <a:r>
              <a:rPr lang="cs-CZ" dirty="0" smtClean="0">
                <a:solidFill>
                  <a:srgbClr val="7D20B0"/>
                </a:solidFill>
              </a:rPr>
              <a:t>hornin (polotekutá)</a:t>
            </a:r>
          </a:p>
          <a:p>
            <a:endParaRPr lang="cs-CZ" dirty="0" smtClean="0"/>
          </a:p>
          <a:p>
            <a:endParaRPr lang="cs-CZ" dirty="0"/>
          </a:p>
        </p:txBody>
      </p:sp>
      <p:pic>
        <p:nvPicPr>
          <p:cNvPr id="19458" name="Picture 2" descr="http://articles.architectjaved.com/earthquake-geophysics/files/2010/09/asthenospher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3501008"/>
            <a:ext cx="3725956" cy="273630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8" name="Picture 8" descr="http://data6.superhry.cz/TSO_40e1f8z/800/004/4218-80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80528" y="0"/>
            <a:ext cx="9433048" cy="7074786"/>
          </a:xfrm>
          <a:prstGeom prst="rect">
            <a:avLst/>
          </a:prstGeom>
          <a:noFill/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5400" b="1" i="1" u="sng" dirty="0" smtClean="0">
                <a:solidFill>
                  <a:srgbClr val="CC3399"/>
                </a:solidFill>
              </a:rPr>
              <a:t>Vývoj kontinentů</a:t>
            </a:r>
            <a:endParaRPr lang="cs-CZ" sz="5400" b="1" i="1" u="sng" dirty="0">
              <a:solidFill>
                <a:srgbClr val="CC3399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95536" y="1340768"/>
            <a:ext cx="8229600" cy="4525963"/>
          </a:xfrm>
        </p:spPr>
        <p:txBody>
          <a:bodyPr/>
          <a:lstStyle/>
          <a:p>
            <a:pPr>
              <a:buNone/>
            </a:pPr>
            <a:r>
              <a:rPr lang="cs-CZ" b="1" dirty="0" smtClean="0">
                <a:solidFill>
                  <a:srgbClr val="A61CB4"/>
                </a:solidFill>
              </a:rPr>
              <a:t>Pangea</a:t>
            </a:r>
          </a:p>
          <a:p>
            <a:pPr>
              <a:buNone/>
            </a:pPr>
            <a:r>
              <a:rPr lang="cs-CZ" dirty="0" smtClean="0">
                <a:solidFill>
                  <a:srgbClr val="A61CB4"/>
                </a:solidFill>
              </a:rPr>
              <a:t>(tzv. </a:t>
            </a:r>
            <a:r>
              <a:rPr lang="cs-CZ" dirty="0" err="1" smtClean="0">
                <a:solidFill>
                  <a:srgbClr val="A61CB4"/>
                </a:solidFill>
              </a:rPr>
              <a:t>Superkontinent</a:t>
            </a:r>
            <a:r>
              <a:rPr lang="cs-CZ" dirty="0" smtClean="0">
                <a:solidFill>
                  <a:srgbClr val="A61CB4"/>
                </a:solidFill>
              </a:rPr>
              <a:t>)</a:t>
            </a:r>
          </a:p>
          <a:p>
            <a:r>
              <a:rPr lang="cs-CZ" dirty="0" smtClean="0">
                <a:solidFill>
                  <a:srgbClr val="A61CB4"/>
                </a:solidFill>
              </a:rPr>
              <a:t>Cca před 200mil let</a:t>
            </a:r>
            <a:br>
              <a:rPr lang="cs-CZ" dirty="0" smtClean="0">
                <a:solidFill>
                  <a:srgbClr val="A61CB4"/>
                </a:solidFill>
              </a:rPr>
            </a:br>
            <a:r>
              <a:rPr lang="cs-CZ" dirty="0" smtClean="0">
                <a:solidFill>
                  <a:srgbClr val="A61CB4"/>
                </a:solidFill>
              </a:rPr>
              <a:t>se rozdělil </a:t>
            </a:r>
            <a:r>
              <a:rPr lang="cs-CZ" dirty="0" smtClean="0"/>
              <a:t/>
            </a:r>
            <a:br>
              <a:rPr lang="cs-CZ" dirty="0" smtClean="0"/>
            </a:br>
            <a:endParaRPr lang="cs-CZ" dirty="0" smtClean="0"/>
          </a:p>
        </p:txBody>
      </p:sp>
      <p:pic>
        <p:nvPicPr>
          <p:cNvPr id="20482" name="Picture 2" descr="Soubor:Pangea animation 03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3573016"/>
            <a:ext cx="3780417" cy="3024336"/>
          </a:xfrm>
          <a:prstGeom prst="rect">
            <a:avLst/>
          </a:prstGeom>
          <a:noFill/>
        </p:spPr>
      </p:pic>
      <p:pic>
        <p:nvPicPr>
          <p:cNvPr id="20484" name="Picture 4" descr="Soubor:Pangaea continents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355976" y="1484784"/>
            <a:ext cx="4427984" cy="498459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14" name="Picture 10" descr="http://lohrman.com/skies/spanish-sky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96552" y="0"/>
            <a:ext cx="9937104" cy="7452828"/>
          </a:xfrm>
          <a:prstGeom prst="rect">
            <a:avLst/>
          </a:prstGeom>
          <a:noFill/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b="1" i="1" u="sng" dirty="0" smtClean="0">
                <a:solidFill>
                  <a:srgbClr val="A61CB4"/>
                </a:solidFill>
              </a:rPr>
              <a:t/>
            </a:r>
            <a:br>
              <a:rPr lang="cs-CZ" b="1" i="1" u="sng" dirty="0" smtClean="0">
                <a:solidFill>
                  <a:srgbClr val="A61CB4"/>
                </a:solidFill>
              </a:rPr>
            </a:br>
            <a:r>
              <a:rPr lang="cs-CZ" sz="6000" b="1" i="1" u="sng" dirty="0" smtClean="0">
                <a:solidFill>
                  <a:srgbClr val="CC3399"/>
                </a:solidFill>
              </a:rPr>
              <a:t>Historický vývoj:</a:t>
            </a:r>
            <a:r>
              <a:rPr lang="cs-CZ" b="1" dirty="0" smtClean="0">
                <a:solidFill>
                  <a:srgbClr val="A61CB4"/>
                </a:solidFill>
              </a:rPr>
              <a:t/>
            </a:r>
            <a:br>
              <a:rPr lang="cs-CZ" b="1" dirty="0" smtClean="0">
                <a:solidFill>
                  <a:srgbClr val="A61CB4"/>
                </a:solidFill>
              </a:rPr>
            </a:b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cs-CZ" dirty="0" smtClean="0">
                <a:solidFill>
                  <a:srgbClr val="A61CB4"/>
                </a:solidFill>
              </a:rPr>
              <a:t>	Prekambrium («-550)</a:t>
            </a:r>
          </a:p>
          <a:p>
            <a:pPr>
              <a:buNone/>
            </a:pPr>
            <a:r>
              <a:rPr lang="cs-CZ" dirty="0" smtClean="0">
                <a:solidFill>
                  <a:srgbClr val="A61CB4"/>
                </a:solidFill>
              </a:rPr>
              <a:t>	Paleozoikum (550-250)</a:t>
            </a:r>
          </a:p>
          <a:p>
            <a:pPr>
              <a:buNone/>
            </a:pPr>
            <a:r>
              <a:rPr lang="cs-CZ" dirty="0" smtClean="0">
                <a:solidFill>
                  <a:srgbClr val="A61CB4"/>
                </a:solidFill>
              </a:rPr>
              <a:t>	Mezozoikum (250-65)</a:t>
            </a:r>
          </a:p>
          <a:p>
            <a:pPr>
              <a:buNone/>
            </a:pPr>
            <a:r>
              <a:rPr lang="cs-CZ" dirty="0" smtClean="0">
                <a:solidFill>
                  <a:srgbClr val="A61CB4"/>
                </a:solidFill>
              </a:rPr>
              <a:t>	Kenozoikum (65-»)</a:t>
            </a:r>
          </a:p>
          <a:p>
            <a:endParaRPr lang="cs-CZ" dirty="0"/>
          </a:p>
        </p:txBody>
      </p:sp>
      <p:pic>
        <p:nvPicPr>
          <p:cNvPr id="21506" name="Picture 2" descr="Soubor:LateTriassicGlobal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36096" y="1484784"/>
            <a:ext cx="3096344" cy="1548172"/>
          </a:xfrm>
          <a:prstGeom prst="rect">
            <a:avLst/>
          </a:prstGeom>
          <a:noFill/>
        </p:spPr>
      </p:pic>
      <p:sp>
        <p:nvSpPr>
          <p:cNvPr id="7" name="TextovéPole 6"/>
          <p:cNvSpPr txBox="1"/>
          <p:nvPr/>
        </p:nvSpPr>
        <p:spPr>
          <a:xfrm>
            <a:off x="6084168" y="1196752"/>
            <a:ext cx="17193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>
                <a:solidFill>
                  <a:srgbClr val="A61CB4"/>
                </a:solidFill>
              </a:rPr>
              <a:t>Před 220mil. let</a:t>
            </a:r>
            <a:endParaRPr lang="cs-CZ" dirty="0">
              <a:solidFill>
                <a:srgbClr val="A61CB4"/>
              </a:solidFill>
            </a:endParaRPr>
          </a:p>
        </p:txBody>
      </p:sp>
      <p:pic>
        <p:nvPicPr>
          <p:cNvPr id="21508" name="Picture 4" descr="Soubor:LateJurassicGlobal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436096" y="3284984"/>
            <a:ext cx="3096344" cy="1548172"/>
          </a:xfrm>
          <a:prstGeom prst="rect">
            <a:avLst/>
          </a:prstGeom>
          <a:noFill/>
        </p:spPr>
      </p:pic>
      <p:sp>
        <p:nvSpPr>
          <p:cNvPr id="11" name="TextovéPole 10"/>
          <p:cNvSpPr txBox="1"/>
          <p:nvPr/>
        </p:nvSpPr>
        <p:spPr>
          <a:xfrm>
            <a:off x="6228184" y="2996952"/>
            <a:ext cx="16664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>
                <a:solidFill>
                  <a:srgbClr val="A61CB4"/>
                </a:solidFill>
              </a:rPr>
              <a:t>Před 150mil. let</a:t>
            </a:r>
            <a:endParaRPr lang="cs-CZ" dirty="0">
              <a:solidFill>
                <a:srgbClr val="A61CB4"/>
              </a:solidFill>
            </a:endParaRPr>
          </a:p>
        </p:txBody>
      </p:sp>
      <p:pic>
        <p:nvPicPr>
          <p:cNvPr id="21510" name="Picture 6" descr="Soubor:LateCretaceousGlobal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436096" y="5085184"/>
            <a:ext cx="3096344" cy="1548172"/>
          </a:xfrm>
          <a:prstGeom prst="rect">
            <a:avLst/>
          </a:prstGeom>
          <a:noFill/>
        </p:spPr>
      </p:pic>
      <p:sp>
        <p:nvSpPr>
          <p:cNvPr id="14" name="TextovéPole 13"/>
          <p:cNvSpPr txBox="1"/>
          <p:nvPr/>
        </p:nvSpPr>
        <p:spPr>
          <a:xfrm>
            <a:off x="6156176" y="4797152"/>
            <a:ext cx="15493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>
                <a:solidFill>
                  <a:srgbClr val="A61CB4"/>
                </a:solidFill>
              </a:rPr>
              <a:t>Před 90mil. let</a:t>
            </a:r>
            <a:endParaRPr lang="cs-CZ" dirty="0">
              <a:solidFill>
                <a:srgbClr val="A61CB4"/>
              </a:solidFill>
            </a:endParaRPr>
          </a:p>
        </p:txBody>
      </p:sp>
      <p:pic>
        <p:nvPicPr>
          <p:cNvPr id="21512" name="Picture 8" descr="Soubor:Paleogene-EoceneGlobal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55576" y="4581128"/>
            <a:ext cx="3888432" cy="1944216"/>
          </a:xfrm>
          <a:prstGeom prst="rect">
            <a:avLst/>
          </a:prstGeom>
          <a:noFill/>
        </p:spPr>
      </p:pic>
      <p:sp>
        <p:nvSpPr>
          <p:cNvPr id="16" name="TextovéPole 15"/>
          <p:cNvSpPr txBox="1"/>
          <p:nvPr/>
        </p:nvSpPr>
        <p:spPr>
          <a:xfrm>
            <a:off x="1907704" y="4221088"/>
            <a:ext cx="15493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>
                <a:solidFill>
                  <a:srgbClr val="A61CB4"/>
                </a:solidFill>
              </a:rPr>
              <a:t>Před 50mil. let</a:t>
            </a:r>
            <a:endParaRPr lang="cs-CZ" dirty="0">
              <a:solidFill>
                <a:srgbClr val="A61CB4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E0F635AD3BA2CF44A3B9B86DC2AD9EC1" ma:contentTypeVersion="1" ma:contentTypeDescription="Vytvoří nový dokument" ma:contentTypeScope="" ma:versionID="8f7326285afd49f5ef5002430cc49389">
  <xsd:schema xmlns:xsd="http://www.w3.org/2001/XMLSchema" xmlns:xs="http://www.w3.org/2001/XMLSchema" xmlns:p="http://schemas.microsoft.com/office/2006/metadata/properties" xmlns:ns2="739c032b-a5be-4b43-b007-0b056e5ef5b0" targetNamespace="http://schemas.microsoft.com/office/2006/metadata/properties" ma:root="true" ma:fieldsID="5f670596faa504749097f9c31e0ae072" ns2:_="">
    <xsd:import namespace="739c032b-a5be-4b43-b007-0b056e5ef5b0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39c032b-a5be-4b43-b007-0b056e5ef5b0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Hodnota ID dokumentu" ma:description="Hodnota ID dokumentu přiřazená této položce" ma:internalName="_dlc_DocId" ma:readOnly="true">
      <xsd:simpleType>
        <xsd:restriction base="dms:Text"/>
      </xsd:simpleType>
    </xsd:element>
    <xsd:element name="_dlc_DocIdUrl" ma:index="9" nillable="true" ma:displayName="ID dokumentu" ma:description="Trvalý odkaz na tento dokument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Zachovat ID" ma:description="Ponechat ID po přidání" ma:hidden="true" ma:internalName="_dlc_DocIdPersistId" ma:readOnly="true">
      <xsd:simpleType>
        <xsd:restriction base="dms:Boolea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 obsahu"/>
        <xsd:element ref="dc:title" minOccurs="0" maxOccurs="1" ma:index="4" ma:displayName="Nadpis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Assembly>Microsoft.Office.DocumentManagement, Version=14.0.0.0, Culture=neutral, PublicKeyToken=71e9bce111e9429c</Assembly>
    <Class>Microsoft.Office.DocumentManagement.Internal.DocIdHandler</Class>
    <Data/>
    <Filter/>
  </Receiver>
</spe:Receiver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dlc_DocId xmlns="739c032b-a5be-4b43-b007-0b056e5ef5b0">2QZ4H56NJ3VP-63-1417</_dlc_DocId>
    <_dlc_DocIdUrl xmlns="739c032b-a5be-4b43-b007-0b056e5ef5b0">
      <Url>https://sharepoint.postupicka.cz/seminar4/_layouts/DocIdRedir.aspx?ID=2QZ4H56NJ3VP-63-1417</Url>
      <Description>2QZ4H56NJ3VP-63-1417</Description>
    </_dlc_DocIdUrl>
  </documentManagement>
</p:properties>
</file>

<file path=customXml/itemProps1.xml><?xml version="1.0" encoding="utf-8"?>
<ds:datastoreItem xmlns:ds="http://schemas.openxmlformats.org/officeDocument/2006/customXml" ds:itemID="{B098B230-2928-4DA5-BF31-E25F88F5D99C}"/>
</file>

<file path=customXml/itemProps2.xml><?xml version="1.0" encoding="utf-8"?>
<ds:datastoreItem xmlns:ds="http://schemas.openxmlformats.org/officeDocument/2006/customXml" ds:itemID="{CBFF0ADD-47D1-4305-A47D-F01E23AA2F24}"/>
</file>

<file path=customXml/itemProps3.xml><?xml version="1.0" encoding="utf-8"?>
<ds:datastoreItem xmlns:ds="http://schemas.openxmlformats.org/officeDocument/2006/customXml" ds:itemID="{FAE095FE-255C-4DC9-933B-032B8608D57C}"/>
</file>

<file path=customXml/itemProps4.xml><?xml version="1.0" encoding="utf-8"?>
<ds:datastoreItem xmlns:ds="http://schemas.openxmlformats.org/officeDocument/2006/customXml" ds:itemID="{5FF657C7-A4DF-4E91-A95D-A4CEF2F76B4D}"/>
</file>

<file path=docProps/app.xml><?xml version="1.0" encoding="utf-8"?>
<Properties xmlns="http://schemas.openxmlformats.org/officeDocument/2006/extended-properties" xmlns:vt="http://schemas.openxmlformats.org/officeDocument/2006/docPropsVTypes">
  <TotalTime>113</TotalTime>
  <Words>107</Words>
  <Application>Microsoft Office PowerPoint</Application>
  <PresentationFormat>Předvádění na obrazovce (4:3)</PresentationFormat>
  <Paragraphs>59</Paragraphs>
  <Slides>9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9</vt:i4>
      </vt:variant>
    </vt:vector>
  </HeadingPairs>
  <TitlesOfParts>
    <vt:vector size="10" baseType="lpstr">
      <vt:lpstr>Motiv sady Office</vt:lpstr>
      <vt:lpstr>LITOSFÉRA</vt:lpstr>
      <vt:lpstr>Co je to litosféra?</vt:lpstr>
      <vt:lpstr> Zemský plášť </vt:lpstr>
      <vt:lpstr>Prezentace aplikace PowerPoint</vt:lpstr>
      <vt:lpstr>Zemská kůra</vt:lpstr>
      <vt:lpstr>Prezentace aplikace PowerPoint</vt:lpstr>
      <vt:lpstr> Co je to astenosféra </vt:lpstr>
      <vt:lpstr>Vývoj kontinentů</vt:lpstr>
      <vt:lpstr> Historický vývoj: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LITOSFÉRA</dc:title>
  <dc:creator>HONZA</dc:creator>
  <cp:lastModifiedBy>Beranová, Dana</cp:lastModifiedBy>
  <cp:revision>13</cp:revision>
  <dcterms:created xsi:type="dcterms:W3CDTF">2012-09-23T14:55:59Z</dcterms:created>
  <dcterms:modified xsi:type="dcterms:W3CDTF">2012-10-15T10:35:08Z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0x010100E0F635AD3BA2CF44A3B9B86DC2AD9EC1</vt:lpwstr>
  </property>
  <property fmtid="{D5CDD505-2E9C-101B-9397-08002B2CF9AE}" pid="3" name="_dlc_DocIdItemGuid">
    <vt:lpwstr>34a6be27-be60-487d-8195-42283cf90999</vt:lpwstr>
  </property>
</Properties>
</file>