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15DA-550A-4F8F-8A76-8C00A65B3322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E9D0-766D-46D8-A280-D2D624CA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15DA-550A-4F8F-8A76-8C00A65B3322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E9D0-766D-46D8-A280-D2D624CA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15DA-550A-4F8F-8A76-8C00A65B3322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E9D0-766D-46D8-A280-D2D624CA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15DA-550A-4F8F-8A76-8C00A65B3322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E9D0-766D-46D8-A280-D2D624CA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15DA-550A-4F8F-8A76-8C00A65B3322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E9D0-766D-46D8-A280-D2D624CA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15DA-550A-4F8F-8A76-8C00A65B3322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E9D0-766D-46D8-A280-D2D624CA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15DA-550A-4F8F-8A76-8C00A65B3322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E9D0-766D-46D8-A280-D2D624CA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15DA-550A-4F8F-8A76-8C00A65B3322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E9D0-766D-46D8-A280-D2D624CA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15DA-550A-4F8F-8A76-8C00A65B3322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E9D0-766D-46D8-A280-D2D624CA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15DA-550A-4F8F-8A76-8C00A65B3322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E9D0-766D-46D8-A280-D2D624CA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415DA-550A-4F8F-8A76-8C00A65B3322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E9D0-766D-46D8-A280-D2D624CA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415DA-550A-4F8F-8A76-8C00A65B3322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2E9D0-766D-46D8-A280-D2D624CA7C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Mezinárodní </a:t>
            </a:r>
            <a:r>
              <a:rPr lang="cs-CZ" smtClean="0"/>
              <a:t>integrace, OSN, </a:t>
            </a:r>
            <a:r>
              <a:rPr lang="cs-CZ" smtClean="0"/>
              <a:t>Evropská </a:t>
            </a:r>
            <a:r>
              <a:rPr lang="cs-CZ" smtClean="0"/>
              <a:t>unie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cs-CZ" sz="2000" b="1" dirty="0" smtClean="0"/>
          </a:p>
          <a:p>
            <a:r>
              <a:rPr lang="cs-CZ" sz="2000" b="1" dirty="0" smtClean="0"/>
              <a:t>CE</a:t>
            </a:r>
            <a:r>
              <a:rPr lang="cs-CZ" sz="2000" dirty="0" smtClean="0"/>
              <a:t> - </a:t>
            </a:r>
            <a:r>
              <a:rPr lang="cs-CZ" sz="2000" dirty="0" smtClean="0">
                <a:effectLst/>
              </a:rPr>
              <a:t>Rada Evropy</a:t>
            </a:r>
          </a:p>
          <a:p>
            <a:pPr lvl="1"/>
            <a:r>
              <a:rPr lang="cs-CZ" sz="1600" dirty="0" smtClean="0">
                <a:effectLst/>
              </a:rPr>
              <a:t>Vznik: 5. 5. 1949 (Londýn)</a:t>
            </a:r>
          </a:p>
          <a:p>
            <a:pPr lvl="1"/>
            <a:r>
              <a:rPr lang="cs-CZ" sz="1600" dirty="0" smtClean="0">
                <a:effectLst/>
              </a:rPr>
              <a:t>Sídlo: Štrasburk</a:t>
            </a:r>
          </a:p>
          <a:p>
            <a:pPr lvl="1"/>
            <a:r>
              <a:rPr lang="cs-CZ" sz="1600" dirty="0" smtClean="0">
                <a:effectLst/>
              </a:rPr>
              <a:t>Počet členů: 47</a:t>
            </a:r>
          </a:p>
          <a:p>
            <a:pPr lvl="1"/>
            <a:r>
              <a:rPr lang="cs-CZ" sz="1600" dirty="0" smtClean="0">
                <a:effectLst/>
              </a:rPr>
              <a:t>Typ integrace: vojensko-politická</a:t>
            </a:r>
          </a:p>
          <a:p>
            <a:pPr lvl="1"/>
            <a:r>
              <a:rPr lang="cs-CZ" sz="1600" dirty="0" smtClean="0">
                <a:effectLst/>
              </a:rPr>
              <a:t>Cíle: ochrana lidských práv, demokracie, podpora reforem....</a:t>
            </a:r>
          </a:p>
          <a:p>
            <a:endParaRPr lang="cs-CZ" sz="20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b="1" dirty="0" smtClean="0"/>
              <a:t>CEFTA</a:t>
            </a:r>
            <a:r>
              <a:rPr lang="cs-CZ" sz="2000" dirty="0" smtClean="0"/>
              <a:t> - </a:t>
            </a:r>
            <a:r>
              <a:rPr lang="cs-CZ" sz="2000" dirty="0" smtClean="0">
                <a:effectLst/>
              </a:rPr>
              <a:t>Středoevropská zóna volného obchodu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Vznik: 1991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Sídlo: </a:t>
            </a:r>
            <a:r>
              <a:rPr lang="cs-CZ" sz="1600" dirty="0" err="1" smtClean="0">
                <a:effectLst/>
              </a:rPr>
              <a:t>Budapeš</a:t>
            </a:r>
            <a:endParaRPr lang="cs-CZ" sz="1600" dirty="0" smtClean="0">
              <a:effectLst/>
            </a:endParaRP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Počet členů: 8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Typ integrace: ekonomická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Členové:  Albánii, Bosnu a Hercegovinu, Chorvatsko, Makedonii, Moldavsko, Černou Horu, Srbsko </a:t>
            </a:r>
            <a:r>
              <a:rPr lang="cs-CZ" sz="1600" dirty="0" err="1" smtClean="0"/>
              <a:t>aUNMIK</a:t>
            </a:r>
            <a:r>
              <a:rPr lang="cs-CZ" sz="1600" dirty="0" smtClean="0"/>
              <a:t> (Kosovo)</a:t>
            </a:r>
          </a:p>
          <a:p>
            <a:pPr lvl="1">
              <a:lnSpc>
                <a:spcPct val="80000"/>
              </a:lnSpc>
              <a:buNone/>
            </a:pPr>
            <a:endParaRPr lang="cs-CZ" sz="2000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b="1" dirty="0" smtClean="0"/>
              <a:t>COMMONWEALTH </a:t>
            </a:r>
            <a:r>
              <a:rPr lang="cs-CZ" sz="2000" dirty="0" smtClean="0"/>
              <a:t>- </a:t>
            </a:r>
            <a:r>
              <a:rPr lang="cs-CZ" sz="2000" dirty="0" smtClean="0">
                <a:effectLst/>
              </a:rPr>
              <a:t>Britské Společenství národů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Vznik: 1931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Sídlo: -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Počet členů: 54 (samostatné země + závislá území a teritoria pod správou Velké Británie, Austrálie a Nového Zélandu)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Typ integrace: vojensko-politická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Volné společenství Velké Británie a nezávislých zemí- společná minulost, uznávají britského panovníka za hlavu a symbol Společenství</a:t>
            </a:r>
            <a:endParaRPr lang="cs-CZ" sz="1600" dirty="0"/>
          </a:p>
        </p:txBody>
      </p:sp>
      <p:pic>
        <p:nvPicPr>
          <p:cNvPr id="6" name="Picture 7" descr="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404664"/>
            <a:ext cx="3046239" cy="1515192"/>
          </a:xfrm>
          <a:prstGeom prst="rect">
            <a:avLst/>
          </a:prstGeom>
          <a:noFill/>
        </p:spPr>
      </p:pic>
      <p:pic>
        <p:nvPicPr>
          <p:cNvPr id="15365" name="Picture 5" descr="http://upload.wikimedia.org/wikipedia/en/thumb/a/af/Council_of_Europe_logo.svg/115px-Council_of_Europe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92696"/>
            <a:ext cx="1095375" cy="800100"/>
          </a:xfrm>
          <a:prstGeom prst="rect">
            <a:avLst/>
          </a:prstGeom>
          <a:noFill/>
        </p:spPr>
      </p:pic>
      <p:pic>
        <p:nvPicPr>
          <p:cNvPr id="15367" name="Picture 7" descr="http://upload.wikimedia.org/wikipedia/commons/thumb/6/6f/Flag_of_CEFTA.svg/125px-Flag_of_CEFT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852936"/>
            <a:ext cx="1190625" cy="819151"/>
          </a:xfrm>
          <a:prstGeom prst="rect">
            <a:avLst/>
          </a:prstGeom>
          <a:noFill/>
        </p:spPr>
      </p:pic>
      <p:pic>
        <p:nvPicPr>
          <p:cNvPr id="15369" name="Picture 9" descr="Map of Europe (lighter grey) indicatingthe members of CEFTA (orange)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492896"/>
            <a:ext cx="1728192" cy="1299601"/>
          </a:xfrm>
          <a:prstGeom prst="rect">
            <a:avLst/>
          </a:prstGeom>
          <a:noFill/>
        </p:spPr>
      </p:pic>
      <p:pic>
        <p:nvPicPr>
          <p:cNvPr id="10" name="Picture 7" descr="c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020272" y="4365104"/>
            <a:ext cx="1944216" cy="934524"/>
          </a:xfrm>
          <a:prstGeom prst="rect">
            <a:avLst/>
          </a:prstGeom>
          <a:noFill/>
        </p:spPr>
      </p:pic>
      <p:pic>
        <p:nvPicPr>
          <p:cNvPr id="15371" name="Picture 11" descr="http://upload.wikimedia.org/wikipedia/commons/thumb/3/39/Flag_of_the_Commonwealth_of_Nations.svg/220px-Flag_of_the_Commonwealth_of_Nations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437112"/>
            <a:ext cx="1440160" cy="72008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ECOWAS</a:t>
            </a:r>
            <a:r>
              <a:rPr lang="cs-CZ" sz="2000" dirty="0" smtClean="0"/>
              <a:t> - </a:t>
            </a:r>
            <a:r>
              <a:rPr lang="cs-CZ" sz="2000" dirty="0" smtClean="0">
                <a:effectLst/>
              </a:rPr>
              <a:t>Hospodářské společenství západoafrických zemí; </a:t>
            </a:r>
          </a:p>
          <a:p>
            <a:pPr lvl="1"/>
            <a:r>
              <a:rPr lang="cs-CZ" sz="1600" dirty="0" smtClean="0">
                <a:effectLst/>
              </a:rPr>
              <a:t>Vznik: 1975</a:t>
            </a:r>
          </a:p>
          <a:p>
            <a:pPr lvl="1"/>
            <a:r>
              <a:rPr lang="cs-CZ" sz="1600" dirty="0" smtClean="0">
                <a:effectLst/>
              </a:rPr>
              <a:t>Sídlo: </a:t>
            </a:r>
            <a:r>
              <a:rPr lang="cs-CZ" sz="1600" dirty="0" err="1" smtClean="0">
                <a:effectLst/>
              </a:rPr>
              <a:t>Abuja</a:t>
            </a:r>
            <a:endParaRPr lang="cs-CZ" sz="1600" dirty="0" smtClean="0"/>
          </a:p>
          <a:p>
            <a:pPr lvl="1"/>
            <a:r>
              <a:rPr lang="cs-CZ" sz="1600" dirty="0" smtClean="0">
                <a:effectLst/>
              </a:rPr>
              <a:t>Počet členů: 15</a:t>
            </a:r>
          </a:p>
          <a:p>
            <a:pPr lvl="1"/>
            <a:r>
              <a:rPr lang="cs-CZ" sz="1600" dirty="0" smtClean="0">
                <a:effectLst/>
              </a:rPr>
              <a:t>Typ integrace: ekonomická </a:t>
            </a:r>
          </a:p>
          <a:p>
            <a:endParaRPr lang="cs-CZ" sz="2000" dirty="0" smtClean="0">
              <a:effectLst/>
            </a:endParaRPr>
          </a:p>
          <a:p>
            <a:r>
              <a:rPr lang="cs-CZ" sz="2000" b="1" dirty="0" smtClean="0"/>
              <a:t>EFTA </a:t>
            </a:r>
            <a:r>
              <a:rPr lang="cs-CZ" sz="2000" dirty="0" smtClean="0"/>
              <a:t>- </a:t>
            </a:r>
            <a:r>
              <a:rPr lang="cs-CZ" sz="2000" dirty="0" smtClean="0">
                <a:effectLst/>
              </a:rPr>
              <a:t>Evropské sdružení volného obchodu</a:t>
            </a:r>
          </a:p>
          <a:p>
            <a:pPr lvl="1"/>
            <a:r>
              <a:rPr lang="cs-CZ" sz="1600" dirty="0" smtClean="0">
                <a:effectLst/>
              </a:rPr>
              <a:t>Vznik: 24.1.1960 (Stockholm)</a:t>
            </a:r>
          </a:p>
          <a:p>
            <a:pPr lvl="1"/>
            <a:r>
              <a:rPr lang="cs-CZ" sz="1600" dirty="0" smtClean="0">
                <a:effectLst/>
              </a:rPr>
              <a:t>Sídlo: Ženeva</a:t>
            </a:r>
          </a:p>
          <a:p>
            <a:pPr lvl="1"/>
            <a:r>
              <a:rPr lang="cs-CZ" sz="1600" dirty="0" smtClean="0">
                <a:effectLst/>
              </a:rPr>
              <a:t>Počet členů: 4</a:t>
            </a:r>
          </a:p>
          <a:p>
            <a:pPr lvl="1"/>
            <a:r>
              <a:rPr lang="cs-CZ" sz="1600" dirty="0" smtClean="0">
                <a:effectLst/>
              </a:rPr>
              <a:t>Typ integrace: ekonomická </a:t>
            </a:r>
          </a:p>
          <a:p>
            <a:endParaRPr lang="cs-CZ" sz="2000" dirty="0" smtClean="0">
              <a:effectLst/>
            </a:endParaRPr>
          </a:p>
          <a:p>
            <a:r>
              <a:rPr lang="cs-CZ" sz="2000" b="1" dirty="0" smtClean="0"/>
              <a:t>EMA</a:t>
            </a:r>
            <a:r>
              <a:rPr lang="cs-CZ" sz="2000" dirty="0" smtClean="0"/>
              <a:t> - </a:t>
            </a:r>
            <a:r>
              <a:rPr lang="cs-CZ" sz="2000" dirty="0" smtClean="0">
                <a:effectLst/>
              </a:rPr>
              <a:t>Evropská měnová dohoda; </a:t>
            </a:r>
          </a:p>
          <a:p>
            <a:pPr lvl="1"/>
            <a:r>
              <a:rPr lang="cs-CZ" sz="1600" dirty="0" smtClean="0">
                <a:effectLst/>
              </a:rPr>
              <a:t>Vznik: 1959</a:t>
            </a:r>
          </a:p>
          <a:p>
            <a:pPr lvl="1"/>
            <a:r>
              <a:rPr lang="cs-CZ" sz="1600" dirty="0" smtClean="0">
                <a:effectLst/>
              </a:rPr>
              <a:t>Poskytuje členským zemím krátkodobé půjčky na krytí dočasných schodků platební bilance</a:t>
            </a:r>
          </a:p>
          <a:p>
            <a:pPr lvl="1"/>
            <a:r>
              <a:rPr lang="cs-CZ" sz="1600" dirty="0" smtClean="0">
                <a:effectLst/>
              </a:rPr>
              <a:t>Součást Organizace pro evropskou hospodářskou spolupráci</a:t>
            </a:r>
          </a:p>
          <a:p>
            <a:endParaRPr lang="cs-CZ" sz="2000" dirty="0"/>
          </a:p>
        </p:txBody>
      </p:sp>
      <p:pic>
        <p:nvPicPr>
          <p:cNvPr id="14338" name="Picture 2" descr="http://upload.wikimedia.org/wikipedia/en/thumb/8/8e/ECOWAS_Flag.png/100px-ECOWAS_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268760"/>
            <a:ext cx="952500" cy="857251"/>
          </a:xfrm>
          <a:prstGeom prst="rect">
            <a:avLst/>
          </a:prstGeom>
          <a:noFill/>
        </p:spPr>
      </p:pic>
      <p:pic>
        <p:nvPicPr>
          <p:cNvPr id="14340" name="Picture 4" descr="http://upload.wikimedia.org/wikipedia/commons/thumb/7/75/EFTA_logo.svg/100px-EFTA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12976"/>
            <a:ext cx="952500" cy="733426"/>
          </a:xfrm>
          <a:prstGeom prst="rect">
            <a:avLst/>
          </a:prstGeom>
          <a:noFill/>
        </p:spPr>
      </p:pic>
      <p:pic>
        <p:nvPicPr>
          <p:cNvPr id="14342" name="Picture 6" descr="File:EFTA AELE countries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852936"/>
            <a:ext cx="1872208" cy="1431689"/>
          </a:xfrm>
          <a:prstGeom prst="rect">
            <a:avLst/>
          </a:prstGeom>
          <a:noFill/>
        </p:spPr>
      </p:pic>
      <p:pic>
        <p:nvPicPr>
          <p:cNvPr id="14344" name="Picture 8" descr="http://upload.wikimedia.org/wikipedia/commons/thumb/f/f7/ECOWAS.png/250px-ECOWA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124744"/>
            <a:ext cx="2945779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2500" dirty="0" smtClean="0">
                <a:effectLst/>
              </a:rPr>
              <a:t>Evropská unie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2500" dirty="0" smtClean="0">
                <a:effectLst/>
              </a:rPr>
              <a:t>Vznik: 1957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2500" dirty="0" smtClean="0">
                <a:effectLst/>
              </a:rPr>
              <a:t>Sídlo: Brusel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2500" dirty="0" smtClean="0">
                <a:effectLst/>
              </a:rPr>
              <a:t>Počet členů: 27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2500" dirty="0" smtClean="0">
                <a:effectLst/>
              </a:rPr>
              <a:t>Typ integrace: ekonomická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2500" dirty="0" smtClean="0">
                <a:effectLst/>
              </a:rPr>
              <a:t>Cíl: prohlubování hospodářské a politické integrace členských zemí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2500" dirty="0" smtClean="0">
                <a:effectLst/>
              </a:rPr>
              <a:t>Základní orgány: Evropská komise, Rada ministrů, Evropský parlament, Evropský soudní dvůr, Evropská investiční banka, Hospodářský a sociální výbor</a:t>
            </a:r>
          </a:p>
          <a:p>
            <a:endParaRPr lang="cs-CZ" dirty="0"/>
          </a:p>
        </p:txBody>
      </p:sp>
      <p:pic>
        <p:nvPicPr>
          <p:cNvPr id="13314" name="Picture 2" descr="Evropská vlaj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1656184" cy="1099104"/>
          </a:xfrm>
          <a:prstGeom prst="rect">
            <a:avLst/>
          </a:prstGeom>
          <a:noFill/>
        </p:spPr>
      </p:pic>
      <p:pic>
        <p:nvPicPr>
          <p:cNvPr id="13318" name="Picture 6" descr="Member States of the European Union (polar stereographic projection) C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429000" cy="31718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34" name="Zástupný symbol pro obsah 33"/>
          <p:cNvGraphicFramePr>
            <a:graphicFrameLocks noGrp="1"/>
          </p:cNvGraphicFramePr>
          <p:nvPr>
            <p:ph idx="1"/>
          </p:nvPr>
        </p:nvGraphicFramePr>
        <p:xfrm>
          <a:off x="-3" y="4"/>
          <a:ext cx="9144005" cy="6873270"/>
        </p:xfrm>
        <a:graphic>
          <a:graphicData uri="http://schemas.openxmlformats.org/drawingml/2006/table">
            <a:tbl>
              <a:tblPr/>
              <a:tblGrid>
                <a:gridCol w="1262829"/>
                <a:gridCol w="1262829"/>
                <a:gridCol w="1262829"/>
                <a:gridCol w="1262829"/>
                <a:gridCol w="402599"/>
                <a:gridCol w="1164432"/>
                <a:gridCol w="1262829"/>
                <a:gridCol w="1262829"/>
              </a:tblGrid>
              <a:tr h="324168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země</a:t>
                      </a:r>
                    </a:p>
                  </a:txBody>
                  <a:tcPr marL="2081" marR="2185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/>
                        <a:t>vstup</a:t>
                      </a:r>
                      <a:endParaRPr lang="cs-CZ" sz="1100" dirty="0"/>
                    </a:p>
                  </a:txBody>
                  <a:tcPr marL="2081" marR="2185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obyvatel</a:t>
                      </a:r>
                      <a:br>
                        <a:rPr lang="cs-CZ" sz="1100" dirty="0"/>
                      </a:br>
                      <a:r>
                        <a:rPr lang="cs-CZ" sz="1100" dirty="0"/>
                        <a:t>(mil., 2010</a:t>
                      </a:r>
                      <a:r>
                        <a:rPr lang="cs-CZ" sz="1100" dirty="0" smtClean="0"/>
                        <a:t>)</a:t>
                      </a:r>
                      <a:endParaRPr lang="cs-CZ" sz="1100" dirty="0"/>
                    </a:p>
                  </a:txBody>
                  <a:tcPr marL="2081" marR="2185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rozloha</a:t>
                      </a:r>
                      <a:br>
                        <a:rPr lang="cs-CZ" sz="1100" dirty="0"/>
                      </a:br>
                      <a:r>
                        <a:rPr lang="cs-CZ" sz="1100" dirty="0"/>
                        <a:t>(km²</a:t>
                      </a:r>
                      <a:r>
                        <a:rPr lang="cs-CZ" sz="1100" dirty="0" smtClean="0"/>
                        <a:t>)</a:t>
                      </a:r>
                      <a:endParaRPr lang="cs-CZ" sz="1100" dirty="0"/>
                    </a:p>
                  </a:txBody>
                  <a:tcPr marL="2081" marR="2185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HDP</a:t>
                      </a:r>
                      <a:r>
                        <a:rPr lang="cs-CZ" sz="1100" dirty="0"/>
                        <a:t> (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PPP</a:t>
                      </a:r>
                      <a:r>
                        <a:rPr lang="cs-CZ" sz="1100" dirty="0"/>
                        <a:t>) na hlavu, </a:t>
                      </a:r>
                      <a:r>
                        <a:rPr lang="cs-CZ" sz="1100" dirty="0" smtClean="0"/>
                        <a:t>     2010</a:t>
                      </a:r>
                      <a:r>
                        <a:rPr lang="cs-CZ" sz="1100" baseline="30000" dirty="0" smtClean="0">
                          <a:solidFill>
                            <a:srgbClr val="0B0080"/>
                          </a:solidFill>
                        </a:rPr>
                        <a:t> </a:t>
                      </a:r>
                      <a:r>
                        <a:rPr lang="cs-CZ" sz="1100" dirty="0" smtClean="0">
                          <a:solidFill>
                            <a:srgbClr val="0B0080"/>
                          </a:solidFill>
                        </a:rPr>
                        <a:t>USD</a:t>
                      </a:r>
                      <a:r>
                        <a:rPr lang="cs-CZ" sz="1100" dirty="0"/>
                        <a:t> / % EU</a:t>
                      </a:r>
                    </a:p>
                  </a:txBody>
                  <a:tcPr marL="2081" marR="2185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křesel</a:t>
                      </a:r>
                      <a:br>
                        <a:rPr lang="pl-PL" sz="1100" dirty="0"/>
                      </a:br>
                      <a:r>
                        <a:rPr lang="pl-PL" sz="1100" dirty="0"/>
                        <a:t>v </a:t>
                      </a:r>
                      <a:r>
                        <a:rPr lang="pl-PL" sz="1100" dirty="0">
                          <a:solidFill>
                            <a:srgbClr val="0B0080"/>
                          </a:solidFill>
                        </a:rPr>
                        <a:t>EP</a:t>
                      </a:r>
                      <a:r>
                        <a:rPr lang="pl-PL" sz="1100" dirty="0"/>
                        <a:t> od 2009</a:t>
                      </a:r>
                    </a:p>
                  </a:txBody>
                  <a:tcPr marL="2081" marR="2185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hlasů</a:t>
                      </a:r>
                      <a:br>
                        <a:rPr lang="cs-CZ" sz="1100" dirty="0"/>
                      </a:br>
                      <a:r>
                        <a:rPr lang="cs-CZ" sz="1100" dirty="0"/>
                        <a:t>v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Radě</a:t>
                      </a:r>
                      <a:endParaRPr lang="cs-CZ" sz="1100" dirty="0"/>
                    </a:p>
                  </a:txBody>
                  <a:tcPr marL="2081" marR="2185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Německo</a:t>
                      </a:r>
                      <a:r>
                        <a:rPr lang="cs-CZ" sz="1100" dirty="0"/>
                        <a:t> €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1952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82,3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357 022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35 930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116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99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29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Nizozemsko</a:t>
                      </a:r>
                      <a:r>
                        <a:rPr lang="cs-CZ" sz="1100" dirty="0"/>
                        <a:t> €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1952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16,4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41 543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40 777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132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Lucembursko</a:t>
                      </a:r>
                      <a:r>
                        <a:rPr lang="cs-CZ" sz="1100" dirty="0"/>
                        <a:t> €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1952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0,5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2 586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80 304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260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6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Itálie</a:t>
                      </a:r>
                      <a:r>
                        <a:rPr lang="cs-CZ" sz="1100" dirty="0"/>
                        <a:t> €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1952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60,1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301 340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29 109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94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72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29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Francie</a:t>
                      </a:r>
                      <a:r>
                        <a:rPr lang="cs-CZ" sz="1100" dirty="0"/>
                        <a:t> €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1952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63,8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643 427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34 092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111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72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29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 smtClean="0">
                          <a:solidFill>
                            <a:srgbClr val="0B0080"/>
                          </a:solidFill>
                        </a:rPr>
                        <a:t>Belgie</a:t>
                      </a:r>
                      <a:r>
                        <a:rPr lang="cs-CZ" sz="1100" dirty="0" smtClean="0"/>
                        <a:t> €</a:t>
                      </a:r>
                      <a:endParaRPr lang="cs-CZ" sz="1100" dirty="0"/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1952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10,6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30 528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36 274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118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Spojené království</a:t>
                      </a:r>
                      <a:endParaRPr lang="cs-CZ" sz="1100" dirty="0"/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1973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60,9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243 610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35 053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114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72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29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Irsko</a:t>
                      </a:r>
                      <a:r>
                        <a:rPr lang="cs-CZ" sz="1100" dirty="0"/>
                        <a:t> €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1973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4,4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70 273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38 816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126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Dánsko</a:t>
                      </a:r>
                      <a:endParaRPr lang="cs-CZ" sz="1100" dirty="0"/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1973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5,5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43 094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36 764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119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Řecko</a:t>
                      </a:r>
                      <a:r>
                        <a:rPr lang="cs-CZ" sz="1100" dirty="0"/>
                        <a:t> €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1981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11,2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131 957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28 833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94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Španělsko</a:t>
                      </a:r>
                      <a:r>
                        <a:rPr lang="cs-CZ" sz="1100" dirty="0"/>
                        <a:t> €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1986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44,8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505 370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29 418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95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50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Portugalsko</a:t>
                      </a:r>
                      <a:r>
                        <a:rPr lang="cs-CZ" sz="1100" dirty="0"/>
                        <a:t> €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1986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10,6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92 090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23 113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75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Švédsko</a:t>
                      </a:r>
                      <a:endParaRPr lang="cs-CZ" sz="1100" dirty="0"/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1995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9,1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450 295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37 775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123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18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10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Rakousko</a:t>
                      </a:r>
                      <a:r>
                        <a:rPr lang="cs-CZ" sz="1100" dirty="0"/>
                        <a:t> €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1995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8,3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83 871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39 454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128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10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 smtClean="0">
                          <a:solidFill>
                            <a:srgbClr val="0B0080"/>
                          </a:solidFill>
                        </a:rPr>
                        <a:t>Finsko</a:t>
                      </a:r>
                      <a:r>
                        <a:rPr lang="cs-CZ" sz="1100" dirty="0"/>
                        <a:t> €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1995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5,3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338 145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34 401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112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Česká republika</a:t>
                      </a:r>
                      <a:endParaRPr lang="cs-CZ" sz="1100" dirty="0"/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2004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10,5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78 867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24 987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81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Slovinsko</a:t>
                      </a:r>
                      <a:r>
                        <a:rPr lang="cs-CZ" sz="1100" dirty="0"/>
                        <a:t> €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2004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2,0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20 273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27 900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90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Slovensko</a:t>
                      </a:r>
                      <a:r>
                        <a:rPr lang="cs-CZ" sz="1100" dirty="0"/>
                        <a:t> €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2004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5,4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49 035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22 267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72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Polsko</a:t>
                      </a:r>
                      <a:endParaRPr lang="cs-CZ" sz="1100" dirty="0"/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2004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38,2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312 685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18 837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61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50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Maďarsko</a:t>
                      </a:r>
                      <a:endParaRPr lang="cs-CZ" sz="1100" dirty="0"/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2004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10,0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93 028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18 815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61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Malta</a:t>
                      </a:r>
                      <a:r>
                        <a:rPr lang="cs-CZ" sz="1100" dirty="0"/>
                        <a:t> €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2004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0,4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316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24 081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78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Lotyšsko</a:t>
                      </a:r>
                      <a:endParaRPr lang="cs-CZ" sz="1100" dirty="0"/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2004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2,3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64 589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14 330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46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8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Litva</a:t>
                      </a:r>
                      <a:endParaRPr lang="cs-CZ" sz="1100" dirty="0"/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2004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3,4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65 300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16 997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55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Kypr</a:t>
                      </a:r>
                      <a:r>
                        <a:rPr lang="cs-CZ" sz="1100" dirty="0"/>
                        <a:t> €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2004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0,8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9 251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28 045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91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6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Estonsko</a:t>
                      </a:r>
                      <a:r>
                        <a:rPr lang="cs-CZ" sz="1100" dirty="0"/>
                        <a:t> €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2004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1,3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45 228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18 274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59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6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Rumunsko</a:t>
                      </a:r>
                      <a:endParaRPr lang="cs-CZ" sz="1100" dirty="0"/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2007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21,5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238 391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11 766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38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33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14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dirty="0"/>
                        <a:t> </a:t>
                      </a:r>
                      <a:r>
                        <a:rPr lang="cs-CZ" sz="1100" dirty="0">
                          <a:solidFill>
                            <a:srgbClr val="0B0080"/>
                          </a:solidFill>
                        </a:rPr>
                        <a:t>Bulharsko</a:t>
                      </a:r>
                      <a:endParaRPr lang="cs-CZ" sz="1100" dirty="0"/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2007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7,6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110 879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12 052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39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17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10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33351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 EU celkem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27 členů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500,0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4 324 782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30 835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100"/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/>
                        <a:t>736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345</a:t>
                      </a:r>
                    </a:p>
                  </a:txBody>
                  <a:tcPr marL="2081" marR="2081" marT="2081" marB="2081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7947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000" dirty="0"/>
              <a:t>1952 vzniklo Evropské společenství uhlí a oceli. 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000" dirty="0"/>
              <a:t>1958 římskými smlouvami vzniká Evropské hospodářské společenství a Evropské společenství pro atomovou energii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000" dirty="0"/>
              <a:t>1967 sloučeny orgány těchto tří organizací, vzniká Evropské společenství (ES)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000" dirty="0"/>
              <a:t>Zakládajícími členy všech tří organizací byly Francie, Německo, Itálie, Nizozemsko, Belgie a Lucembursko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000" dirty="0"/>
              <a:t>1979 přijat Evropský měnový systém (postupné zpevňování směnných kursů měn členských států jako přípravný krok k ustavení měnové unie)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000" dirty="0"/>
              <a:t>1986 přijat Jednotný evropský akt, který upravil římské smlouvy s cílem urychlit rozhodovací procesy v Evropském společenství a dovršit jednotný trh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000" dirty="0"/>
              <a:t>1992 podepsána maastrichtská Smlouva o Evropské unii, která prohlubuje existující spolupráci členských zemí a předpokládá postupnou integraci členských států i v dalších oblastech (hospodářská a měnová unie, společná zahraniční a bezpečnostní politika, sociální politika)</a:t>
            </a:r>
          </a:p>
          <a:p>
            <a:pPr>
              <a:spcAft>
                <a:spcPts val="600"/>
              </a:spcAft>
            </a:pPr>
            <a:endParaRPr lang="cs-CZ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endParaRPr lang="cs-CZ" sz="2000" b="1" dirty="0" smtClean="0"/>
          </a:p>
          <a:p>
            <a:r>
              <a:rPr lang="cs-CZ" sz="2000" b="1" dirty="0" smtClean="0"/>
              <a:t>G8</a:t>
            </a:r>
            <a:r>
              <a:rPr lang="cs-CZ" sz="2000" dirty="0" smtClean="0"/>
              <a:t> - </a:t>
            </a:r>
            <a:r>
              <a:rPr lang="cs-CZ" sz="2000" dirty="0"/>
              <a:t>S</a:t>
            </a:r>
            <a:r>
              <a:rPr lang="cs-CZ" sz="2000" dirty="0" smtClean="0">
                <a:effectLst/>
              </a:rPr>
              <a:t>kupina </a:t>
            </a:r>
            <a:r>
              <a:rPr lang="cs-CZ" sz="2000" dirty="0" smtClean="0"/>
              <a:t>osmi</a:t>
            </a:r>
            <a:r>
              <a:rPr lang="cs-CZ" sz="2000" dirty="0" smtClean="0">
                <a:effectLst/>
              </a:rPr>
              <a:t> nejvýznamnějších průmyslových států (20% světové průmyslové produkce, pokrývají tím 50% světového vývozu) + Rusko; </a:t>
            </a:r>
          </a:p>
          <a:p>
            <a:pPr lvl="1"/>
            <a:r>
              <a:rPr lang="cs-CZ" sz="1600" dirty="0" smtClean="0">
                <a:effectLst/>
              </a:rPr>
              <a:t>Vznik: 1975</a:t>
            </a:r>
          </a:p>
          <a:p>
            <a:pPr lvl="1"/>
            <a:r>
              <a:rPr lang="cs-CZ" sz="1600" dirty="0" smtClean="0">
                <a:effectLst/>
              </a:rPr>
              <a:t>Sídlo: -</a:t>
            </a:r>
          </a:p>
          <a:p>
            <a:pPr lvl="1"/>
            <a:r>
              <a:rPr lang="cs-CZ" sz="1600" dirty="0" smtClean="0">
                <a:effectLst/>
              </a:rPr>
              <a:t>Počet členů: 8</a:t>
            </a:r>
          </a:p>
          <a:p>
            <a:pPr lvl="1"/>
            <a:r>
              <a:rPr lang="cs-CZ" sz="1600" dirty="0" smtClean="0">
                <a:effectLst/>
              </a:rPr>
              <a:t>Typ integrace: ekonomická</a:t>
            </a:r>
          </a:p>
          <a:p>
            <a:pPr lvl="1"/>
            <a:r>
              <a:rPr lang="cs-CZ" sz="1600" dirty="0" smtClean="0">
                <a:effectLst/>
              </a:rPr>
              <a:t>Členové - </a:t>
            </a:r>
            <a:r>
              <a:rPr lang="cs-CZ" sz="1600" dirty="0"/>
              <a:t>Francie, Itálie, Japonsko, Kanada, Německo, </a:t>
            </a:r>
            <a:r>
              <a:rPr lang="cs-CZ" sz="1600" dirty="0" smtClean="0"/>
              <a:t>Rusko, </a:t>
            </a:r>
            <a:r>
              <a:rPr lang="cs-CZ" sz="1600" dirty="0"/>
              <a:t>Spojené království, Spojené státy americké</a:t>
            </a:r>
          </a:p>
          <a:p>
            <a:endParaRPr lang="cs-CZ" sz="2000" dirty="0"/>
          </a:p>
          <a:p>
            <a:r>
              <a:rPr lang="cs-CZ" sz="2000" b="1" dirty="0" smtClean="0">
                <a:effectLst/>
              </a:rPr>
              <a:t>G20 </a:t>
            </a:r>
            <a:r>
              <a:rPr lang="cs-CZ" sz="2000" dirty="0" smtClean="0">
                <a:effectLst/>
              </a:rPr>
              <a:t>– Skupina největších ekonomik světa</a:t>
            </a:r>
          </a:p>
          <a:p>
            <a:pPr lvl="1"/>
            <a:r>
              <a:rPr lang="cs-CZ" sz="1600" dirty="0" smtClean="0"/>
              <a:t>92% HDP světa, 80% obchodu, 2/3 obyvatel</a:t>
            </a:r>
          </a:p>
          <a:p>
            <a:pPr lvl="1"/>
            <a:r>
              <a:rPr lang="cs-CZ" sz="1600" dirty="0" smtClean="0">
                <a:effectLst/>
              </a:rPr>
              <a:t>Jihoafrická republika, Argentina, Brazílie, Kanada, Mexiko, USA, Indonésie, Saúdská Arábie, Indie, Čína, Japonsko, Jižní Korea, Rusko, Turecko, Evropská unie, Francie, Německo, Itálie, Velká </a:t>
            </a:r>
            <a:r>
              <a:rPr lang="cs-CZ" sz="1600" dirty="0" smtClean="0"/>
              <a:t>B</a:t>
            </a:r>
            <a:r>
              <a:rPr lang="cs-CZ" sz="1600" dirty="0" smtClean="0">
                <a:effectLst/>
              </a:rPr>
              <a:t>ritánie, Austrálie</a:t>
            </a:r>
          </a:p>
          <a:p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sz="2000" b="1" dirty="0" smtClean="0"/>
              <a:t>IBRD</a:t>
            </a:r>
            <a:r>
              <a:rPr lang="cs-CZ" sz="2000" dirty="0" smtClean="0"/>
              <a:t> - </a:t>
            </a:r>
            <a:r>
              <a:rPr lang="cs-CZ" sz="2000" dirty="0" smtClean="0">
                <a:effectLst/>
              </a:rPr>
              <a:t>Mezinárodní banka pro obnovu a rozvoj (Světová banka)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N</a:t>
            </a:r>
            <a:r>
              <a:rPr lang="cs-CZ" sz="1600" dirty="0" smtClean="0">
                <a:effectLst/>
              </a:rPr>
              <a:t>ejvýznamnější institucí v oblasti mezinárodního pohybu kapitálu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Vznik: 1945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Sídlo: Washington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Peníze z vkladů členských zemí a z prodeje obligací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investuje do úplné přestavby národních ekonomik, především ve třetím světě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Problémem je nedostatečná kontrola využívání půjčených peněz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Mezi přidružené organizace IRBD patří Mezinárodní finanční sdružení, Mezinárodní sdružení pro rozvoj a Agentura pro mnohostranné investiční záruky</a:t>
            </a:r>
          </a:p>
          <a:p>
            <a:endParaRPr lang="cs-CZ" sz="2000" dirty="0"/>
          </a:p>
        </p:txBody>
      </p:sp>
      <p:pic>
        <p:nvPicPr>
          <p:cNvPr id="11266" name="Picture 2" descr="http://upload.wikimedia.org/wikipedia/commons/thumb/1/16/G8countries.png/300px-G8countr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052736"/>
            <a:ext cx="2448272" cy="1077241"/>
          </a:xfrm>
          <a:prstGeom prst="rect">
            <a:avLst/>
          </a:prstGeom>
          <a:noFill/>
        </p:spPr>
      </p:pic>
      <p:pic>
        <p:nvPicPr>
          <p:cNvPr id="11268" name="Picture 4" descr="File:G20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2160240" cy="109632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cs-CZ" sz="2000" b="1" dirty="0" smtClean="0"/>
          </a:p>
          <a:p>
            <a:r>
              <a:rPr lang="cs-CZ" sz="2000" b="1" dirty="0" smtClean="0"/>
              <a:t>LAS</a:t>
            </a:r>
            <a:r>
              <a:rPr lang="cs-CZ" sz="2000" dirty="0" smtClean="0"/>
              <a:t> - </a:t>
            </a:r>
            <a:r>
              <a:rPr lang="cs-CZ" sz="2000" dirty="0" smtClean="0">
                <a:effectLst/>
              </a:rPr>
              <a:t>Český název: Liga arabských států</a:t>
            </a:r>
          </a:p>
          <a:p>
            <a:pPr lvl="1"/>
            <a:r>
              <a:rPr lang="cs-CZ" sz="1600" dirty="0" smtClean="0">
                <a:effectLst/>
              </a:rPr>
              <a:t>Organizace za osvobození Palestiny</a:t>
            </a:r>
          </a:p>
          <a:p>
            <a:pPr lvl="1"/>
            <a:r>
              <a:rPr lang="cs-CZ" sz="1600" dirty="0" smtClean="0">
                <a:effectLst/>
              </a:rPr>
              <a:t>Vznik: 1945</a:t>
            </a:r>
          </a:p>
          <a:p>
            <a:pPr lvl="1"/>
            <a:r>
              <a:rPr lang="cs-CZ" sz="1600" dirty="0" smtClean="0">
                <a:effectLst/>
              </a:rPr>
              <a:t>Sídlo: Tunis</a:t>
            </a:r>
          </a:p>
          <a:p>
            <a:pPr lvl="1"/>
            <a:r>
              <a:rPr lang="cs-CZ" sz="1600" dirty="0" smtClean="0">
                <a:effectLst/>
              </a:rPr>
              <a:t>Počet členů: 22</a:t>
            </a:r>
          </a:p>
          <a:p>
            <a:pPr lvl="1"/>
            <a:r>
              <a:rPr lang="cs-CZ" sz="1600" dirty="0" smtClean="0">
                <a:effectLst/>
              </a:rPr>
              <a:t>Typ integrace: vojensko-politická</a:t>
            </a:r>
          </a:p>
          <a:p>
            <a:endParaRPr lang="cs-CZ" sz="2000" dirty="0"/>
          </a:p>
          <a:p>
            <a:r>
              <a:rPr lang="cs-CZ" sz="2000" b="1" dirty="0" smtClean="0"/>
              <a:t>MERCOSUR</a:t>
            </a:r>
            <a:r>
              <a:rPr lang="cs-CZ" sz="2000" dirty="0" smtClean="0"/>
              <a:t> - </a:t>
            </a:r>
            <a:r>
              <a:rPr lang="cs-CZ" sz="2000" dirty="0" smtClean="0">
                <a:effectLst/>
              </a:rPr>
              <a:t>Jihoamerický společný trh</a:t>
            </a:r>
          </a:p>
          <a:p>
            <a:pPr lvl="1"/>
            <a:r>
              <a:rPr lang="cs-CZ" sz="1600" dirty="0" smtClean="0">
                <a:effectLst/>
              </a:rPr>
              <a:t>Hospodářská zóna </a:t>
            </a:r>
            <a:r>
              <a:rPr lang="cs-CZ" sz="1600" dirty="0" err="1" smtClean="0">
                <a:effectLst/>
              </a:rPr>
              <a:t>Jameriky</a:t>
            </a:r>
            <a:endParaRPr lang="cs-CZ" sz="1600" dirty="0" smtClean="0">
              <a:effectLst/>
            </a:endParaRPr>
          </a:p>
          <a:p>
            <a:pPr lvl="1"/>
            <a:r>
              <a:rPr lang="cs-CZ" sz="1600" dirty="0" smtClean="0">
                <a:effectLst/>
              </a:rPr>
              <a:t>Vznik: 1991</a:t>
            </a:r>
          </a:p>
          <a:p>
            <a:pPr lvl="1"/>
            <a:r>
              <a:rPr lang="cs-CZ" sz="1600" dirty="0" smtClean="0">
                <a:effectLst/>
              </a:rPr>
              <a:t>Sídlo: Buenos Aires</a:t>
            </a:r>
          </a:p>
          <a:p>
            <a:pPr lvl="1"/>
            <a:r>
              <a:rPr lang="cs-CZ" sz="1600" dirty="0" smtClean="0">
                <a:effectLst/>
              </a:rPr>
              <a:t>Počet členů: 4</a:t>
            </a:r>
          </a:p>
          <a:p>
            <a:pPr lvl="1"/>
            <a:r>
              <a:rPr lang="cs-CZ" sz="1600" dirty="0" smtClean="0">
                <a:effectLst/>
              </a:rPr>
              <a:t>Typ integrace: ekonomická </a:t>
            </a:r>
          </a:p>
          <a:p>
            <a:endParaRPr lang="cs-CZ" sz="2000" dirty="0" smtClean="0"/>
          </a:p>
          <a:p>
            <a:r>
              <a:rPr lang="cs-CZ" sz="2000" b="1" dirty="0" smtClean="0"/>
              <a:t>NAFTA</a:t>
            </a:r>
            <a:r>
              <a:rPr lang="cs-CZ" sz="2000" dirty="0" smtClean="0"/>
              <a:t> - </a:t>
            </a:r>
            <a:r>
              <a:rPr lang="cs-CZ" sz="2000" dirty="0" smtClean="0">
                <a:effectLst/>
              </a:rPr>
              <a:t>Severoamerická zóna volného obchodu	 </a:t>
            </a:r>
          </a:p>
          <a:p>
            <a:pPr lvl="1"/>
            <a:r>
              <a:rPr lang="cs-CZ" sz="1600" dirty="0" smtClean="0">
                <a:effectLst/>
              </a:rPr>
              <a:t>Vznik: 1994</a:t>
            </a:r>
          </a:p>
          <a:p>
            <a:pPr lvl="1"/>
            <a:r>
              <a:rPr lang="cs-CZ" sz="1600" dirty="0" smtClean="0">
                <a:effectLst/>
              </a:rPr>
              <a:t>Sídlo: -</a:t>
            </a:r>
          </a:p>
          <a:p>
            <a:pPr lvl="1"/>
            <a:r>
              <a:rPr lang="cs-CZ" sz="1600" dirty="0" smtClean="0">
                <a:effectLst/>
              </a:rPr>
              <a:t>Počet členů: 3</a:t>
            </a:r>
          </a:p>
          <a:p>
            <a:pPr lvl="1"/>
            <a:r>
              <a:rPr lang="cs-CZ" sz="1600" dirty="0" smtClean="0">
                <a:effectLst/>
              </a:rPr>
              <a:t>Typ integrace: ekonomická</a:t>
            </a:r>
            <a:endParaRPr lang="cs-CZ" sz="1600" dirty="0"/>
          </a:p>
        </p:txBody>
      </p:sp>
      <p:pic>
        <p:nvPicPr>
          <p:cNvPr id="10242" name="Picture 2" descr="Státy Ligy arabských stát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2381250" cy="2381250"/>
          </a:xfrm>
          <a:prstGeom prst="rect">
            <a:avLst/>
          </a:prstGeom>
          <a:noFill/>
        </p:spPr>
      </p:pic>
      <p:pic>
        <p:nvPicPr>
          <p:cNvPr id="10244" name="Picture 4" descr="Vlajka Ligy arabských stát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836712"/>
            <a:ext cx="1905000" cy="1266826"/>
          </a:xfrm>
          <a:prstGeom prst="rect">
            <a:avLst/>
          </a:prstGeom>
          <a:noFill/>
        </p:spPr>
      </p:pic>
      <p:pic>
        <p:nvPicPr>
          <p:cNvPr id="10246" name="Picture 6" descr="http://upload.wikimedia.org/wikipedia/commons/thumb/9/9a/Flag_of_Mercosur.svg/220px-Flag_of_Mercosur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852936"/>
            <a:ext cx="2095500" cy="1609726"/>
          </a:xfrm>
          <a:prstGeom prst="rect">
            <a:avLst/>
          </a:prstGeom>
          <a:noFill/>
        </p:spPr>
      </p:pic>
      <p:pic>
        <p:nvPicPr>
          <p:cNvPr id="6" name="Picture 7" descr="m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868144" y="3068960"/>
            <a:ext cx="3068464" cy="1368832"/>
          </a:xfrm>
          <a:prstGeom prst="rect">
            <a:avLst/>
          </a:prstGeom>
          <a:noFill/>
        </p:spPr>
      </p:pic>
      <p:pic>
        <p:nvPicPr>
          <p:cNvPr id="10248" name="Picture 8" descr="http://upload.wikimedia.org/wikipedia/commons/thumb/2/20/NAFTA_logo.png/220px-NAFTA_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5013176"/>
            <a:ext cx="2095500" cy="1714500"/>
          </a:xfrm>
          <a:prstGeom prst="rect">
            <a:avLst/>
          </a:prstGeom>
          <a:noFill/>
        </p:spPr>
      </p:pic>
      <p:pic>
        <p:nvPicPr>
          <p:cNvPr id="10250" name="Picture 10" descr="http://upload.wikimedia.org/wikipedia/commons/thumb/a/a6/North_American_Agreement_%28orthographic_projection%29.svg/200px-North_American_Agreement_%28orthographic_projection%29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72514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2000" dirty="0" smtClean="0">
                <a:effectLst/>
              </a:rPr>
              <a:t>Severoatlantická aliance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2000" dirty="0" smtClean="0"/>
              <a:t>M</a:t>
            </a:r>
            <a:r>
              <a:rPr lang="cs-CZ" sz="2000" dirty="0" smtClean="0">
                <a:effectLst/>
              </a:rPr>
              <a:t>ezivládní organizace, která se zabývá vojenským prostředím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2000" dirty="0" smtClean="0">
                <a:effectLst/>
              </a:rPr>
              <a:t>Vznik: 1945 - 1949 (Washington)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2000" dirty="0" smtClean="0">
                <a:effectLst/>
              </a:rPr>
              <a:t>Sídlo: Brusel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cs-CZ" sz="2000" dirty="0" smtClean="0">
                <a:effectLst/>
              </a:rPr>
              <a:t>Počet členů: 28</a:t>
            </a:r>
          </a:p>
          <a:p>
            <a:pPr lvl="1"/>
            <a:r>
              <a:rPr lang="cs-CZ" sz="1600" b="1" dirty="0" smtClean="0"/>
              <a:t>1949 – zakládající členové: </a:t>
            </a:r>
            <a:r>
              <a:rPr lang="cs-CZ" sz="1600" dirty="0" smtClean="0"/>
              <a:t>Belgie, Dánsko, Francie, Island, Itálie, Kanada, Lucembursko, Nizozemsko, Norsko, Portugalsko, Velká Británie a Spojené státy americké - 12 států.</a:t>
            </a:r>
          </a:p>
          <a:p>
            <a:pPr lvl="1"/>
            <a:r>
              <a:rPr lang="cs-CZ" sz="1600" b="1" dirty="0" smtClean="0"/>
              <a:t>1952:</a:t>
            </a:r>
            <a:r>
              <a:rPr lang="cs-CZ" sz="1600" dirty="0" smtClean="0"/>
              <a:t>Řecko, Turecko - 2 státy.</a:t>
            </a:r>
          </a:p>
          <a:p>
            <a:pPr lvl="1"/>
            <a:r>
              <a:rPr lang="cs-CZ" sz="1600" b="1" dirty="0" smtClean="0"/>
              <a:t>1955:</a:t>
            </a:r>
            <a:r>
              <a:rPr lang="cs-CZ" sz="1600" dirty="0" smtClean="0"/>
              <a:t>Německo - 1 stát.</a:t>
            </a:r>
          </a:p>
          <a:p>
            <a:pPr lvl="1"/>
            <a:r>
              <a:rPr lang="cs-CZ" sz="1600" b="1" dirty="0" smtClean="0"/>
              <a:t>1982:</a:t>
            </a:r>
            <a:r>
              <a:rPr lang="cs-CZ" sz="1600" dirty="0" smtClean="0"/>
              <a:t>Španělsko - 1 stát.</a:t>
            </a:r>
          </a:p>
          <a:p>
            <a:pPr lvl="1"/>
            <a:r>
              <a:rPr lang="cs-CZ" sz="1600" b="1" dirty="0" smtClean="0"/>
              <a:t>1999:</a:t>
            </a:r>
            <a:r>
              <a:rPr lang="cs-CZ" sz="1600" dirty="0" smtClean="0"/>
              <a:t>Česká republika, Maďarsko, Polsko - 3 státy.</a:t>
            </a:r>
          </a:p>
          <a:p>
            <a:pPr lvl="1"/>
            <a:r>
              <a:rPr lang="cs-CZ" sz="1600" b="1" dirty="0" smtClean="0"/>
              <a:t>2004:</a:t>
            </a:r>
            <a:r>
              <a:rPr lang="cs-CZ" sz="1600" dirty="0" smtClean="0"/>
              <a:t>Bulharsko, Estonsko, Litevsko, Lotyšsko, Rumunsko, Slovensko, Slovinsko - 7 států.</a:t>
            </a:r>
            <a:endParaRPr lang="cs-CZ" sz="2000" dirty="0" smtClean="0">
              <a:effectLst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cs-CZ" sz="2000" dirty="0" smtClean="0">
              <a:effectLst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2000" dirty="0" smtClean="0">
                <a:effectLst/>
              </a:rPr>
              <a:t>Typ integrace: vojensko-politická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2000" dirty="0" smtClean="0">
                <a:effectLst/>
              </a:rPr>
              <a:t>Části: severoatlantická rad (stálí zástupci z každého členského státu), výbor pro odborné plánování a výbor pro jadernou obranu (skládá se z ministrů obrany každého členského státu)</a:t>
            </a:r>
          </a:p>
          <a:p>
            <a:endParaRPr lang="cs-CZ" sz="2000" dirty="0"/>
          </a:p>
        </p:txBody>
      </p:sp>
      <p:pic>
        <p:nvPicPr>
          <p:cNvPr id="9218" name="Picture 2" descr="http://upload.wikimedia.org/wikipedia/commons/thumb/3/37/Flag_of_NATO.svg/200px-Flag_of_NAT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1905000" cy="1428750"/>
          </a:xfrm>
          <a:prstGeom prst="rect">
            <a:avLst/>
          </a:prstGeom>
          <a:noFill/>
        </p:spPr>
      </p:pic>
      <p:pic>
        <p:nvPicPr>
          <p:cNvPr id="9220" name="Picture 4" descr="Členské země NATO/OT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48680"/>
            <a:ext cx="3060340" cy="12241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500" dirty="0"/>
              <a:t>Rusko odmítlo vstoupit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500" dirty="0"/>
              <a:t>4. 4. 1949- Washington- podepsána charta OSN.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500" dirty="0"/>
              <a:t>Cíle: poskytovat politickou ochranu, snaha zabezpečit oblasti, které jsou ohroženy jinými státy a zajišťuje odstranění agresivity</a:t>
            </a:r>
          </a:p>
          <a:p>
            <a:pPr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cs-CZ" sz="2500" dirty="0" smtClean="0"/>
          </a:p>
          <a:p>
            <a:pPr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cs-CZ" sz="2500" dirty="0" smtClean="0"/>
              <a:t>Ukázky </a:t>
            </a:r>
            <a:r>
              <a:rPr lang="cs-CZ" sz="2500" dirty="0"/>
              <a:t>konfliktů: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500" dirty="0"/>
              <a:t>krize v Perském zálivu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500" dirty="0"/>
              <a:t>1997 krize v Albánii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500" dirty="0"/>
              <a:t>zásah v Kosovu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500" dirty="0"/>
              <a:t>Dnes 28 členů + kandidátská Makedonie</a:t>
            </a:r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r>
              <a:rPr lang="cs-CZ" sz="2000" b="1" dirty="0" smtClean="0"/>
              <a:t>OBSE</a:t>
            </a:r>
            <a:r>
              <a:rPr lang="cs-CZ" sz="2000" dirty="0" smtClean="0"/>
              <a:t> - </a:t>
            </a:r>
            <a:r>
              <a:rPr lang="cs-CZ" sz="2000" dirty="0"/>
              <a:t>Organizace pro bezpečnost a spolupráci v </a:t>
            </a:r>
            <a:r>
              <a:rPr lang="cs-CZ" sz="2000" dirty="0" smtClean="0"/>
              <a:t>Evropě</a:t>
            </a:r>
          </a:p>
          <a:p>
            <a:pPr lvl="1"/>
            <a:r>
              <a:rPr lang="cs-CZ" sz="1600" dirty="0" smtClean="0"/>
              <a:t>Vzniku</a:t>
            </a:r>
            <a:r>
              <a:rPr lang="cs-CZ" sz="1600" dirty="0"/>
              <a:t>: </a:t>
            </a:r>
            <a:r>
              <a:rPr lang="cs-CZ" sz="1600" dirty="0" smtClean="0"/>
              <a:t>1975</a:t>
            </a:r>
          </a:p>
          <a:p>
            <a:pPr lvl="1"/>
            <a:r>
              <a:rPr lang="cs-CZ" sz="1600" dirty="0" smtClean="0"/>
              <a:t>Sídlo</a:t>
            </a:r>
            <a:r>
              <a:rPr lang="cs-CZ" sz="1600" dirty="0"/>
              <a:t>: </a:t>
            </a:r>
            <a:r>
              <a:rPr lang="cs-CZ" sz="1600" dirty="0" smtClean="0"/>
              <a:t>Vídeň</a:t>
            </a:r>
          </a:p>
          <a:p>
            <a:pPr lvl="1"/>
            <a:r>
              <a:rPr lang="cs-CZ" sz="1600" dirty="0" smtClean="0"/>
              <a:t>Počet </a:t>
            </a:r>
            <a:r>
              <a:rPr lang="cs-CZ" sz="1600" dirty="0"/>
              <a:t>členů: </a:t>
            </a:r>
            <a:r>
              <a:rPr lang="cs-CZ" sz="1600" dirty="0" smtClean="0"/>
              <a:t>57</a:t>
            </a:r>
          </a:p>
          <a:p>
            <a:pPr lvl="1"/>
            <a:r>
              <a:rPr lang="cs-CZ" sz="1600" dirty="0" smtClean="0"/>
              <a:t>Typ integrace: vojensko-politická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lnSpc>
                <a:spcPct val="80000"/>
              </a:lnSpc>
              <a:defRPr/>
            </a:pPr>
            <a:r>
              <a:rPr lang="cs-CZ" sz="2000" b="1" dirty="0" smtClean="0"/>
              <a:t>OECD</a:t>
            </a:r>
            <a:r>
              <a:rPr lang="cs-CZ" sz="2000" dirty="0" smtClean="0"/>
              <a:t> - </a:t>
            </a:r>
            <a:r>
              <a:rPr lang="cs-CZ" sz="2000" dirty="0"/>
              <a:t>Organizace pro ekonomickou spolupráci a </a:t>
            </a:r>
            <a:r>
              <a:rPr lang="cs-CZ" sz="2000" dirty="0" smtClean="0"/>
              <a:t>rozvoj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dirty="0" smtClean="0"/>
              <a:t>Spojuje </a:t>
            </a:r>
            <a:r>
              <a:rPr lang="cs-CZ" sz="1600" dirty="0"/>
              <a:t>ekonomicky vyspělé </a:t>
            </a:r>
            <a:r>
              <a:rPr lang="cs-CZ" sz="1600" dirty="0" smtClean="0"/>
              <a:t>státy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dirty="0" smtClean="0"/>
              <a:t>Vznik</a:t>
            </a:r>
            <a:r>
              <a:rPr lang="cs-CZ" sz="1600" dirty="0"/>
              <a:t>: </a:t>
            </a:r>
            <a:r>
              <a:rPr lang="cs-CZ" sz="1600" dirty="0" smtClean="0"/>
              <a:t>14.12.1960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dirty="0" smtClean="0"/>
              <a:t>Sídlo</a:t>
            </a:r>
            <a:r>
              <a:rPr lang="cs-CZ" sz="1600" dirty="0"/>
              <a:t>: </a:t>
            </a:r>
            <a:r>
              <a:rPr lang="cs-CZ" sz="1600" dirty="0" smtClean="0"/>
              <a:t>Paříž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dirty="0" smtClean="0"/>
              <a:t>Počet </a:t>
            </a:r>
            <a:r>
              <a:rPr lang="cs-CZ" sz="1600" dirty="0"/>
              <a:t>členů: </a:t>
            </a:r>
            <a:r>
              <a:rPr lang="cs-CZ" sz="1600" dirty="0" smtClean="0"/>
              <a:t>34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dirty="0" smtClean="0"/>
              <a:t>Typ </a:t>
            </a:r>
            <a:r>
              <a:rPr lang="cs-CZ" sz="1600" dirty="0"/>
              <a:t>integrace: </a:t>
            </a:r>
            <a:r>
              <a:rPr lang="cs-CZ" sz="1600" dirty="0" smtClean="0"/>
              <a:t>ekonomická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dirty="0" smtClean="0"/>
              <a:t>Cíle: Zvyšování </a:t>
            </a:r>
            <a:r>
              <a:rPr lang="cs-CZ" sz="1600" dirty="0"/>
              <a:t>životní úrovně členských </a:t>
            </a:r>
            <a:r>
              <a:rPr lang="cs-CZ" sz="1600" dirty="0" smtClean="0"/>
              <a:t>zemí, zdravý </a:t>
            </a:r>
            <a:r>
              <a:rPr lang="cs-CZ" sz="1600" dirty="0"/>
              <a:t>hospodářský růst členských i nečlenských </a:t>
            </a:r>
            <a:r>
              <a:rPr lang="cs-CZ" sz="1600" dirty="0" smtClean="0"/>
              <a:t>zemí, Rozvoj </a:t>
            </a:r>
            <a:r>
              <a:rPr lang="cs-CZ" sz="1600" dirty="0"/>
              <a:t>světového obchodu</a:t>
            </a:r>
          </a:p>
          <a:p>
            <a:endParaRPr lang="cs-CZ" sz="2000" dirty="0"/>
          </a:p>
        </p:txBody>
      </p:sp>
      <p:pic>
        <p:nvPicPr>
          <p:cNvPr id="7170" name="Picture 2" descr="http://upload.wikimedia.org/wikipedia/commons/thumb/3/34/OSCE_logo.svg/200px-OSCE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1905000" cy="590551"/>
          </a:xfrm>
          <a:prstGeom prst="rect">
            <a:avLst/>
          </a:prstGeom>
          <a:noFill/>
        </p:spPr>
      </p:pic>
      <p:pic>
        <p:nvPicPr>
          <p:cNvPr id="7172" name="Picture 4" descr="File:OSCE members and partner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689080" cy="1872208"/>
          </a:xfrm>
          <a:prstGeom prst="rect">
            <a:avLst/>
          </a:prstGeom>
          <a:noFill/>
        </p:spPr>
      </p:pic>
      <p:pic>
        <p:nvPicPr>
          <p:cNvPr id="7174" name="Picture 6" descr="http://upload.wikimedia.org/wikipedia/commons/thumb/a/a2/OECD_logo.svg/200px-OECD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717032"/>
            <a:ext cx="1008112" cy="1008112"/>
          </a:xfrm>
          <a:prstGeom prst="rect">
            <a:avLst/>
          </a:prstGeom>
          <a:noFill/>
        </p:spPr>
      </p:pic>
      <p:pic>
        <p:nvPicPr>
          <p:cNvPr id="7176" name="Picture 8" descr="File:OECD enlargem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3680" y="3356992"/>
            <a:ext cx="2880320" cy="133214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Integrační &amp; </a:t>
            </a:r>
            <a:br>
              <a:rPr lang="cs-CZ" dirty="0" smtClean="0"/>
            </a:br>
            <a:r>
              <a:rPr lang="cs-CZ" dirty="0" smtClean="0"/>
              <a:t>diferenciační procesy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Integrace – spojování, slučování původně samostatných, izolovaných jednotek do jednotného systému (celku)</a:t>
            </a:r>
          </a:p>
          <a:p>
            <a:endParaRPr lang="cs-CZ" dirty="0" smtClean="0"/>
          </a:p>
          <a:p>
            <a:r>
              <a:rPr lang="cs-CZ" dirty="0" smtClean="0"/>
              <a:t>V politické geografii se jedná o spojování nezávislých státních celků (včetně vzdání se určité části moci, samostatnosti)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Integrace může být chápana jako dynamicky (proces = sjednocování Evropy) nebo staticky (stav = Evropská Unie)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Opakem integrace je desintegrace</a:t>
            </a:r>
          </a:p>
          <a:p>
            <a:endParaRPr lang="cs-CZ" dirty="0" smtClean="0"/>
          </a:p>
          <a:p>
            <a:r>
              <a:rPr lang="cs-CZ" dirty="0" smtClean="0"/>
              <a:t>Integrační procesy jsou velice rychlé, základ mají v ekonomické integraci (pak se šíří do ostatních sfér)</a:t>
            </a:r>
          </a:p>
          <a:p>
            <a:endParaRPr lang="cs-CZ" dirty="0" smtClean="0"/>
          </a:p>
          <a:p>
            <a:r>
              <a:rPr lang="cs-CZ" dirty="0" smtClean="0"/>
              <a:t>V současném postmoderním světě probíhají oba procesy souběžně a především velice intenzivně</a:t>
            </a:r>
          </a:p>
          <a:p>
            <a:pPr lvl="1"/>
            <a:r>
              <a:rPr lang="cs-CZ" dirty="0" smtClean="0"/>
              <a:t>Např. ekonomická globalizace vs. zvětšování rozdílů mezi severem a jihem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cs-CZ" sz="2000" b="1" dirty="0" smtClean="0"/>
          </a:p>
          <a:p>
            <a:pPr>
              <a:lnSpc>
                <a:spcPct val="80000"/>
              </a:lnSpc>
            </a:pPr>
            <a:endParaRPr lang="cs-CZ" sz="2000" b="1" dirty="0" smtClean="0"/>
          </a:p>
          <a:p>
            <a:pPr>
              <a:lnSpc>
                <a:spcPct val="80000"/>
              </a:lnSpc>
            </a:pPr>
            <a:r>
              <a:rPr lang="cs-CZ" sz="2000" b="1" dirty="0" smtClean="0"/>
              <a:t>OPEC</a:t>
            </a:r>
            <a:r>
              <a:rPr lang="cs-CZ" sz="2000" dirty="0" smtClean="0"/>
              <a:t> - </a:t>
            </a:r>
            <a:r>
              <a:rPr lang="cs-CZ" sz="2000" dirty="0" smtClean="0">
                <a:effectLst/>
              </a:rPr>
              <a:t>Sdružení států vyvážející ropu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Vznik: 1960 (Bagdád - Irák, Írán, Kuvajt, Saudská Arábie)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Sídlo: Vídeň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Počet členů: 12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Typ integrace: ekonomická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Hlavní cíl: koordinace ropné politiky (stanovení exportních cen ropy a koncesních poplatků ropných společností, koordinace těžebních plánů a produkčních kvót), finanční pomoc poskytovaná rozvojovým zemím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>
                <a:effectLst/>
              </a:rPr>
              <a:t>80. léta- značný poklesl v ekonomice (vnitřní rozpory, zvýšení nabídky ropy ze států mimo OPEC); stanovuje maximální množství těžby a silně ovlivňuje světové ceny ropy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sz="2000" b="1" dirty="0" smtClean="0"/>
              <a:t>OAPEC </a:t>
            </a:r>
            <a:r>
              <a:rPr lang="cs-CZ" sz="2000" dirty="0" smtClean="0"/>
              <a:t>- </a:t>
            </a:r>
            <a:r>
              <a:rPr lang="cs-CZ" sz="2000" dirty="0" smtClean="0">
                <a:effectLst/>
              </a:rPr>
              <a:t>Organizace arabských zemí vyvážejících ropu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>
                <a:effectLst/>
              </a:rPr>
              <a:t>Vznik: 1968 (Kuvajt)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>
                <a:effectLst/>
              </a:rPr>
              <a:t>Sídlo:  Kuvajt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>
                <a:effectLst/>
              </a:rPr>
              <a:t>Členové: Alžírsko, Bahrajn, Egypt, Irák, Katar, Kuvajt, Libye, Saúdská Arábie, Spojené arabské emiráty a Sýrie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/>
              <a:t>U</a:t>
            </a:r>
            <a:r>
              <a:rPr lang="cs-CZ" sz="1600" dirty="0" smtClean="0">
                <a:effectLst/>
              </a:rPr>
              <a:t>siluje o ochranu zájmů členských zemí při vývozu ropy, o koordinaci obchodní politiky, o výměnu informací a o společné projekty v oblasti těžby, přepravy a zpracování ropy</a:t>
            </a:r>
          </a:p>
          <a:p>
            <a:pPr lvl="1">
              <a:lnSpc>
                <a:spcPct val="90000"/>
              </a:lnSpc>
            </a:pPr>
            <a:r>
              <a:rPr lang="cs-CZ" sz="1600" dirty="0" smtClean="0">
                <a:effectLst/>
              </a:rPr>
              <a:t>Členy se mohou stát arabské státy, kde zisky z těžby ropy tvoří </a:t>
            </a:r>
            <a:r>
              <a:rPr lang="cs-CZ" sz="1600" dirty="0" err="1" smtClean="0">
                <a:effectLst/>
              </a:rPr>
              <a:t>výrazou</a:t>
            </a:r>
            <a:r>
              <a:rPr lang="cs-CZ" sz="1600" dirty="0" smtClean="0">
                <a:effectLst/>
              </a:rPr>
              <a:t> část HDP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6146" name="Picture 2" descr="http://upload.wikimedia.org/wikipedia/commons/thumb/d/d1/Flag_of_OPEC.svg/125px-Flag_of_OPEC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836712"/>
            <a:ext cx="1190625" cy="714375"/>
          </a:xfrm>
          <a:prstGeom prst="rect">
            <a:avLst/>
          </a:prstGeom>
          <a:noFill/>
        </p:spPr>
      </p:pic>
      <p:pic>
        <p:nvPicPr>
          <p:cNvPr id="6148" name="Picture 4" descr="File:OPEC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1064" y="548680"/>
            <a:ext cx="2392936" cy="1214415"/>
          </a:xfrm>
          <a:prstGeom prst="rect">
            <a:avLst/>
          </a:prstGeom>
          <a:noFill/>
        </p:spPr>
      </p:pic>
      <p:pic>
        <p:nvPicPr>
          <p:cNvPr id="6150" name="Picture 6" descr="http://upload.wikimedia.org/wikipedia/commons/thumb/4/45/OAPAC_Members.PNG/220px-OAPAC_Member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284984"/>
            <a:ext cx="2095500" cy="12001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OSN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3400" dirty="0"/>
              <a:t>Organizace spojených národů 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3400" dirty="0"/>
              <a:t>Vznik: 26. 6. 1945 (San Francisko)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3400" dirty="0"/>
              <a:t>Sídlo: New York 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3400" dirty="0"/>
              <a:t>Počet členů: </a:t>
            </a:r>
            <a:r>
              <a:rPr lang="cs-CZ" sz="3400" dirty="0" smtClean="0"/>
              <a:t>193</a:t>
            </a:r>
            <a:endParaRPr lang="cs-CZ" sz="3400" dirty="0"/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3400" dirty="0"/>
              <a:t>Typ integrace: - 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3400" dirty="0"/>
              <a:t>N</a:t>
            </a:r>
            <a:r>
              <a:rPr lang="cs-CZ" sz="3400" dirty="0" smtClean="0"/>
              <a:t>a </a:t>
            </a:r>
            <a:r>
              <a:rPr lang="cs-CZ" sz="3400" dirty="0"/>
              <a:t>základě přijetí Charty OSN 50 státy včetně ČSR. 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3400" dirty="0"/>
              <a:t>Nahradila Společnost národů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3400" dirty="0"/>
              <a:t>Cíl: zachování mezinárodního míru a bezpečnosti a zajištění mezinárodní spolupráce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3400" dirty="0"/>
              <a:t>Členství: založeno na principu suverénní rovnosti, státy mají svá zastoupení, každý členský stát má své zástupce ve Valném shromáždění 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3400" dirty="0"/>
              <a:t>Výkonný orgán: Rada bezpečnosti OSN (základní odpovědnost za udržení mezinárodního míru a bezpečnosti)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3400" dirty="0"/>
              <a:t>Hospodářská a sociální rada, </a:t>
            </a:r>
            <a:r>
              <a:rPr lang="cs-CZ" sz="3400" dirty="0" err="1"/>
              <a:t>Poručenská</a:t>
            </a:r>
            <a:r>
              <a:rPr lang="cs-CZ" sz="3400" dirty="0"/>
              <a:t> rada, Mezinárodní soudní dvůr a Sekretariát (v čele generální tajemník-jihokorejský ministra zahraničí </a:t>
            </a:r>
            <a:r>
              <a:rPr lang="cs-CZ" sz="3400" dirty="0" err="1"/>
              <a:t>Ki</a:t>
            </a:r>
            <a:r>
              <a:rPr lang="cs-CZ" sz="3400" dirty="0"/>
              <a:t>-</a:t>
            </a:r>
            <a:r>
              <a:rPr lang="cs-CZ" sz="3400" dirty="0" err="1"/>
              <a:t>muno</a:t>
            </a:r>
            <a:r>
              <a:rPr lang="cs-CZ" sz="3400" dirty="0"/>
              <a:t> od 2007 ) 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3400" dirty="0"/>
              <a:t>Odborné organizace – celkem 14</a:t>
            </a:r>
          </a:p>
          <a:p>
            <a:endParaRPr lang="cs-CZ" dirty="0"/>
          </a:p>
        </p:txBody>
      </p:sp>
      <p:pic>
        <p:nvPicPr>
          <p:cNvPr id="5122" name="Picture 2" descr="Vlajka OS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6632"/>
            <a:ext cx="1800200" cy="1197134"/>
          </a:xfrm>
          <a:prstGeom prst="rect">
            <a:avLst/>
          </a:prstGeom>
          <a:noFill/>
        </p:spPr>
      </p:pic>
      <p:pic>
        <p:nvPicPr>
          <p:cNvPr id="5124" name="Picture 4" descr="Soubor:United Nations Member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2392" y="620688"/>
            <a:ext cx="4091608" cy="207649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endParaRPr lang="cs-CZ" sz="2000" b="1" dirty="0" smtClean="0"/>
          </a:p>
          <a:p>
            <a:pPr>
              <a:spcBef>
                <a:spcPts val="0"/>
              </a:spcBef>
              <a:defRPr/>
            </a:pPr>
            <a:r>
              <a:rPr lang="cs-CZ" sz="2000" b="1" dirty="0" smtClean="0"/>
              <a:t>OSN – UNESCO:</a:t>
            </a:r>
          </a:p>
          <a:p>
            <a:pPr lvl="1">
              <a:spcBef>
                <a:spcPts val="0"/>
              </a:spcBef>
              <a:defRPr/>
            </a:pPr>
            <a:r>
              <a:rPr lang="cs-CZ" sz="1600" dirty="0" smtClean="0"/>
              <a:t>Organizace </a:t>
            </a:r>
            <a:r>
              <a:rPr lang="cs-CZ" sz="1600" dirty="0"/>
              <a:t>OSN pro výchovu, vědu a kulturu</a:t>
            </a:r>
          </a:p>
          <a:p>
            <a:pPr lvl="1">
              <a:spcBef>
                <a:spcPts val="0"/>
              </a:spcBef>
              <a:defRPr/>
            </a:pPr>
            <a:r>
              <a:rPr lang="cs-CZ" sz="1600" dirty="0"/>
              <a:t>Vznik: 4. 11. 1945 (Londýn)</a:t>
            </a:r>
          </a:p>
          <a:p>
            <a:pPr lvl="1">
              <a:spcBef>
                <a:spcPts val="0"/>
              </a:spcBef>
              <a:defRPr/>
            </a:pPr>
            <a:r>
              <a:rPr lang="cs-CZ" sz="1600" dirty="0"/>
              <a:t>Sídlo: Paříž</a:t>
            </a:r>
          </a:p>
          <a:p>
            <a:pPr lvl="1">
              <a:spcBef>
                <a:spcPts val="0"/>
              </a:spcBef>
              <a:defRPr/>
            </a:pPr>
            <a:r>
              <a:rPr lang="cs-CZ" sz="1600" dirty="0"/>
              <a:t>Počet členů: 191</a:t>
            </a:r>
          </a:p>
          <a:p>
            <a:pPr lvl="1">
              <a:spcBef>
                <a:spcPts val="0"/>
              </a:spcBef>
              <a:defRPr/>
            </a:pPr>
            <a:r>
              <a:rPr lang="cs-CZ" sz="1600" dirty="0"/>
              <a:t>usiluje o udržení mezinárodního míru rozvíjením spolupráce v oblasti výchovy, vědy a kultury a prosazováním úcty k lidským právům a právnímu řádu </a:t>
            </a:r>
          </a:p>
          <a:p>
            <a:pPr lvl="1">
              <a:spcBef>
                <a:spcPts val="0"/>
              </a:spcBef>
              <a:defRPr/>
            </a:pPr>
            <a:r>
              <a:rPr lang="cs-CZ" sz="1600" dirty="0"/>
              <a:t>Podnět ke vzniku- </a:t>
            </a:r>
            <a:r>
              <a:rPr lang="cs-CZ" sz="1600" dirty="0" smtClean="0"/>
              <a:t>konec </a:t>
            </a:r>
            <a:r>
              <a:rPr lang="cs-CZ" sz="1600" dirty="0"/>
              <a:t>2. světové </a:t>
            </a:r>
            <a:r>
              <a:rPr lang="cs-CZ" sz="1600" dirty="0" smtClean="0"/>
              <a:t>války</a:t>
            </a:r>
          </a:p>
          <a:p>
            <a:pPr>
              <a:lnSpc>
                <a:spcPct val="80000"/>
              </a:lnSpc>
              <a:buNone/>
            </a:pPr>
            <a:endParaRPr lang="cs-CZ" sz="2000" dirty="0" smtClean="0">
              <a:effectLst/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cs-CZ" sz="2000" b="1" dirty="0"/>
              <a:t>OSN – WHO: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Světová zdravotnická organizace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Vznik: 7. 4. 1948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Sídlo: Ženeva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Počet členů: 192 (včetně států OSN </a:t>
            </a:r>
            <a:r>
              <a:rPr lang="cs-CZ" sz="1600" dirty="0" smtClean="0"/>
              <a:t>mimo Lichtenštejnska</a:t>
            </a:r>
            <a:r>
              <a:rPr lang="cs-CZ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Úkol: dosažení všemi lidmi nejvyšší možné úrovně zdraví likvidovat nemoci, speciálně klíčové infekční (SARS, malárie a AIDS- vývoj a distribuce vakcín)</a:t>
            </a:r>
          </a:p>
          <a:p>
            <a:pPr lvl="1">
              <a:lnSpc>
                <a:spcPct val="80000"/>
              </a:lnSpc>
            </a:pPr>
            <a:r>
              <a:rPr lang="cs-CZ" sz="1600" dirty="0"/>
              <a:t>Z poloviny financována soukromými nadacemi a podniky</a:t>
            </a:r>
          </a:p>
          <a:p>
            <a:pPr lvl="1">
              <a:spcBef>
                <a:spcPts val="0"/>
              </a:spcBef>
              <a:defRPr/>
            </a:pPr>
            <a:endParaRPr lang="cs-CZ" sz="2000" dirty="0" smtClean="0"/>
          </a:p>
          <a:p>
            <a:r>
              <a:rPr lang="cs-CZ" sz="2000" b="1" dirty="0" smtClean="0"/>
              <a:t>SACD</a:t>
            </a:r>
            <a:r>
              <a:rPr lang="cs-CZ" sz="2000" dirty="0" smtClean="0"/>
              <a:t> - Společenství pro rozvoj jižní Afriky</a:t>
            </a:r>
          </a:p>
          <a:p>
            <a:pPr lvl="1"/>
            <a:r>
              <a:rPr lang="cs-CZ" sz="1600" dirty="0" smtClean="0"/>
              <a:t>Vznik: 1980</a:t>
            </a:r>
          </a:p>
          <a:p>
            <a:pPr lvl="1"/>
            <a:r>
              <a:rPr lang="cs-CZ" sz="1600" dirty="0" smtClean="0"/>
              <a:t>Sídlo: Gaborone</a:t>
            </a:r>
          </a:p>
          <a:p>
            <a:pPr lvl="1"/>
            <a:r>
              <a:rPr lang="cs-CZ" sz="1600" dirty="0" smtClean="0"/>
              <a:t>Počet členů: 15</a:t>
            </a:r>
          </a:p>
          <a:p>
            <a:pPr lvl="1"/>
            <a:r>
              <a:rPr lang="cs-CZ" sz="1600" dirty="0" smtClean="0"/>
              <a:t>Typ integrace: ekonomická </a:t>
            </a:r>
          </a:p>
          <a:p>
            <a:pPr lvl="1">
              <a:spcBef>
                <a:spcPts val="0"/>
              </a:spcBef>
              <a:defRPr/>
            </a:pPr>
            <a:endParaRPr lang="cs-CZ" sz="2000" dirty="0"/>
          </a:p>
        </p:txBody>
      </p:sp>
      <p:pic>
        <p:nvPicPr>
          <p:cNvPr id="4098" name="Picture 2" descr="http://upload.wikimedia.org/wikipedia/commons/thumb/d/d0/Flag_of_UNESCO.svg/250px-Flag_of_UNESC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1800200" cy="1202534"/>
          </a:xfrm>
          <a:prstGeom prst="rect">
            <a:avLst/>
          </a:prstGeom>
          <a:noFill/>
        </p:spPr>
      </p:pic>
      <p:pic>
        <p:nvPicPr>
          <p:cNvPr id="4100" name="Picture 4" descr="Flag of WHO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20888"/>
            <a:ext cx="2143125" cy="1428750"/>
          </a:xfrm>
          <a:prstGeom prst="rect">
            <a:avLst/>
          </a:prstGeom>
          <a:noFill/>
        </p:spPr>
      </p:pic>
      <p:pic>
        <p:nvPicPr>
          <p:cNvPr id="4104" name="Picture 8" descr="http://upload.wikimedia.org/wikipedia/commons/thumb/5/53/Flag_of_SADC.svg/125px-Flag_of_SADC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421606"/>
            <a:ext cx="1656184" cy="1099708"/>
          </a:xfrm>
          <a:prstGeom prst="rect">
            <a:avLst/>
          </a:prstGeom>
          <a:noFill/>
        </p:spPr>
      </p:pic>
      <p:pic>
        <p:nvPicPr>
          <p:cNvPr id="4106" name="Picture 10" descr="Map of Africa indicating SADC (light green) and SADC+SACU (dark green) member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437112"/>
            <a:ext cx="2286000" cy="2286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0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/>
              <a:t>SELA</a:t>
            </a:r>
            <a:r>
              <a:rPr lang="cs-CZ" sz="2000" dirty="0" smtClean="0"/>
              <a:t> - Latinskoamerický hospodářský systém</a:t>
            </a:r>
          </a:p>
          <a:p>
            <a:pPr lvl="1">
              <a:spcBef>
                <a:spcPts val="0"/>
              </a:spcBef>
            </a:pPr>
            <a:r>
              <a:rPr lang="cs-CZ" sz="1600" dirty="0" smtClean="0"/>
              <a:t>Vznik: 1975</a:t>
            </a:r>
          </a:p>
          <a:p>
            <a:pPr lvl="1">
              <a:spcBef>
                <a:spcPts val="0"/>
              </a:spcBef>
            </a:pPr>
            <a:r>
              <a:rPr lang="cs-CZ" sz="1600" dirty="0" smtClean="0"/>
              <a:t>Sídlo: Caracas</a:t>
            </a:r>
          </a:p>
          <a:p>
            <a:pPr lvl="1">
              <a:spcBef>
                <a:spcPts val="0"/>
              </a:spcBef>
            </a:pPr>
            <a:r>
              <a:rPr lang="cs-CZ" sz="1600" dirty="0" smtClean="0"/>
              <a:t>Počet členů: 28</a:t>
            </a:r>
          </a:p>
          <a:p>
            <a:pPr lvl="1">
              <a:spcBef>
                <a:spcPts val="0"/>
              </a:spcBef>
            </a:pPr>
            <a:r>
              <a:rPr lang="cs-CZ" sz="1600" dirty="0" smtClean="0"/>
              <a:t>Typ integrace: ekonomická </a:t>
            </a:r>
          </a:p>
          <a:p>
            <a:endParaRPr lang="cs-CZ" sz="2000" dirty="0" smtClean="0"/>
          </a:p>
          <a:p>
            <a:pPr>
              <a:lnSpc>
                <a:spcPct val="80000"/>
              </a:lnSpc>
              <a:defRPr/>
            </a:pPr>
            <a:r>
              <a:rPr lang="cs-CZ" sz="2000" b="1" dirty="0" smtClean="0"/>
              <a:t>SNS</a:t>
            </a:r>
            <a:r>
              <a:rPr lang="cs-CZ" sz="2000" dirty="0" smtClean="0"/>
              <a:t> - Společenství nezávislých států 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dirty="0" smtClean="0"/>
              <a:t>Vznik: 1991 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dirty="0" smtClean="0"/>
              <a:t>Sídlo: Minsk 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dirty="0" smtClean="0"/>
              <a:t>Počet členů: 9; 2 přidružená členství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dirty="0" smtClean="0"/>
              <a:t>Typ integrace: vojensko-politická 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dirty="0" smtClean="0"/>
              <a:t>Nemá příliš nadstátních pravomocí → význam je spíše symbolický ve smyslu návaznosti na SSSR. 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600" dirty="0" smtClean="0"/>
              <a:t>Nejvýznamnější dohoda- vytvoření společné zóny volného obchodu členských zemí (2005) </a:t>
            </a:r>
          </a:p>
          <a:p>
            <a:endParaRPr lang="cs-CZ" sz="2000" dirty="0" smtClean="0"/>
          </a:p>
          <a:p>
            <a:r>
              <a:rPr lang="cs-CZ" sz="2000" b="1" dirty="0" smtClean="0"/>
              <a:t>WTO</a:t>
            </a:r>
            <a:r>
              <a:rPr lang="cs-CZ" sz="2000" dirty="0" smtClean="0"/>
              <a:t> - Světová obchodní organizace</a:t>
            </a:r>
          </a:p>
          <a:p>
            <a:pPr lvl="1"/>
            <a:r>
              <a:rPr lang="cs-CZ" sz="1600" dirty="0" smtClean="0"/>
              <a:t>Vznik: 1.1.1995</a:t>
            </a:r>
          </a:p>
          <a:p>
            <a:pPr lvl="1"/>
            <a:r>
              <a:rPr lang="cs-CZ" sz="1600" dirty="0" smtClean="0"/>
              <a:t>Sídlo: Ženeva</a:t>
            </a:r>
          </a:p>
          <a:p>
            <a:pPr lvl="1"/>
            <a:r>
              <a:rPr lang="cs-CZ" sz="1600" dirty="0" smtClean="0"/>
              <a:t>Počet členů: 157</a:t>
            </a:r>
          </a:p>
          <a:p>
            <a:pPr lvl="1"/>
            <a:r>
              <a:rPr lang="cs-CZ" sz="1600" dirty="0" smtClean="0"/>
              <a:t>Řídící orgán: Ministerská konference</a:t>
            </a:r>
          </a:p>
          <a:p>
            <a:pPr lvl="1"/>
            <a:r>
              <a:rPr lang="cs-CZ" sz="1600" dirty="0" smtClean="0"/>
              <a:t>Generální rada zodpovídá za vykonávání každodenní práce organizace; Vznik základě Všeobecné dohody o clech a obchodu (GATT) z roku 1947 – hlavní smysl obou organizací je v odstraňování celních bariér v mezinárodním obchodu, diskriminací apod.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3074" name="Picture 2" descr="http://upload.wikimedia.org/wikipedia/commons/thumb/e/ee/Latin_American_Economic_System.png/220px-Latin_American_Economic_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1596456" cy="1872208"/>
          </a:xfrm>
          <a:prstGeom prst="rect">
            <a:avLst/>
          </a:prstGeom>
          <a:noFill/>
        </p:spPr>
      </p:pic>
      <p:pic>
        <p:nvPicPr>
          <p:cNvPr id="3078" name="Picture 6" descr="Vlajka S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1905000" cy="952500"/>
          </a:xfrm>
          <a:prstGeom prst="rect">
            <a:avLst/>
          </a:prstGeom>
          <a:noFill/>
        </p:spPr>
      </p:pic>
      <p:pic>
        <p:nvPicPr>
          <p:cNvPr id="3082" name="Picture 10" descr="     Členské státy      Přidružení členov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772816"/>
            <a:ext cx="2016224" cy="1379098"/>
          </a:xfrm>
          <a:prstGeom prst="rect">
            <a:avLst/>
          </a:prstGeom>
          <a:noFill/>
        </p:spPr>
      </p:pic>
      <p:pic>
        <p:nvPicPr>
          <p:cNvPr id="3084" name="Picture 12" descr="Soubor:WTO members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149080"/>
            <a:ext cx="3456384" cy="15251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Česká republika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Aft>
                <a:spcPts val="1200"/>
              </a:spcAft>
              <a:buNone/>
              <a:defRPr/>
            </a:pPr>
            <a:r>
              <a:rPr lang="cs-CZ" sz="2500" b="1" dirty="0" smtClean="0"/>
              <a:t>Členství: 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500" dirty="0" smtClean="0"/>
              <a:t>EU (2004)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500" dirty="0" smtClean="0"/>
              <a:t>NATO (12. 3. 1999)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500" dirty="0" smtClean="0"/>
              <a:t>OSN (1993)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500" dirty="0" smtClean="0"/>
              <a:t>CEFTA (1997)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500" dirty="0" smtClean="0"/>
              <a:t>CE (1993)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500" dirty="0" smtClean="0"/>
              <a:t>OBSE 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500" dirty="0" smtClean="0"/>
              <a:t>OECD (1995)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500" dirty="0" smtClean="0"/>
              <a:t>WTO (1.1.1995)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500" dirty="0" smtClean="0"/>
              <a:t>Rada Evrop(30. 6. 1993)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500" dirty="0" smtClean="0"/>
              <a:t>UNESCO (22. 2. 1993)</a:t>
            </a:r>
          </a:p>
          <a:p>
            <a:endParaRPr lang="cs-CZ" sz="25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cs-CZ" dirty="0" smtClean="0"/>
              <a:t>Vypracoval:</a:t>
            </a:r>
          </a:p>
          <a:p>
            <a:pPr lvl="1"/>
            <a:r>
              <a:rPr lang="cs-CZ" dirty="0" smtClean="0"/>
              <a:t>Jakub Matějček</a:t>
            </a:r>
          </a:p>
          <a:p>
            <a:endParaRPr lang="cs-CZ" dirty="0" smtClean="0"/>
          </a:p>
          <a:p>
            <a:r>
              <a:rPr lang="cs-CZ" dirty="0" smtClean="0"/>
              <a:t>Zdroje:</a:t>
            </a:r>
          </a:p>
          <a:p>
            <a:pPr lvl="1"/>
            <a:r>
              <a:rPr lang="cs-CZ" dirty="0" smtClean="0"/>
              <a:t>http://www.gis.</a:t>
            </a:r>
            <a:r>
              <a:rPr lang="cs-CZ" dirty="0" err="1" smtClean="0"/>
              <a:t>zcu.cz</a:t>
            </a:r>
            <a:r>
              <a:rPr lang="cs-CZ" dirty="0" smtClean="0"/>
              <a:t>/</a:t>
            </a:r>
          </a:p>
          <a:p>
            <a:pPr lvl="1"/>
            <a:r>
              <a:rPr lang="cs-CZ" dirty="0" smtClean="0"/>
              <a:t>http://cs.wikipedia.org/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Formální a neformální </a:t>
            </a:r>
            <a:br>
              <a:rPr lang="cs-CZ" dirty="0" smtClean="0"/>
            </a:br>
            <a:r>
              <a:rPr lang="cs-CZ" dirty="0" smtClean="0"/>
              <a:t>integrace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Formální integrace</a:t>
            </a:r>
          </a:p>
          <a:p>
            <a:pPr>
              <a:buNone/>
            </a:pPr>
            <a:r>
              <a:rPr lang="cs-CZ" dirty="0" smtClean="0"/>
              <a:t>– Vznikají na základě konsensu (smlouvy, dohody)</a:t>
            </a:r>
          </a:p>
          <a:p>
            <a:pPr>
              <a:buNone/>
            </a:pPr>
            <a:r>
              <a:rPr lang="cs-CZ" dirty="0" smtClean="0"/>
              <a:t>– Skokový proces</a:t>
            </a:r>
          </a:p>
          <a:p>
            <a:endParaRPr lang="cs-CZ" dirty="0" smtClean="0"/>
          </a:p>
          <a:p>
            <a:r>
              <a:rPr lang="cs-CZ" b="1" dirty="0" smtClean="0"/>
              <a:t>Neformální integrace</a:t>
            </a:r>
          </a:p>
          <a:p>
            <a:pPr>
              <a:buNone/>
            </a:pPr>
            <a:r>
              <a:rPr lang="cs-CZ" dirty="0" smtClean="0"/>
              <a:t>– Vznikají spontánně, na základě ekonomického nebo politického vývoje</a:t>
            </a:r>
          </a:p>
          <a:p>
            <a:pPr>
              <a:buNone/>
            </a:pPr>
            <a:r>
              <a:rPr lang="cs-CZ" dirty="0" smtClean="0"/>
              <a:t>– Kontinuální proces</a:t>
            </a:r>
          </a:p>
          <a:p>
            <a:pPr>
              <a:buNone/>
            </a:pPr>
            <a:r>
              <a:rPr lang="cs-CZ" dirty="0" smtClean="0"/>
              <a:t>– Mohou přerůstat ve formální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Například země </a:t>
            </a:r>
            <a:r>
              <a:rPr lang="cs-CZ" dirty="0" err="1" smtClean="0"/>
              <a:t>Commonwealthu</a:t>
            </a:r>
            <a:r>
              <a:rPr lang="cs-CZ" dirty="0" smtClean="0"/>
              <a:t> (původně neformální) </a:t>
            </a:r>
          </a:p>
          <a:p>
            <a:pPr>
              <a:buNone/>
            </a:pPr>
            <a:r>
              <a:rPr lang="cs-CZ" dirty="0" smtClean="0"/>
              <a:t>vs. anglofonní státy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integrací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700" b="1" dirty="0"/>
              <a:t>Politické  </a:t>
            </a:r>
            <a:r>
              <a:rPr lang="cs-CZ" sz="2700" dirty="0"/>
              <a:t>(Rada Evropy)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700" b="1" dirty="0"/>
              <a:t>Právní</a:t>
            </a:r>
            <a:r>
              <a:rPr lang="cs-CZ" sz="2700" dirty="0"/>
              <a:t>  (Mezinárodní soudní dvůr)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700" b="1" dirty="0"/>
              <a:t>Vojensko-bezpečnostní</a:t>
            </a:r>
            <a:r>
              <a:rPr lang="cs-CZ" sz="2700" dirty="0"/>
              <a:t>  (NATO)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700" b="1" dirty="0"/>
              <a:t>Ekonomické</a:t>
            </a:r>
            <a:r>
              <a:rPr lang="cs-CZ" sz="2700" dirty="0"/>
              <a:t>  (OPEC)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700" b="1" dirty="0"/>
              <a:t>Sociální </a:t>
            </a:r>
            <a:r>
              <a:rPr lang="cs-CZ" sz="2700" dirty="0"/>
              <a:t> (ILO – Mezinárodní organizace práce)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700" b="1" dirty="0"/>
              <a:t>Ekologické </a:t>
            </a:r>
            <a:r>
              <a:rPr lang="cs-CZ" sz="2700" dirty="0"/>
              <a:t> (REC – Regionální environmentální 	centrum pro střední a východní Evropu 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700" b="1" dirty="0"/>
              <a:t>Vědecko-technické</a:t>
            </a:r>
            <a:r>
              <a:rPr lang="cs-CZ" sz="2700" dirty="0"/>
              <a:t>  (EUROATOM)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700" b="1" dirty="0"/>
              <a:t>Kulturní  </a:t>
            </a:r>
            <a:r>
              <a:rPr lang="cs-CZ" sz="2700" dirty="0"/>
              <a:t>(UNESCO)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700" b="1" dirty="0"/>
              <a:t>Komplexní</a:t>
            </a:r>
            <a:r>
              <a:rPr lang="cs-CZ" sz="2700" dirty="0"/>
              <a:t>  (Evropská Unie)</a:t>
            </a:r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vývoje integrace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cs-CZ" sz="2500" b="1" dirty="0"/>
              <a:t>pásmo volného obchodu</a:t>
            </a:r>
            <a:r>
              <a:rPr lang="cs-CZ" sz="2500" dirty="0"/>
              <a:t> (odstranění cel)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cs-CZ" sz="2500" b="1" dirty="0"/>
              <a:t>celní unie</a:t>
            </a:r>
            <a:r>
              <a:rPr lang="cs-CZ" sz="2500" dirty="0"/>
              <a:t> (členové organizace uplatňují vůči třetím zemím společná cla)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cs-CZ" sz="2500" b="1" dirty="0"/>
              <a:t>společný trh</a:t>
            </a:r>
            <a:r>
              <a:rPr lang="cs-CZ" sz="2500" dirty="0"/>
              <a:t> (volný pohyb zboží, celní unie, volný pohyb pracovní síly i kapitálu)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cs-CZ" sz="2500" b="1" dirty="0"/>
              <a:t>hospodářská unie</a:t>
            </a:r>
            <a:r>
              <a:rPr lang="cs-CZ" sz="2500" dirty="0"/>
              <a:t> (společná politika a ekonomická opatření)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cs-CZ" sz="2500" b="1" dirty="0"/>
              <a:t>měnová unie</a:t>
            </a:r>
            <a:r>
              <a:rPr lang="cs-CZ" sz="2500" dirty="0"/>
              <a:t> (podmínky: vzájemná směnitelnost měn, integrace bankovních trhů, sjednocování měn) 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cs-CZ" sz="2500" b="1" dirty="0"/>
              <a:t>politická unie</a:t>
            </a:r>
            <a:r>
              <a:rPr lang="cs-CZ" sz="2500" dirty="0"/>
              <a:t> = konečná fáze (nastane buď volná forma konfederace-Rusko, Bělorusko, nebo federace-USA, Německo)</a:t>
            </a:r>
          </a:p>
          <a:p>
            <a:endParaRPr lang="cs-CZ" sz="25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Federace &amp; konfederace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Federace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Společná vláda a </a:t>
            </a:r>
          </a:p>
          <a:p>
            <a:r>
              <a:rPr lang="cs-CZ" dirty="0" smtClean="0"/>
              <a:t>Parlament</a:t>
            </a:r>
          </a:p>
          <a:p>
            <a:r>
              <a:rPr lang="cs-CZ" dirty="0" smtClean="0"/>
              <a:t>Společná ústava</a:t>
            </a:r>
          </a:p>
          <a:p>
            <a:r>
              <a:rPr lang="cs-CZ" dirty="0" smtClean="0"/>
              <a:t>Silné ústřední orgány</a:t>
            </a:r>
          </a:p>
          <a:p>
            <a:r>
              <a:rPr lang="cs-CZ" dirty="0" smtClean="0"/>
              <a:t>USA, SRN, Rakousko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Konfederace	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Volnější vztahy mezi společnými orgány a členskými státy</a:t>
            </a:r>
          </a:p>
          <a:p>
            <a:r>
              <a:rPr lang="cs-CZ" dirty="0" smtClean="0"/>
              <a:t>Neexistuje společná ústava, ale mezinárodní smlouva</a:t>
            </a:r>
          </a:p>
          <a:p>
            <a:r>
              <a:rPr lang="cs-CZ" dirty="0" smtClean="0"/>
              <a:t>Původně </a:t>
            </a:r>
            <a:r>
              <a:rPr lang="cs-CZ" dirty="0" err="1" smtClean="0"/>
              <a:t>Senegambie</a:t>
            </a:r>
            <a:r>
              <a:rPr lang="cs-CZ" dirty="0" smtClean="0"/>
              <a:t>, Švýcarsko; Spojené arabské emiráty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900" dirty="0"/>
              <a:t>první pokusy - po první svět. válce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900" dirty="0"/>
              <a:t>další návrhy - po skončení druhé světové války (ekonomiky všech států velice oslabeny)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900" dirty="0"/>
              <a:t>1. SV → dělení </a:t>
            </a:r>
            <a:r>
              <a:rPr lang="cs-CZ" sz="2900" dirty="0" err="1"/>
              <a:t>světa</a:t>
            </a:r>
            <a:r>
              <a:rPr lang="cs-CZ" sz="2900" dirty="0"/>
              <a:t>→ nové státy → nové konflikty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900" dirty="0"/>
              <a:t>vytvořením mezinárodní organizace chtěly státy zabránit dalším ozbrojeným konfliktům a válkám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900" dirty="0"/>
              <a:t>organizace → řešení mírovou cestou, dohodami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900" dirty="0"/>
              <a:t>usměrnění států, které vydělaly na druhé světové válce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900" dirty="0"/>
              <a:t>v současné době se jednotlivé mezinárodní organizace věnují spíše ekonomickému hledisku, kromě EU (politika)</a:t>
            </a:r>
          </a:p>
          <a:p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Významné integrace v </a:t>
            </a:r>
            <a:br>
              <a:rPr lang="cs-CZ" dirty="0" smtClean="0"/>
            </a:br>
            <a:r>
              <a:rPr lang="cs-CZ" dirty="0" smtClean="0"/>
              <a:t>historii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Římská říše</a:t>
            </a:r>
          </a:p>
          <a:p>
            <a:r>
              <a:rPr lang="cs-CZ" dirty="0" err="1" smtClean="0"/>
              <a:t>Rakousko</a:t>
            </a:r>
            <a:r>
              <a:rPr lang="cs-CZ" dirty="0" smtClean="0"/>
              <a:t>-Uhersko</a:t>
            </a:r>
          </a:p>
          <a:p>
            <a:r>
              <a:rPr lang="cs-CZ" dirty="0" smtClean="0"/>
              <a:t>Sjednocení Itálie a Německa</a:t>
            </a:r>
          </a:p>
          <a:p>
            <a:r>
              <a:rPr lang="cs-CZ" dirty="0" smtClean="0"/>
              <a:t>USA, Sovětský Svaz</a:t>
            </a:r>
          </a:p>
          <a:p>
            <a:r>
              <a:rPr lang="cs-CZ" dirty="0" smtClean="0"/>
              <a:t>Evropská Unie</a:t>
            </a:r>
          </a:p>
          <a:p>
            <a:endParaRPr lang="cs-CZ" dirty="0"/>
          </a:p>
          <a:p>
            <a:r>
              <a:rPr lang="cs-CZ" dirty="0" smtClean="0"/>
              <a:t>Příklady desintegrace – rozpad Římské říše, </a:t>
            </a:r>
            <a:r>
              <a:rPr lang="cs-CZ" dirty="0" err="1" smtClean="0"/>
              <a:t>Rakouska</a:t>
            </a:r>
            <a:r>
              <a:rPr lang="cs-CZ" dirty="0" smtClean="0"/>
              <a:t>-Uherska, SSSR, rozpady koloniálních impérií...</a:t>
            </a:r>
            <a:endParaRPr lang="cs-CZ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cs-CZ" dirty="0" smtClean="0"/>
              <a:t>Výčet integrací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093296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cs-CZ" sz="2000" b="1" dirty="0" smtClean="0"/>
              <a:t>ALADI</a:t>
            </a:r>
            <a:r>
              <a:rPr lang="cs-CZ" sz="2000" dirty="0" smtClean="0"/>
              <a:t> - </a:t>
            </a:r>
            <a:r>
              <a:rPr lang="cs-CZ" sz="2000" dirty="0" smtClean="0">
                <a:effectLst/>
              </a:rPr>
              <a:t>Latinskoamerické integrační společenství 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cs-CZ" sz="1600" dirty="0" smtClean="0">
                <a:effectLst/>
              </a:rPr>
              <a:t>Vznik: 1980 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cs-CZ" sz="1600" dirty="0" smtClean="0">
                <a:effectLst/>
              </a:rPr>
              <a:t>Sídlo: Montevideo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cs-CZ" sz="1600" dirty="0" smtClean="0">
                <a:effectLst/>
              </a:rPr>
              <a:t>Typ integrace: ekonomická</a:t>
            </a:r>
          </a:p>
          <a:p>
            <a:pPr lvl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>
                <a:effectLst/>
              </a:rPr>
              <a:t>Počet členů: 14</a:t>
            </a:r>
            <a:endParaRPr lang="cs-CZ" sz="1600" b="1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cs-CZ" sz="2000" b="1" dirty="0" smtClean="0"/>
              <a:t>APEC </a:t>
            </a:r>
            <a:r>
              <a:rPr lang="cs-CZ" sz="2000" dirty="0" smtClean="0"/>
              <a:t>- </a:t>
            </a:r>
            <a:r>
              <a:rPr lang="cs-CZ" sz="2000" dirty="0" err="1" smtClean="0">
                <a:effectLst/>
              </a:rPr>
              <a:t>Asijsko</a:t>
            </a:r>
            <a:r>
              <a:rPr lang="cs-CZ" sz="2000" dirty="0" smtClean="0">
                <a:effectLst/>
              </a:rPr>
              <a:t> - pacifické hospodářské společenství 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cs-CZ" sz="1600" dirty="0" smtClean="0"/>
              <a:t>Vznik: 1989 (</a:t>
            </a:r>
            <a:r>
              <a:rPr lang="cs-CZ" sz="1600" dirty="0" err="1" smtClean="0"/>
              <a:t>Canberra</a:t>
            </a:r>
            <a:r>
              <a:rPr lang="cs-CZ" sz="1600" dirty="0" smtClean="0"/>
              <a:t>)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cs-CZ" sz="1600" dirty="0" smtClean="0"/>
              <a:t>Sídlo: Singapur 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cs-CZ" sz="1600" dirty="0" smtClean="0"/>
              <a:t>Počet členů: 21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cs-CZ" sz="1600" dirty="0" smtClean="0"/>
              <a:t>Typ integrace: ekonomická</a:t>
            </a:r>
          </a:p>
          <a:p>
            <a:pPr lvl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/>
              <a:t>Budoucnost- APEC + EU a NAFTA → páteř světové ekonomiky</a:t>
            </a:r>
            <a:endParaRPr lang="cs-CZ" sz="1600" b="1" dirty="0" smtClean="0"/>
          </a:p>
          <a:p>
            <a:pPr>
              <a:lnSpc>
                <a:spcPts val="2000"/>
              </a:lnSpc>
            </a:pPr>
            <a:r>
              <a:rPr lang="cs-CZ" sz="2000" b="1" dirty="0" smtClean="0"/>
              <a:t>ASEAN</a:t>
            </a:r>
            <a:r>
              <a:rPr lang="cs-CZ" sz="2000" dirty="0" smtClean="0"/>
              <a:t> - </a:t>
            </a:r>
            <a:r>
              <a:rPr lang="cs-CZ" sz="2000" dirty="0" smtClean="0">
                <a:effectLst/>
              </a:rPr>
              <a:t>Sdružení národů jihovýchodní Asie 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cs-CZ" sz="1600" dirty="0" smtClean="0"/>
              <a:t>Vznik: 1967 (Bangkok) 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cs-CZ" sz="1600" dirty="0" smtClean="0"/>
              <a:t>Sídlo: Bankok 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cs-CZ" sz="1600" dirty="0" smtClean="0"/>
              <a:t>Počet členů: 10 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cs-CZ" sz="1600" dirty="0" smtClean="0"/>
              <a:t>Typ integrace: ekonomická </a:t>
            </a:r>
          </a:p>
          <a:p>
            <a:pPr lvl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/>
              <a:t>Cíl- vytvořit jednotný trh se společnými cíli v oblasti politiky a bezpečnosti</a:t>
            </a:r>
            <a:endParaRPr lang="cs-CZ" sz="1600" b="1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cs-CZ" sz="2000" b="1" dirty="0" smtClean="0">
                <a:effectLst/>
              </a:rPr>
              <a:t>ANZUS </a:t>
            </a:r>
            <a:r>
              <a:rPr lang="cs-CZ" sz="2000" dirty="0" smtClean="0">
                <a:effectLst/>
              </a:rPr>
              <a:t>- Tichomořský pakt bezpečnosti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Vznik: 1951 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Sídlo: </a:t>
            </a:r>
            <a:r>
              <a:rPr lang="cs-CZ" sz="1600" dirty="0" err="1" smtClean="0"/>
              <a:t>Canberra</a:t>
            </a:r>
            <a:r>
              <a:rPr lang="cs-CZ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Počet členů: 3</a:t>
            </a:r>
          </a:p>
          <a:p>
            <a:pPr lvl="1">
              <a:lnSpc>
                <a:spcPct val="80000"/>
              </a:lnSpc>
            </a:pPr>
            <a:r>
              <a:rPr lang="cs-CZ" sz="1600" dirty="0" smtClean="0"/>
              <a:t>Typ integrace: vojenská </a:t>
            </a:r>
          </a:p>
          <a:p>
            <a:pPr>
              <a:lnSpc>
                <a:spcPct val="90000"/>
              </a:lnSpc>
            </a:pPr>
            <a:endParaRPr lang="cs-CZ" sz="2000" dirty="0" smtClean="0">
              <a:effectLst/>
            </a:endParaRPr>
          </a:p>
          <a:p>
            <a:endParaRPr lang="cs-CZ" sz="2000" dirty="0" smtClean="0">
              <a:effectLst/>
            </a:endParaRPr>
          </a:p>
          <a:p>
            <a:endParaRPr lang="cs-CZ" sz="2000" dirty="0" smtClean="0">
              <a:effectLst/>
            </a:endParaRPr>
          </a:p>
          <a:p>
            <a:endParaRPr lang="cs-CZ" sz="2000" dirty="0" smtClean="0">
              <a:effectLst/>
            </a:endParaRPr>
          </a:p>
          <a:p>
            <a:endParaRPr lang="cs-CZ" sz="2000" dirty="0"/>
          </a:p>
        </p:txBody>
      </p:sp>
      <p:pic>
        <p:nvPicPr>
          <p:cNvPr id="16386" name="Picture 2" descr="http://upload.wikimedia.org/wikipedia/commons/thumb/8/8b/Mapa01_ALADI_2011.png/250px-Mapa01_ALADI_2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692696"/>
            <a:ext cx="979701" cy="1152128"/>
          </a:xfrm>
          <a:prstGeom prst="rect">
            <a:avLst/>
          </a:prstGeom>
          <a:noFill/>
        </p:spPr>
      </p:pic>
      <p:pic>
        <p:nvPicPr>
          <p:cNvPr id="16388" name="Picture 4" descr="File:Alad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836712"/>
            <a:ext cx="1661722" cy="864096"/>
          </a:xfrm>
          <a:prstGeom prst="rect">
            <a:avLst/>
          </a:prstGeom>
          <a:noFill/>
        </p:spPr>
      </p:pic>
      <p:pic>
        <p:nvPicPr>
          <p:cNvPr id="16390" name="Picture 6" descr="http://upload.wikimedia.org/wikipedia/en/thumb/1/12/APEC_Logo.svg/200px-APEC_Logo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348880"/>
            <a:ext cx="1224136" cy="728362"/>
          </a:xfrm>
          <a:prstGeom prst="rect">
            <a:avLst/>
          </a:prstGeom>
          <a:noFill/>
        </p:spPr>
      </p:pic>
      <p:pic>
        <p:nvPicPr>
          <p:cNvPr id="16392" name="Picture 8" descr="APEC member economies shown in green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348880"/>
            <a:ext cx="1512168" cy="768182"/>
          </a:xfrm>
          <a:prstGeom prst="rect">
            <a:avLst/>
          </a:prstGeom>
          <a:noFill/>
        </p:spPr>
      </p:pic>
      <p:pic>
        <p:nvPicPr>
          <p:cNvPr id="16394" name="Picture 10" descr="http://upload.wikimedia.org/wikipedia/en/thumb/4/49/Seal_of_ASEAN.svg/85px-Seal_of_ASEA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861048"/>
            <a:ext cx="809625" cy="809626"/>
          </a:xfrm>
          <a:prstGeom prst="rect">
            <a:avLst/>
          </a:prstGeom>
          <a:noFill/>
        </p:spPr>
      </p:pic>
      <p:pic>
        <p:nvPicPr>
          <p:cNvPr id="16396" name="Picture 12" descr="http://upload.wikimedia.org/wikipedia/commons/thumb/5/5e/Association_of_Southeast_Asian_Nations_%28orthographic_projection%29.svg/250px-Association_of_Southeast_Asian_Nations_%28orthographic_projection%29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501008"/>
            <a:ext cx="1368152" cy="1368152"/>
          </a:xfrm>
          <a:prstGeom prst="rect">
            <a:avLst/>
          </a:prstGeom>
          <a:noFill/>
        </p:spPr>
      </p:pic>
      <p:pic>
        <p:nvPicPr>
          <p:cNvPr id="16398" name="Picture 14" descr="http://upload.wikimedia.org/wikipedia/commons/thumb/1/17/ANZUS_map.svg/200px-ANZUS_map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5445224"/>
            <a:ext cx="1905000" cy="9620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F635AD3BA2CF44A3B9B86DC2AD9EC1" ma:contentTypeVersion="1" ma:contentTypeDescription="Vytvoří nový dokument" ma:contentTypeScope="" ma:versionID="8f7326285afd49f5ef5002430cc49389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2QZ4H56NJ3VP-63-1863</_dlc_DocId>
    <_dlc_DocIdUrl xmlns="739c032b-a5be-4b43-b007-0b056e5ef5b0">
      <Url>https://sharepoint.postupicka.cz/seminar4/_layouts/DocIdRedir.aspx?ID=2QZ4H56NJ3VP-63-1863</Url>
      <Description>2QZ4H56NJ3VP-63-1863</Description>
    </_dlc_DocIdUrl>
  </documentManagement>
</p:properties>
</file>

<file path=customXml/itemProps1.xml><?xml version="1.0" encoding="utf-8"?>
<ds:datastoreItem xmlns:ds="http://schemas.openxmlformats.org/officeDocument/2006/customXml" ds:itemID="{A1D17041-A704-4A44-A82F-9BDBC986B576}"/>
</file>

<file path=customXml/itemProps2.xml><?xml version="1.0" encoding="utf-8"?>
<ds:datastoreItem xmlns:ds="http://schemas.openxmlformats.org/officeDocument/2006/customXml" ds:itemID="{E6E1513E-8D17-4F41-885B-684ABE5EB79E}"/>
</file>

<file path=customXml/itemProps3.xml><?xml version="1.0" encoding="utf-8"?>
<ds:datastoreItem xmlns:ds="http://schemas.openxmlformats.org/officeDocument/2006/customXml" ds:itemID="{F5C16FF7-098C-4DB1-AF98-D5DC0DA09332}"/>
</file>

<file path=customXml/itemProps4.xml><?xml version="1.0" encoding="utf-8"?>
<ds:datastoreItem xmlns:ds="http://schemas.openxmlformats.org/officeDocument/2006/customXml" ds:itemID="{997FAF55-0341-40E3-8912-E121BA71667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1054</Words>
  <Application>Microsoft Office PowerPoint</Application>
  <PresentationFormat>Předvádění na obrazovce (4:3)</PresentationFormat>
  <Paragraphs>555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Prezentace aplikace PowerPoint</vt:lpstr>
      <vt:lpstr>Integrační &amp;  diferenciační procesy</vt:lpstr>
      <vt:lpstr>Formální a neformální  integrace</vt:lpstr>
      <vt:lpstr>Druhy integrací</vt:lpstr>
      <vt:lpstr>Schéma vývoje integrace</vt:lpstr>
      <vt:lpstr>Federace &amp; konfederace</vt:lpstr>
      <vt:lpstr>Historie</vt:lpstr>
      <vt:lpstr>Významné integrace v  historii</vt:lpstr>
      <vt:lpstr>Výčet integrací</vt:lpstr>
      <vt:lpstr>Prezentace aplikace PowerPoint</vt:lpstr>
      <vt:lpstr>Prezentace aplikace PowerPoint</vt:lpstr>
      <vt:lpstr>EU</vt:lpstr>
      <vt:lpstr>Prezentace aplikace PowerPoint</vt:lpstr>
      <vt:lpstr>Historie EU</vt:lpstr>
      <vt:lpstr>Prezentace aplikace PowerPoint</vt:lpstr>
      <vt:lpstr>Prezentace aplikace PowerPoint</vt:lpstr>
      <vt:lpstr>NATO</vt:lpstr>
      <vt:lpstr>NATO</vt:lpstr>
      <vt:lpstr>Prezentace aplikace PowerPoint</vt:lpstr>
      <vt:lpstr>Prezentace aplikace PowerPoint</vt:lpstr>
      <vt:lpstr>OSN</vt:lpstr>
      <vt:lpstr>Prezentace aplikace PowerPoint</vt:lpstr>
      <vt:lpstr>Prezentace aplikace PowerPoint</vt:lpstr>
      <vt:lpstr>Česká republika</vt:lpstr>
      <vt:lpstr>Prezentace aplikace PowerPoint</vt:lpstr>
    </vt:vector>
  </TitlesOfParts>
  <Company>doma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Maturitní téma č. 13</dc:title>
  <dc:creator>Monca</dc:creator>
  <cp:lastModifiedBy>Beranová, Dana</cp:lastModifiedBy>
  <cp:revision>50</cp:revision>
  <dcterms:created xsi:type="dcterms:W3CDTF">2013-02-10T10:56:56Z</dcterms:created>
  <dcterms:modified xsi:type="dcterms:W3CDTF">2013-02-18T17:12:21Z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0x010100E0F635AD3BA2CF44A3B9B86DC2AD9EC1</vt:lpwstr>
  </property>
  <property fmtid="{D5CDD505-2E9C-101B-9397-08002B2CF9AE}" pid="3" name="_dlc_DocIdItemGuid">
    <vt:lpwstr>eb7b3926-3e1d-469f-a5e6-fa24c4f0411b</vt:lpwstr>
  </property>
</Properties>
</file>