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39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2911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8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724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760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88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54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69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8951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722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6E7B6-4FCC-4E4F-909D-477E75237494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C75B5-6AB7-4BAB-98EC-521EF672FB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942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75" y="620688"/>
            <a:ext cx="8096250" cy="614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Pedosféra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5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půdní obal Země nacházející se na povrchu </a:t>
            </a:r>
            <a:r>
              <a:rPr lang="cs-CZ" sz="1800" dirty="0" smtClean="0"/>
              <a:t>litosféry</a:t>
            </a:r>
          </a:p>
          <a:p>
            <a:r>
              <a:rPr lang="cs-CZ" sz="1800" dirty="0" smtClean="0"/>
              <a:t>Vzniká ze zvětralé nebo chemicky upravené horniny a z odumřelých těl organismů</a:t>
            </a:r>
          </a:p>
          <a:p>
            <a:r>
              <a:rPr lang="cs-CZ" sz="1800" dirty="0" smtClean="0"/>
              <a:t>Různě silná </a:t>
            </a:r>
            <a:r>
              <a:rPr lang="cs-CZ" sz="1800" dirty="0" err="1" smtClean="0"/>
              <a:t>např</a:t>
            </a:r>
            <a:r>
              <a:rPr lang="cs-CZ" sz="1800" dirty="0" smtClean="0"/>
              <a:t>: </a:t>
            </a:r>
            <a:r>
              <a:rPr lang="cs-CZ" sz="1800" dirty="0" err="1" smtClean="0"/>
              <a:t>Leptosoly</a:t>
            </a:r>
            <a:r>
              <a:rPr lang="cs-CZ" sz="1800" dirty="0" smtClean="0"/>
              <a:t> – několik cm, černozemě – několik metrů</a:t>
            </a:r>
          </a:p>
          <a:p>
            <a:r>
              <a:rPr lang="cs-CZ" sz="1800" dirty="0" err="1" smtClean="0"/>
              <a:t>Pedosféru</a:t>
            </a:r>
            <a:r>
              <a:rPr lang="cs-CZ" sz="1800" dirty="0" smtClean="0"/>
              <a:t> tvoří:</a:t>
            </a:r>
          </a:p>
          <a:p>
            <a:r>
              <a:rPr lang="cs-CZ" sz="1800" dirty="0" smtClean="0"/>
              <a:t>Organická hmota</a:t>
            </a:r>
          </a:p>
          <a:p>
            <a:r>
              <a:rPr lang="cs-CZ" sz="1800" dirty="0" smtClean="0"/>
              <a:t>Humusový horizont</a:t>
            </a:r>
          </a:p>
          <a:p>
            <a:r>
              <a:rPr lang="cs-CZ" sz="1800" dirty="0" smtClean="0"/>
              <a:t>Spodní anorganický horizont</a:t>
            </a:r>
          </a:p>
          <a:p>
            <a:r>
              <a:rPr lang="cs-CZ" sz="1800" dirty="0" smtClean="0"/>
              <a:t>Podložní hornina</a:t>
            </a:r>
          </a:p>
          <a:p>
            <a:pPr lvl="4"/>
            <a:endParaRPr lang="cs-CZ" sz="6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7560" y="2852936"/>
            <a:ext cx="29972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9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půdy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pevná anorganická složka (nerosty, horniny)</a:t>
            </a:r>
          </a:p>
          <a:p>
            <a:r>
              <a:rPr lang="cs-CZ" dirty="0"/>
              <a:t>pevná organická složka (humus)</a:t>
            </a:r>
          </a:p>
          <a:p>
            <a:r>
              <a:rPr lang="cs-CZ" dirty="0"/>
              <a:t>kapalná složka (půdní voda)</a:t>
            </a:r>
          </a:p>
          <a:p>
            <a:r>
              <a:rPr lang="cs-CZ" dirty="0"/>
              <a:t>plynná složka (kyslík, dusík a ostatní plyny)</a:t>
            </a:r>
          </a:p>
          <a:p>
            <a:r>
              <a:rPr lang="cs-CZ" dirty="0"/>
              <a:t>živá složka </a:t>
            </a:r>
            <a:r>
              <a:rPr lang="cs-CZ" dirty="0" smtClean="0"/>
              <a:t>(půdní </a:t>
            </a:r>
            <a:r>
              <a:rPr lang="cs-CZ" dirty="0"/>
              <a:t>organismy - krtek)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33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půdotvorní činitelé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600" dirty="0"/>
              <a:t> </a:t>
            </a:r>
            <a:r>
              <a:rPr lang="cs-CZ" sz="2600" b="1" dirty="0"/>
              <a:t>Matečná hornina</a:t>
            </a:r>
            <a:r>
              <a:rPr lang="cs-CZ" sz="2600" dirty="0"/>
              <a:t> – nerostným složením ovlivňuje zásobu živin a chemické složení půdy. Má také vliv na barvu a zrnitost půdy.</a:t>
            </a:r>
          </a:p>
          <a:p>
            <a:r>
              <a:rPr lang="cs-CZ" sz="2600" dirty="0"/>
              <a:t> </a:t>
            </a:r>
            <a:r>
              <a:rPr lang="cs-CZ" sz="2600" b="1" dirty="0" smtClean="0"/>
              <a:t>Podnebí</a:t>
            </a:r>
            <a:r>
              <a:rPr lang="cs-CZ" sz="2600" dirty="0" smtClean="0"/>
              <a:t> – </a:t>
            </a:r>
            <a:r>
              <a:rPr lang="cs-CZ" sz="2600" dirty="0"/>
              <a:t>teplotou a srážkami se podílí mimo jiné na rychlosti chemických reakcí v půdě.</a:t>
            </a:r>
          </a:p>
          <a:p>
            <a:r>
              <a:rPr lang="cs-CZ" sz="2600" b="1" dirty="0" smtClean="0"/>
              <a:t>Živé </a:t>
            </a:r>
            <a:r>
              <a:rPr lang="cs-CZ" sz="2600" b="1" dirty="0"/>
              <a:t>organismy</a:t>
            </a:r>
            <a:r>
              <a:rPr lang="cs-CZ" sz="2600" dirty="0"/>
              <a:t> – mikroorganismy rozkládají organické látky.</a:t>
            </a:r>
          </a:p>
          <a:p>
            <a:r>
              <a:rPr lang="cs-CZ" sz="2600" dirty="0"/>
              <a:t> </a:t>
            </a:r>
            <a:r>
              <a:rPr lang="cs-CZ" sz="2600" b="1" dirty="0"/>
              <a:t>Podzemní voda</a:t>
            </a:r>
            <a:r>
              <a:rPr lang="cs-CZ" sz="2600" dirty="0"/>
              <a:t> – umožňuje redukční procesy a pohyb složek půdní hmoty.</a:t>
            </a:r>
          </a:p>
          <a:p>
            <a:r>
              <a:rPr lang="cs-CZ" sz="2600" b="1" dirty="0" smtClean="0"/>
              <a:t>Reliéf </a:t>
            </a:r>
            <a:r>
              <a:rPr lang="cs-CZ" sz="2600" b="1" dirty="0"/>
              <a:t>území</a:t>
            </a:r>
            <a:r>
              <a:rPr lang="cs-CZ" sz="2600" dirty="0"/>
              <a:t> – nadmořská výška, sklon a expozice svahů ovlivňují vlhkost a teplotu půdy</a:t>
            </a:r>
          </a:p>
          <a:p>
            <a:r>
              <a:rPr lang="cs-CZ" sz="2600" dirty="0"/>
              <a:t> </a:t>
            </a:r>
            <a:r>
              <a:rPr lang="cs-CZ" sz="2600" b="1" dirty="0"/>
              <a:t>Čas</a:t>
            </a:r>
            <a:endParaRPr lang="cs-CZ" sz="2600" dirty="0"/>
          </a:p>
          <a:p>
            <a:r>
              <a:rPr lang="cs-CZ" sz="2600" dirty="0"/>
              <a:t> </a:t>
            </a:r>
            <a:r>
              <a:rPr lang="cs-CZ" sz="2600" b="1" dirty="0"/>
              <a:t>Člověk</a:t>
            </a:r>
            <a:r>
              <a:rPr lang="cs-CZ" sz="2600" dirty="0"/>
              <a:t> – svými zásahy reguluje průběh půdotvorného procesu.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59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Půdní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Červenožluté půdy - v oblastech kolem rovníku, probíhá v nich rychlý rozklad organismů, půda rychle vyčerpatelná, nepříliš vhodná pro zemědělství</a:t>
            </a:r>
          </a:p>
          <a:p>
            <a:r>
              <a:rPr lang="cs-CZ" dirty="0"/>
              <a:t>Červenozemě - oblasti savan, sloučeniny </a:t>
            </a:r>
            <a:r>
              <a:rPr lang="cs-CZ" dirty="0" err="1"/>
              <a:t>Fe</a:t>
            </a:r>
            <a:r>
              <a:rPr lang="cs-CZ" dirty="0"/>
              <a:t> a Al zbarvují v období sucha půdu do červena, relativně úrodné půdy - nepříliš využívané</a:t>
            </a:r>
          </a:p>
          <a:p>
            <a:r>
              <a:rPr lang="cs-CZ" dirty="0"/>
              <a:t>Pouštní a polopouštní půdy - roční úhrn srážek je menší než 150 mm, nízký obsah humusu</a:t>
            </a:r>
          </a:p>
          <a:p>
            <a:r>
              <a:rPr lang="cs-CZ" dirty="0"/>
              <a:t>Žlutozemě a červenozemě vlhkých subtropických lesů - například Florida, vysoký obsah a tvorba sloučenin železa</a:t>
            </a:r>
          </a:p>
          <a:p>
            <a:r>
              <a:rPr lang="cs-CZ" dirty="0"/>
              <a:t>Černozem - stepní a lesostepní oblasti </a:t>
            </a:r>
            <a:r>
              <a:rPr lang="cs-CZ" b="1" dirty="0"/>
              <a:t>MÍRNÉHO</a:t>
            </a:r>
            <a:r>
              <a:rPr lang="cs-CZ" dirty="0"/>
              <a:t> podnebného pásu, nejúrodnější půdy na Zemi, hluboký horizont humusu (60-100 cm), na těchto půdách se rozkládají obilnice světa (Kanada, USA, Kazachstán, Ukrajina)</a:t>
            </a:r>
          </a:p>
          <a:p>
            <a:r>
              <a:rPr lang="cs-CZ" dirty="0"/>
              <a:t>Podzolové půdy - vznikají v oblasti tajgy (Rusko, Kanada), značně kyselé půdy, málo úrodné</a:t>
            </a:r>
          </a:p>
          <a:p>
            <a:r>
              <a:rPr lang="cs-CZ" dirty="0"/>
              <a:t>Tundrové půdy - vznikají v subarktických podmínkách</a:t>
            </a:r>
          </a:p>
          <a:p>
            <a:r>
              <a:rPr lang="cs-CZ" dirty="0"/>
              <a:t>Hnědozemě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56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2037536" cy="319886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60648"/>
            <a:ext cx="4189555" cy="2304256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2922414"/>
            <a:ext cx="4607087" cy="190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2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Půdní druhy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/>
              <a:t>Lehké (písčité půdy) - dobře propustné a provzdušněné půdy - vyskytují se na </a:t>
            </a:r>
            <a:r>
              <a:rPr lang="cs-CZ" sz="1800" dirty="0" err="1"/>
              <a:t>vátých</a:t>
            </a:r>
            <a:r>
              <a:rPr lang="cs-CZ" sz="1800" dirty="0"/>
              <a:t> píscích a </a:t>
            </a:r>
            <a:r>
              <a:rPr lang="cs-CZ" sz="1800" dirty="0" smtClean="0"/>
              <a:t>pískovcích</a:t>
            </a:r>
          </a:p>
          <a:p>
            <a:r>
              <a:rPr lang="cs-CZ" sz="1800" dirty="0"/>
              <a:t>Středně těžké (hlinité půdy) - hluboký horizont, zemědělsky nejvíce využívané, výskyt v </a:t>
            </a:r>
            <a:r>
              <a:rPr lang="cs-CZ" sz="1800" dirty="0" smtClean="0"/>
              <a:t>nížinách</a:t>
            </a:r>
          </a:p>
          <a:p>
            <a:r>
              <a:rPr lang="cs-CZ" sz="1800" dirty="0"/>
              <a:t>Těžké (jílovité půdy) - málo propustné půdy, zemědělsky </a:t>
            </a:r>
            <a:r>
              <a:rPr lang="cs-CZ" sz="1800" dirty="0" err="1" smtClean="0"/>
              <a:t>nevyužívan</a:t>
            </a:r>
            <a:endParaRPr lang="cs-CZ" sz="1800" dirty="0" smtClean="0"/>
          </a:p>
          <a:p>
            <a:r>
              <a:rPr lang="cs-CZ" sz="1800" dirty="0"/>
              <a:t>Kamenité </a:t>
            </a:r>
            <a:r>
              <a:rPr lang="cs-CZ" sz="1800" dirty="0" smtClean="0"/>
              <a:t>půdy</a:t>
            </a:r>
          </a:p>
          <a:p>
            <a:r>
              <a:rPr lang="cs-CZ" sz="1800" dirty="0"/>
              <a:t>Štěrkovité </a:t>
            </a:r>
            <a:r>
              <a:rPr lang="cs-CZ" sz="1800" dirty="0" smtClean="0"/>
              <a:t>půdy</a:t>
            </a:r>
          </a:p>
          <a:p>
            <a:r>
              <a:rPr lang="cs-CZ" sz="1800" dirty="0"/>
              <a:t>Hlinitopísčité půdy</a:t>
            </a:r>
          </a:p>
        </p:txBody>
      </p:sp>
    </p:spTree>
    <p:extLst>
      <p:ext uri="{BB962C8B-B14F-4D97-AF65-F5344CB8AC3E}">
        <p14:creationId xmlns:p14="http://schemas.microsoft.com/office/powerpoint/2010/main" val="254214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2QZ4H56NJ3VP-63-1512</_dlc_DocId>
    <_dlc_DocIdUrl xmlns="739c032b-a5be-4b43-b007-0b056e5ef5b0">
      <Url>https://sharepoint.postupicka.cz/seminar4/_layouts/DocIdRedir.aspx?ID=2QZ4H56NJ3VP-63-1512</Url>
      <Description>2QZ4H56NJ3VP-63-1512</Description>
    </_dlc_DocIdUrl>
  </documentManagement>
</p:properties>
</file>

<file path=customXml/itemProps1.xml><?xml version="1.0" encoding="utf-8"?>
<ds:datastoreItem xmlns:ds="http://schemas.openxmlformats.org/officeDocument/2006/customXml" ds:itemID="{8CF2FD46-0058-40E8-A2BD-FD5E69A4B32D}"/>
</file>

<file path=customXml/itemProps2.xml><?xml version="1.0" encoding="utf-8"?>
<ds:datastoreItem xmlns:ds="http://schemas.openxmlformats.org/officeDocument/2006/customXml" ds:itemID="{0DFA0C05-7210-4E17-8A59-9B378D17C9EF}"/>
</file>

<file path=customXml/itemProps3.xml><?xml version="1.0" encoding="utf-8"?>
<ds:datastoreItem xmlns:ds="http://schemas.openxmlformats.org/officeDocument/2006/customXml" ds:itemID="{F762E63B-E1C0-488A-9F4C-45659DEACC72}"/>
</file>

<file path=customXml/itemProps4.xml><?xml version="1.0" encoding="utf-8"?>
<ds:datastoreItem xmlns:ds="http://schemas.openxmlformats.org/officeDocument/2006/customXml" ds:itemID="{709639AB-152D-4A7D-90F2-744ED530AE4F}"/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105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Pedosféra</vt:lpstr>
      <vt:lpstr>Prezentace aplikace PowerPoint</vt:lpstr>
      <vt:lpstr>Složky půdy</vt:lpstr>
      <vt:lpstr>Hlavní půdotvorní činitelé</vt:lpstr>
      <vt:lpstr>Půdní typy</vt:lpstr>
      <vt:lpstr>Prezentace aplikace PowerPoint</vt:lpstr>
      <vt:lpstr>Půdní druhy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Pedosféra</dc:title>
  <dc:creator>Prgy64</dc:creator>
  <cp:lastModifiedBy>Beranová, Dana</cp:lastModifiedBy>
  <cp:revision>6</cp:revision>
  <dcterms:created xsi:type="dcterms:W3CDTF">2012-11-04T14:14:48Z</dcterms:created>
  <dcterms:modified xsi:type="dcterms:W3CDTF">2012-11-05T11:03:31Z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a7007173-dc30-40c9-8a24-5886174a0a5d</vt:lpwstr>
  </property>
</Properties>
</file>