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0" r:id="rId4"/>
    <p:sldId id="264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43EC74-3BD6-45D1-A809-6C1D3F28BA9E}" type="datetimeFigureOut">
              <a:rPr lang="cs-CZ" smtClean="0"/>
              <a:t>24.9.2012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B1465-FB9F-42D9-A269-01EA32FF86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3307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B1465-FB9F-42D9-A269-01EA32FF8612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CCB66-196F-4BB9-A1DC-94227A5BEDD1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4490-1C5E-4452-A658-37BD4EC6D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CCB66-196F-4BB9-A1DC-94227A5BEDD1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4490-1C5E-4452-A658-37BD4EC6D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CCB66-196F-4BB9-A1DC-94227A5BEDD1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4490-1C5E-4452-A658-37BD4EC6D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CCB66-196F-4BB9-A1DC-94227A5BEDD1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4490-1C5E-4452-A658-37BD4EC6D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CCB66-196F-4BB9-A1DC-94227A5BEDD1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4490-1C5E-4452-A658-37BD4EC6D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CCB66-196F-4BB9-A1DC-94227A5BEDD1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4490-1C5E-4452-A658-37BD4EC6D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CCB66-196F-4BB9-A1DC-94227A5BEDD1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4490-1C5E-4452-A658-37BD4EC6D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CCB66-196F-4BB9-A1DC-94227A5BEDD1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4490-1C5E-4452-A658-37BD4EC6D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CCB66-196F-4BB9-A1DC-94227A5BEDD1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4490-1C5E-4452-A658-37BD4EC6D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CCB66-196F-4BB9-A1DC-94227A5BEDD1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4490-1C5E-4452-A658-37BD4EC6D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CCB66-196F-4BB9-A1DC-94227A5BEDD1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4490-1C5E-4452-A658-37BD4EC6D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7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CCB66-196F-4BB9-A1DC-94227A5BEDD1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B4490-1C5E-4452-A658-37BD4EC6D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Praezession.sv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zeme1_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340768"/>
            <a:ext cx="5517232" cy="5517232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323528" y="260648"/>
            <a:ext cx="8536311" cy="140038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8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Planeta Země</a:t>
            </a:r>
            <a:endParaRPr lang="cs-CZ" sz="85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Franklin Gothic Demi Cond" pitchFamily="34" charset="0"/>
              </a:rPr>
              <a:t>Planeta Země</a:t>
            </a:r>
            <a:endParaRPr lang="cs-CZ" dirty="0">
              <a:latin typeface="Franklin Gothic Demi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800" dirty="0" smtClean="0"/>
              <a:t>Země nejspíše vznikla před 4,6 miliardami </a:t>
            </a:r>
            <a:r>
              <a:rPr lang="cs-CZ" sz="2800" dirty="0" smtClean="0"/>
              <a:t>let</a:t>
            </a:r>
          </a:p>
          <a:p>
            <a:endParaRPr lang="cs-CZ" sz="2800" dirty="0"/>
          </a:p>
          <a:p>
            <a:r>
              <a:rPr lang="cs-CZ" sz="2800" dirty="0" smtClean="0"/>
              <a:t>Tvar Země – Geoid</a:t>
            </a: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Země je třetí planeta sluneční soustavy</a:t>
            </a:r>
          </a:p>
          <a:p>
            <a:pPr>
              <a:buNone/>
            </a:pPr>
            <a:r>
              <a:rPr lang="cs-CZ" sz="2800" dirty="0" smtClean="0"/>
              <a:t>    ( od slunce vzdálená asi 150 milionů km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čtvrtá nejmenší planeta</a:t>
            </a:r>
          </a:p>
          <a:p>
            <a:pPr>
              <a:buNone/>
            </a:pPr>
            <a:r>
              <a:rPr lang="cs-CZ" sz="2800" dirty="0" smtClean="0"/>
              <a:t>    ( poloměr Země je 6378 km )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hmotnost: 5,9736×10</a:t>
            </a:r>
            <a:r>
              <a:rPr lang="cs-CZ" sz="2800" baseline="30000" dirty="0" smtClean="0"/>
              <a:t>24</a:t>
            </a:r>
            <a:r>
              <a:rPr lang="cs-CZ" sz="2800" dirty="0" smtClean="0"/>
              <a:t> kg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jediné planetární těleso, na němž je dle současných vědeckých poznatků potvrzen život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Franklin Gothic Demi Cond" pitchFamily="34" charset="0"/>
              </a:rPr>
              <a:t>Pohyby Země</a:t>
            </a:r>
            <a:endParaRPr lang="cs-CZ" dirty="0">
              <a:latin typeface="Franklin Gothic Demi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pohyb kolem své osy = 24 </a:t>
            </a:r>
            <a:r>
              <a:rPr lang="cs-CZ" dirty="0" smtClean="0"/>
              <a:t>hodin (sluneční den)</a:t>
            </a:r>
          </a:p>
          <a:p>
            <a:pPr lvl="0"/>
            <a:r>
              <a:rPr lang="cs-CZ" dirty="0" smtClean="0"/>
              <a:t>Hvězdný den = 23 hodin 56 minut 4 vteřiny</a:t>
            </a:r>
            <a:endParaRPr lang="cs-CZ" dirty="0" smtClean="0"/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sz="3000" dirty="0" smtClean="0"/>
              <a:t>oběh Země kolem Slunce = 1 rok (365 a 1/4 dne)</a:t>
            </a:r>
          </a:p>
          <a:p>
            <a:pPr marL="0" lvl="0" indent="0">
              <a:buNone/>
            </a:pPr>
            <a:r>
              <a:rPr lang="cs-CZ" sz="3000" dirty="0"/>
              <a:t> </a:t>
            </a:r>
            <a:r>
              <a:rPr lang="cs-CZ" sz="3000" dirty="0" smtClean="0"/>
              <a:t>  = každý 4.rok přestupný</a:t>
            </a:r>
          </a:p>
          <a:p>
            <a:pPr marL="0" lvl="0" indent="0">
              <a:buNone/>
            </a:pPr>
            <a:endParaRPr lang="cs-CZ" sz="3000" dirty="0" smtClean="0"/>
          </a:p>
          <a:p>
            <a:r>
              <a:rPr lang="cs-CZ" sz="3000" dirty="0" smtClean="0"/>
              <a:t> </a:t>
            </a:r>
            <a:r>
              <a:rPr lang="cs-CZ" sz="2800" dirty="0" smtClean="0"/>
              <a:t>Se sluneční soustavou – galaxií</a:t>
            </a:r>
          </a:p>
          <a:p>
            <a:endParaRPr lang="cs-CZ" sz="2800" dirty="0" smtClean="0"/>
          </a:p>
          <a:p>
            <a:pPr lvl="0"/>
            <a:r>
              <a:rPr lang="cs-CZ" sz="2800" dirty="0" smtClean="0">
                <a:solidFill>
                  <a:srgbClr val="0070C0"/>
                </a:solidFill>
              </a:rPr>
              <a:t>Precese</a:t>
            </a:r>
            <a:r>
              <a:rPr lang="cs-CZ" sz="2800" dirty="0" smtClean="0"/>
              <a:t> a </a:t>
            </a:r>
            <a:r>
              <a:rPr lang="cs-CZ" sz="2800" dirty="0" smtClean="0">
                <a:solidFill>
                  <a:srgbClr val="C00000"/>
                </a:solidFill>
              </a:rPr>
              <a:t>nutace</a:t>
            </a:r>
            <a:r>
              <a:rPr lang="cs-CZ" sz="2800" dirty="0" smtClean="0"/>
              <a:t> (výkyvy osy)</a:t>
            </a:r>
          </a:p>
          <a:p>
            <a:endParaRPr lang="cs-CZ" sz="2800" dirty="0" smtClean="0"/>
          </a:p>
          <a:p>
            <a:pPr lvl="0">
              <a:buNone/>
            </a:pPr>
            <a:endParaRPr lang="cs-CZ" sz="3000" dirty="0" smtClean="0"/>
          </a:p>
          <a:p>
            <a:pPr lvl="0">
              <a:buNone/>
            </a:pPr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endParaRPr lang="cs-CZ" dirty="0"/>
          </a:p>
        </p:txBody>
      </p:sp>
      <p:pic>
        <p:nvPicPr>
          <p:cNvPr id="8194" name="Picture 2" descr="http://upload.wikimedia.org/wikipedia/commons/thumb/b/bb/Praezession.svg/220px-Praezession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4149080"/>
            <a:ext cx="1821870" cy="227733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Franklin Gothic Demi Cond" pitchFamily="34" charset="0"/>
              </a:rPr>
              <a:t>Zatmění slunce / měsíce</a:t>
            </a:r>
            <a:endParaRPr lang="cs-CZ" dirty="0">
              <a:latin typeface="Franklin Gothic Demi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sz="2400" dirty="0" smtClean="0"/>
              <a:t>Zatmění Slunce je astronomický</a:t>
            </a:r>
          </a:p>
          <a:p>
            <a:pPr algn="ctr">
              <a:buNone/>
            </a:pPr>
            <a:r>
              <a:rPr lang="cs-CZ" sz="2400" dirty="0" smtClean="0"/>
              <a:t>     jev, který nastane, když Měsíc</a:t>
            </a:r>
          </a:p>
          <a:p>
            <a:pPr algn="ctr">
              <a:buNone/>
            </a:pPr>
            <a:r>
              <a:rPr lang="cs-CZ" sz="2400" dirty="0" smtClean="0"/>
              <a:t>     vstoupí mezi Zemi a Slunce, </a:t>
            </a:r>
          </a:p>
          <a:p>
            <a:pPr algn="ctr">
              <a:buNone/>
            </a:pPr>
            <a:r>
              <a:rPr lang="cs-CZ" sz="2400" dirty="0" smtClean="0"/>
              <a:t>    takže jej částečně nebo zcela zakryje.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Zatmění Měsíce je astronomický jev, kdy Měsíc je zastíněn planetou Zemí. Nastává při úplňku,</a:t>
            </a:r>
          </a:p>
          <a:p>
            <a:pPr>
              <a:buNone/>
            </a:pPr>
            <a:r>
              <a:rPr lang="cs-CZ" sz="2400" dirty="0" smtClean="0"/>
              <a:t>     pokud se Slunce, Země a</a:t>
            </a:r>
          </a:p>
          <a:p>
            <a:pPr>
              <a:buNone/>
            </a:pPr>
            <a:r>
              <a:rPr lang="cs-CZ" sz="2400" dirty="0" smtClean="0"/>
              <a:t>     Měsíc ocitnou v jedné</a:t>
            </a:r>
          </a:p>
          <a:p>
            <a:pPr>
              <a:buNone/>
            </a:pPr>
            <a:r>
              <a:rPr lang="cs-CZ" sz="2400" dirty="0" smtClean="0"/>
              <a:t>     přímce.</a:t>
            </a:r>
            <a:endParaRPr lang="cs-CZ" sz="2400" dirty="0"/>
          </a:p>
        </p:txBody>
      </p:sp>
      <p:pic>
        <p:nvPicPr>
          <p:cNvPr id="7172" name="Picture 4" descr="http://upload.wikimedia.org/wikipedia/commons/thumb/1/1b/Moon_Eclipse_cs.svg/590px-Moon_Eclipse_cs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869160"/>
            <a:ext cx="4949453" cy="1719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174" name="Picture 6" descr="http://upload.wikimedia.org/wikipedia/commons/thumb/6/67/Zatmeni_Slunce.svg/220px-Zatmeni_Slunce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96752"/>
            <a:ext cx="1378976" cy="2538569"/>
          </a:xfrm>
          <a:prstGeom prst="rect">
            <a:avLst/>
          </a:prstGeom>
          <a:noFill/>
        </p:spPr>
      </p:pic>
      <p:pic>
        <p:nvPicPr>
          <p:cNvPr id="7176" name="Picture 8" descr="http://upload.wikimedia.org/wikipedia/commons/thumb/1/1c/Solar_eclipse_1999_4_NR.jpg/220px-Solar_eclipse_1999_4_N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700808"/>
            <a:ext cx="1657479" cy="163487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Franklin Gothic Demi Cond" pitchFamily="34" charset="0"/>
              </a:rPr>
              <a:t>Střídaní  den /noc</a:t>
            </a:r>
            <a:endParaRPr lang="cs-CZ" dirty="0">
              <a:latin typeface="Franklin Gothic Demi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sz="3000" dirty="0" smtClean="0"/>
              <a:t>Rotace Země způsobuje</a:t>
            </a:r>
          </a:p>
          <a:p>
            <a:pPr>
              <a:buNone/>
            </a:pPr>
            <a:r>
              <a:rPr lang="cs-CZ" sz="3000" dirty="0" smtClean="0"/>
              <a:t>     střídání dne a noci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36912"/>
            <a:ext cx="3415258" cy="28122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196752"/>
            <a:ext cx="3600400" cy="2832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4077072"/>
            <a:ext cx="3543492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ovéPole 6"/>
          <p:cNvSpPr txBox="1"/>
          <p:nvPr/>
        </p:nvSpPr>
        <p:spPr>
          <a:xfrm>
            <a:off x="4139952" y="2636912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Letní </a:t>
            </a:r>
          </a:p>
          <a:p>
            <a:r>
              <a:rPr lang="cs-CZ" dirty="0" smtClean="0"/>
              <a:t>slunovrat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83568" y="537321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Zimní slunovrat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308304" y="4869160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Jarní a</a:t>
            </a:r>
          </a:p>
          <a:p>
            <a:r>
              <a:rPr lang="cs-CZ" dirty="0" smtClean="0"/>
              <a:t>Podzimní </a:t>
            </a:r>
          </a:p>
          <a:p>
            <a:r>
              <a:rPr lang="cs-CZ" dirty="0" smtClean="0"/>
              <a:t>rovnodennost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Franklin Gothic Demi Cond" pitchFamily="34" charset="0"/>
              </a:rPr>
              <a:t>Střídaní ročního období</a:t>
            </a:r>
            <a:endParaRPr lang="cs-CZ" dirty="0">
              <a:latin typeface="Franklin Gothic Demi Cond" pitchFamily="34" charset="0"/>
            </a:endParaRPr>
          </a:p>
        </p:txBody>
      </p:sp>
      <p:pic>
        <p:nvPicPr>
          <p:cNvPr id="5122" name="Picture 2" descr="http://mfweb.wz.cz/astronomie/images/17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916832"/>
            <a:ext cx="6361730" cy="3888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Franklin Gothic Demi Cond" pitchFamily="34" charset="0"/>
              </a:rPr>
              <a:t>Přísluní / odsluní</a:t>
            </a:r>
            <a:endParaRPr lang="cs-CZ" dirty="0">
              <a:latin typeface="Franklin Gothic Demi Cond" pitchFamily="34" charset="0"/>
            </a:endParaRPr>
          </a:p>
        </p:txBody>
      </p:sp>
      <p:pic>
        <p:nvPicPr>
          <p:cNvPr id="4100" name="Picture 4" descr="https://moodle.kge.tul.cz/pluginfile.php/1522/mod_resource/content/0/2007/Milan_Kalis/pom/html/obr/PeriAfeli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772816"/>
            <a:ext cx="5760640" cy="43204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Franklin Gothic Demi Cond" pitchFamily="34" charset="0"/>
              </a:rPr>
              <a:t>Barycentrum</a:t>
            </a:r>
            <a:r>
              <a:rPr lang="cs-CZ" dirty="0" smtClean="0">
                <a:latin typeface="Franklin Gothic Demi Cond" pitchFamily="34" charset="0"/>
              </a:rPr>
              <a:t>  </a:t>
            </a:r>
            <a:endParaRPr lang="cs-CZ" dirty="0">
              <a:latin typeface="Franklin Gothic Demi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363272" cy="4569371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Země a Měsíc obíhají okolo jejich </a:t>
            </a:r>
            <a:r>
              <a:rPr lang="cs-CZ" sz="2800" dirty="0" err="1" smtClean="0"/>
              <a:t>barycentra</a:t>
            </a:r>
            <a:r>
              <a:rPr lang="cs-CZ" sz="2800" dirty="0" smtClean="0"/>
              <a:t> (těžiště).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leží asi 4 700 km od zemského středu 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z pohledu ze zemského severního pólu:  </a:t>
            </a:r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</a:t>
            </a:r>
            <a:r>
              <a:rPr lang="cs-CZ" sz="2300" dirty="0" smtClean="0"/>
              <a:t>Země a Měsíc rotují proti směru hodinových ručiček okolo jejich os.   </a:t>
            </a:r>
          </a:p>
          <a:p>
            <a:pPr>
              <a:buNone/>
            </a:pPr>
            <a:r>
              <a:rPr lang="cs-CZ" sz="2300" dirty="0" smtClean="0"/>
              <a:t>   Měsíc obíhá Zemi proti směru hodinových ručiček. </a:t>
            </a:r>
          </a:p>
          <a:p>
            <a:pPr>
              <a:buNone/>
            </a:pPr>
            <a:r>
              <a:rPr lang="cs-CZ" sz="2300" dirty="0"/>
              <a:t> </a:t>
            </a:r>
            <a:r>
              <a:rPr lang="cs-CZ" sz="2300" dirty="0" smtClean="0"/>
              <a:t> </a:t>
            </a:r>
            <a:r>
              <a:rPr lang="cs-CZ" sz="2300" dirty="0"/>
              <a:t> </a:t>
            </a:r>
            <a:r>
              <a:rPr lang="cs-CZ" sz="2300" dirty="0" smtClean="0"/>
              <a:t>Země obíhá Slunce proti směru hodinových ručiček</a:t>
            </a:r>
            <a:r>
              <a:rPr lang="cs-CZ" sz="23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2QZ4H56NJ3VP-63-1321</_dlc_DocId>
    <_dlc_DocIdUrl xmlns="739c032b-a5be-4b43-b007-0b056e5ef5b0">
      <Url>https://sharepoint.postupicka.cz/seminar4/_layouts/DocIdRedir.aspx?ID=2QZ4H56NJ3VP-63-1321</Url>
      <Description>2QZ4H56NJ3VP-63-1321</Description>
    </_dlc_DocIdUrl>
  </documentManagement>
</p:properties>
</file>

<file path=customXml/itemProps1.xml><?xml version="1.0" encoding="utf-8"?>
<ds:datastoreItem xmlns:ds="http://schemas.openxmlformats.org/officeDocument/2006/customXml" ds:itemID="{1351C4C4-FE93-4AF7-B59F-2ACF0A11DB8E}"/>
</file>

<file path=customXml/itemProps2.xml><?xml version="1.0" encoding="utf-8"?>
<ds:datastoreItem xmlns:ds="http://schemas.openxmlformats.org/officeDocument/2006/customXml" ds:itemID="{56BCBD38-C2EA-4177-983D-1A3964A38E53}"/>
</file>

<file path=customXml/itemProps3.xml><?xml version="1.0" encoding="utf-8"?>
<ds:datastoreItem xmlns:ds="http://schemas.openxmlformats.org/officeDocument/2006/customXml" ds:itemID="{C763F84D-3CC8-44E0-BD66-7CFBE161935A}"/>
</file>

<file path=customXml/itemProps4.xml><?xml version="1.0" encoding="utf-8"?>
<ds:datastoreItem xmlns:ds="http://schemas.openxmlformats.org/officeDocument/2006/customXml" ds:itemID="{8DCF030E-AFD4-446F-8CA6-B48B7CA068A7}"/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259</Words>
  <Application>Microsoft Office PowerPoint</Application>
  <PresentationFormat>Předvádění na obrazovce (4:3)</PresentationFormat>
  <Paragraphs>67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Prezentace aplikace PowerPoint</vt:lpstr>
      <vt:lpstr>Planeta Země</vt:lpstr>
      <vt:lpstr>Pohyby Země</vt:lpstr>
      <vt:lpstr>Zatmění slunce / měsíce</vt:lpstr>
      <vt:lpstr>Střídaní  den /noc</vt:lpstr>
      <vt:lpstr>Střídaní ročního období</vt:lpstr>
      <vt:lpstr>Přísluní / odsluní</vt:lpstr>
      <vt:lpstr>Barycentrum  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Planeta Země</dc:title>
  <dc:creator>Štěpánka</dc:creator>
  <cp:lastModifiedBy>Beranová, Dana</cp:lastModifiedBy>
  <cp:revision>63</cp:revision>
  <dcterms:created xsi:type="dcterms:W3CDTF">2012-09-22T18:47:22Z</dcterms:created>
  <dcterms:modified xsi:type="dcterms:W3CDTF">2012-09-24T11:04:41Z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bbb613b1-8a54-40ec-9f2b-05b13277a59e</vt:lpwstr>
  </property>
</Properties>
</file>