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38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18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79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44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362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76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53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83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69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16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2B73C-14CB-4CB5-A916-2E5477B6FCD4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FC774-1083-4C8D-AF29-A46EB02D1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28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Služby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-ekonomická činnost člověka, která poskytuje užitek</a:t>
            </a:r>
          </a:p>
          <a:p>
            <a:r>
              <a:rPr lang="cs-CZ" dirty="0">
                <a:solidFill>
                  <a:schemeClr val="tx1"/>
                </a:solidFill>
              </a:rPr>
              <a:t>-ve vyspělých zemích až 55% zaměstnaných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284" y="0"/>
            <a:ext cx="3829873" cy="256490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93912"/>
            <a:ext cx="2855979" cy="21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75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Druhy služeb a rozmístění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-sociální péče, zdravotnická p., školství, finančnictví, administrativa, maloobchod, zahraniční obchod, ubytování a stravování, tělovýchova a rekreace</a:t>
            </a:r>
          </a:p>
          <a:p>
            <a:r>
              <a:rPr lang="cs-CZ" b="1" dirty="0"/>
              <a:t>Dělení služeb</a:t>
            </a:r>
            <a:r>
              <a:rPr lang="cs-CZ" dirty="0"/>
              <a:t> : </a:t>
            </a:r>
            <a:r>
              <a:rPr lang="cs-CZ" i="1" dirty="0"/>
              <a:t>výrobní </a:t>
            </a:r>
            <a:r>
              <a:rPr lang="cs-CZ" dirty="0"/>
              <a:t>– souvisí s průmyslem, odvoz odpadků</a:t>
            </a:r>
          </a:p>
          <a:p>
            <a:r>
              <a:rPr lang="cs-CZ" dirty="0"/>
              <a:t>		</a:t>
            </a:r>
            <a:r>
              <a:rPr lang="cs-CZ" i="1" dirty="0"/>
              <a:t>       nevýrobní</a:t>
            </a:r>
            <a:r>
              <a:rPr lang="cs-CZ" dirty="0"/>
              <a:t> – přímo pro lidi – policie, lékaři, učitelé</a:t>
            </a:r>
          </a:p>
          <a:p>
            <a:r>
              <a:rPr lang="cs-CZ" dirty="0"/>
              <a:t>		       </a:t>
            </a:r>
            <a:r>
              <a:rPr lang="cs-CZ" i="1" dirty="0"/>
              <a:t>výdělečné</a:t>
            </a:r>
            <a:r>
              <a:rPr lang="cs-CZ" dirty="0"/>
              <a:t> – restaurace, salon krásy</a:t>
            </a:r>
          </a:p>
          <a:p>
            <a:r>
              <a:rPr lang="cs-CZ" dirty="0"/>
              <a:t>		        </a:t>
            </a:r>
            <a:r>
              <a:rPr lang="cs-CZ" i="1" dirty="0"/>
              <a:t>nevýdělečné</a:t>
            </a:r>
            <a:r>
              <a:rPr lang="cs-CZ" dirty="0"/>
              <a:t> – armáda, školství, zdravotnictví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05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Řádovost služeb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biologické potřeby</a:t>
            </a:r>
            <a:r>
              <a:rPr lang="cs-CZ" dirty="0"/>
              <a:t> – </a:t>
            </a:r>
            <a:r>
              <a:rPr lang="cs-CZ" i="1" dirty="0"/>
              <a:t>1.řád</a:t>
            </a:r>
            <a:r>
              <a:rPr lang="cs-CZ" dirty="0"/>
              <a:t>-potraviny, </a:t>
            </a:r>
            <a:r>
              <a:rPr lang="cs-CZ" i="1" dirty="0"/>
              <a:t>2.řád</a:t>
            </a:r>
            <a:r>
              <a:rPr lang="cs-CZ" dirty="0"/>
              <a:t>- restaurace, </a:t>
            </a:r>
            <a:r>
              <a:rPr lang="cs-CZ" i="1" dirty="0"/>
              <a:t>3.řád</a:t>
            </a:r>
            <a:r>
              <a:rPr lang="cs-CZ" dirty="0"/>
              <a:t>- nemocnice</a:t>
            </a:r>
          </a:p>
          <a:p>
            <a:r>
              <a:rPr lang="cs-CZ" dirty="0"/>
              <a:t>		</a:t>
            </a:r>
            <a:r>
              <a:rPr lang="cs-CZ" i="1" dirty="0"/>
              <a:t>           kulturní potřeby</a:t>
            </a:r>
            <a:r>
              <a:rPr lang="cs-CZ" dirty="0"/>
              <a:t>: </a:t>
            </a:r>
            <a:r>
              <a:rPr lang="cs-CZ" i="1" dirty="0"/>
              <a:t>1. řád</a:t>
            </a:r>
            <a:r>
              <a:rPr lang="cs-CZ" dirty="0"/>
              <a:t> – kulturní dům, škola,</a:t>
            </a:r>
            <a:r>
              <a:rPr lang="cs-CZ" i="1" dirty="0"/>
              <a:t>2. řád</a:t>
            </a:r>
            <a:r>
              <a:rPr lang="cs-CZ" dirty="0"/>
              <a:t> – </a:t>
            </a:r>
            <a:r>
              <a:rPr lang="cs-CZ" dirty="0" err="1"/>
              <a:t>stř</a:t>
            </a:r>
            <a:r>
              <a:rPr lang="cs-CZ" dirty="0"/>
              <a:t>. školy, divadla, </a:t>
            </a:r>
            <a:r>
              <a:rPr lang="cs-CZ" i="1" dirty="0"/>
              <a:t>3. řád</a:t>
            </a:r>
            <a:r>
              <a:rPr lang="cs-CZ" dirty="0"/>
              <a:t> – vysoké školy, galerie, muzea, 		</a:t>
            </a:r>
          </a:p>
          <a:p>
            <a:r>
              <a:rPr lang="cs-CZ" i="1" dirty="0"/>
              <a:t>psychické potřeby</a:t>
            </a:r>
            <a:r>
              <a:rPr lang="cs-CZ" dirty="0"/>
              <a:t> :</a:t>
            </a:r>
            <a:r>
              <a:rPr lang="cs-CZ" i="1" dirty="0"/>
              <a:t>1. řád</a:t>
            </a:r>
            <a:r>
              <a:rPr lang="cs-CZ" dirty="0"/>
              <a:t> – úspěch, práce, škola, sport, rodina</a:t>
            </a:r>
            <a:r>
              <a:rPr lang="cs-CZ" i="1" dirty="0"/>
              <a:t>, 2. řád</a:t>
            </a:r>
            <a:r>
              <a:rPr lang="cs-CZ" dirty="0"/>
              <a:t> – diskotéky, zábava, </a:t>
            </a:r>
            <a:r>
              <a:rPr lang="cs-CZ" i="1" dirty="0"/>
              <a:t>3. řád</a:t>
            </a:r>
            <a:r>
              <a:rPr lang="cs-CZ" dirty="0"/>
              <a:t> – rekreace, lázně, moře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486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Cestovní ruch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88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-Pohyb lidí za účelem rekreace, sportu, </a:t>
            </a:r>
            <a:r>
              <a:rPr lang="cs-CZ" dirty="0" err="1"/>
              <a:t>kultury,ve</a:t>
            </a:r>
            <a:r>
              <a:rPr lang="cs-CZ" dirty="0"/>
              <a:t> volném čase </a:t>
            </a:r>
          </a:p>
          <a:p>
            <a:r>
              <a:rPr lang="cs-CZ" b="1" dirty="0"/>
              <a:t>Předpoklady</a:t>
            </a:r>
            <a:endParaRPr lang="cs-CZ" dirty="0"/>
          </a:p>
          <a:p>
            <a:pPr lvl="0"/>
            <a:r>
              <a:rPr lang="cs-CZ" i="1" dirty="0" err="1"/>
              <a:t>Selektivní</a:t>
            </a:r>
            <a:r>
              <a:rPr lang="cs-CZ" dirty="0" err="1"/>
              <a:t>-určují</a:t>
            </a:r>
            <a:r>
              <a:rPr lang="cs-CZ" dirty="0"/>
              <a:t> kdo a v jaké míře se účastní cestovního ruchu</a:t>
            </a:r>
          </a:p>
          <a:p>
            <a:pPr lvl="0"/>
            <a:r>
              <a:rPr lang="cs-CZ" i="1" dirty="0"/>
              <a:t>urbanizační předpoklady</a:t>
            </a:r>
            <a:endParaRPr lang="cs-CZ" dirty="0"/>
          </a:p>
          <a:p>
            <a:pPr lvl="0"/>
            <a:r>
              <a:rPr lang="cs-CZ" i="1" dirty="0"/>
              <a:t>demografické předpoklady</a:t>
            </a:r>
            <a:endParaRPr lang="cs-CZ" dirty="0"/>
          </a:p>
          <a:p>
            <a:pPr lvl="0"/>
            <a:r>
              <a:rPr lang="cs-CZ" i="1" dirty="0"/>
              <a:t>sociální předpoklady</a:t>
            </a:r>
            <a:endParaRPr lang="cs-CZ" dirty="0"/>
          </a:p>
          <a:p>
            <a:pPr lvl="0"/>
            <a:r>
              <a:rPr lang="cs-CZ" i="1" dirty="0" err="1"/>
              <a:t>Lokalizační</a:t>
            </a:r>
            <a:r>
              <a:rPr lang="cs-CZ" dirty="0" err="1"/>
              <a:t>-vhodné</a:t>
            </a:r>
            <a:r>
              <a:rPr lang="cs-CZ" dirty="0"/>
              <a:t> podmínky a místo</a:t>
            </a:r>
          </a:p>
          <a:p>
            <a:pPr lvl="0"/>
            <a:r>
              <a:rPr lang="cs-CZ" i="1" dirty="0"/>
              <a:t>přírodní podmínky</a:t>
            </a:r>
            <a:r>
              <a:rPr lang="cs-CZ" dirty="0"/>
              <a:t>-</a:t>
            </a:r>
            <a:r>
              <a:rPr lang="cs-CZ" dirty="0" err="1"/>
              <a:t>slodovány</a:t>
            </a:r>
            <a:r>
              <a:rPr lang="cs-CZ" dirty="0"/>
              <a:t>  přírodní podmínky: reliéf, podnebí, vodstvo</a:t>
            </a:r>
          </a:p>
          <a:p>
            <a:pPr lvl="0"/>
            <a:r>
              <a:rPr lang="cs-CZ" i="1" dirty="0"/>
              <a:t>kulturně historické podmínky</a:t>
            </a:r>
            <a:r>
              <a:rPr lang="cs-CZ" dirty="0"/>
              <a:t>-nejvíce navštěvovány: kulturní památky, historické stavby, výtvarné památky, parky</a:t>
            </a:r>
          </a:p>
          <a:p>
            <a:pPr lvl="0"/>
            <a:r>
              <a:rPr lang="cs-CZ" i="1" dirty="0" err="1"/>
              <a:t>Realizační</a:t>
            </a:r>
            <a:r>
              <a:rPr lang="cs-CZ" dirty="0" err="1"/>
              <a:t>-umožňují</a:t>
            </a:r>
            <a:r>
              <a:rPr lang="cs-CZ" dirty="0"/>
              <a:t> uskutečnit nároky účastníků cestovního ruchu</a:t>
            </a:r>
          </a:p>
          <a:p>
            <a:pPr lvl="0"/>
            <a:r>
              <a:rPr lang="cs-CZ" i="1" dirty="0"/>
              <a:t>komunikační dostupnost</a:t>
            </a:r>
            <a:r>
              <a:rPr lang="cs-CZ" dirty="0"/>
              <a:t>-dobrá dopravní dostupnost mezi trvalým bydlištěm a návštěvním místem</a:t>
            </a:r>
          </a:p>
          <a:p>
            <a:pPr lvl="0"/>
            <a:r>
              <a:rPr lang="cs-CZ" i="1" dirty="0"/>
              <a:t>materiálně technická základna</a:t>
            </a:r>
            <a:r>
              <a:rPr lang="cs-CZ" dirty="0"/>
              <a:t>-ubytování, stravování, </a:t>
            </a:r>
            <a:r>
              <a:rPr lang="cs-CZ" dirty="0" err="1"/>
              <a:t>dopolňkové</a:t>
            </a:r>
            <a:r>
              <a:rPr lang="cs-CZ" dirty="0"/>
              <a:t> zařízení (sport a kultura), informační centra, cestovní kanceláře, zdravotnická zařízení</a:t>
            </a:r>
          </a:p>
          <a:p>
            <a:r>
              <a:rPr lang="cs-CZ" dirty="0"/>
              <a:t>-</a:t>
            </a:r>
            <a:r>
              <a:rPr lang="cs-CZ" i="1" dirty="0"/>
              <a:t>aktivní cestovní </a:t>
            </a:r>
            <a:r>
              <a:rPr lang="cs-CZ" i="1" dirty="0" err="1"/>
              <a:t>ruch</a:t>
            </a:r>
            <a:r>
              <a:rPr lang="cs-CZ" dirty="0" err="1"/>
              <a:t>:návštěva</a:t>
            </a:r>
            <a:r>
              <a:rPr lang="cs-CZ" dirty="0"/>
              <a:t> určité země zahraničními turisty</a:t>
            </a:r>
          </a:p>
          <a:p>
            <a:r>
              <a:rPr lang="cs-CZ" dirty="0"/>
              <a:t>-</a:t>
            </a:r>
            <a:r>
              <a:rPr lang="cs-CZ" i="1" dirty="0"/>
              <a:t>pasivní cestovní ruch</a:t>
            </a:r>
            <a:r>
              <a:rPr lang="cs-CZ" dirty="0"/>
              <a:t>: vycestování turistů ze své země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590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2QZ4H56NJ3VP-63-1980</_dlc_DocId>
    <_dlc_DocIdUrl xmlns="739c032b-a5be-4b43-b007-0b056e5ef5b0">
      <Url>https://sharepoint.postupicka.cz/seminar4/_layouts/DocIdRedir.aspx?ID=2QZ4H56NJ3VP-63-1980</Url>
      <Description>2QZ4H56NJ3VP-63-1980</Description>
    </_dlc_DocIdUrl>
  </documentManagement>
</p:properties>
</file>

<file path=customXml/itemProps1.xml><?xml version="1.0" encoding="utf-8"?>
<ds:datastoreItem xmlns:ds="http://schemas.openxmlformats.org/officeDocument/2006/customXml" ds:itemID="{AECCE5CE-BB67-4415-BE86-DF866547E542}"/>
</file>

<file path=customXml/itemProps2.xml><?xml version="1.0" encoding="utf-8"?>
<ds:datastoreItem xmlns:ds="http://schemas.openxmlformats.org/officeDocument/2006/customXml" ds:itemID="{31F5C8D3-9510-441B-85BD-24346F7734D4}"/>
</file>

<file path=customXml/itemProps3.xml><?xml version="1.0" encoding="utf-8"?>
<ds:datastoreItem xmlns:ds="http://schemas.openxmlformats.org/officeDocument/2006/customXml" ds:itemID="{3E959BF0-03F9-4BF8-B0DC-B6967327519B}"/>
</file>

<file path=customXml/itemProps4.xml><?xml version="1.0" encoding="utf-8"?>
<ds:datastoreItem xmlns:ds="http://schemas.openxmlformats.org/officeDocument/2006/customXml" ds:itemID="{06C87C55-5B9B-4AE4-B6E1-4E1DD832A790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88</Words>
  <Application>Microsoft Office PowerPoint</Application>
  <PresentationFormat>Předvádění na obrazovce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Služby</vt:lpstr>
      <vt:lpstr>Druhy služeb a rozmístění </vt:lpstr>
      <vt:lpstr>Řádovost služeb </vt:lpstr>
      <vt:lpstr>Cestovní ruch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Služby</dc:title>
  <dc:creator>home</dc:creator>
  <cp:lastModifiedBy>Beranová, Dana</cp:lastModifiedBy>
  <cp:revision>2</cp:revision>
  <dcterms:created xsi:type="dcterms:W3CDTF">2013-02-21T18:15:37Z</dcterms:created>
  <dcterms:modified xsi:type="dcterms:W3CDTF">2013-03-11T08:54:42Z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4263c607-f350-4e9f-a8a0-dadcdbbbb49b</vt:lpwstr>
  </property>
</Properties>
</file>