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DDC4-D1AE-4282-B92B-4A06784A893C}" type="datetimeFigureOut">
              <a:rPr lang="en-US" smtClean="0"/>
              <a:t>9/23/2012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61E0B-3EAA-4F72-A98F-387313AAE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DDC4-D1AE-4282-B92B-4A06784A893C}" type="datetimeFigureOut">
              <a:rPr lang="en-US" smtClean="0"/>
              <a:t>9/23/2012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1E0B-3EAA-4F72-A98F-387313AAEF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DDC4-D1AE-4282-B92B-4A06784A893C}" type="datetimeFigureOut">
              <a:rPr lang="en-US" smtClean="0"/>
              <a:t>9/23/2012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61E0B-3EAA-4F72-A98F-387313AAEF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77DDC4-D1AE-4282-B92B-4A06784A893C}" type="datetimeFigureOut">
              <a:rPr lang="en-US" smtClean="0"/>
              <a:t>9/23/2012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A61E0B-3EAA-4F72-A98F-387313AAE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DDC4-D1AE-4282-B92B-4A06784A893C}" type="datetimeFigureOut">
              <a:rPr lang="en-US" smtClean="0"/>
              <a:t>9/23/2012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61E0B-3EAA-4F72-A98F-387313AAE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077DDC4-D1AE-4282-B92B-4A06784A893C}" type="datetimeFigureOut">
              <a:rPr lang="en-US" smtClean="0"/>
              <a:t>9/23/2012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AA61E0B-3EAA-4F72-A98F-387313AAE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077DDC4-D1AE-4282-B92B-4A06784A893C}" type="datetimeFigureOut">
              <a:rPr lang="en-US" smtClean="0"/>
              <a:t>9/23/2012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AA61E0B-3EAA-4F72-A98F-387313AAE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DDC4-D1AE-4282-B92B-4A06784A893C}" type="datetimeFigureOut">
              <a:rPr lang="en-US" smtClean="0"/>
              <a:t>9/23/2012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61E0B-3EAA-4F72-A98F-387313AAE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DDC4-D1AE-4282-B92B-4A06784A893C}" type="datetimeFigureOut">
              <a:rPr lang="en-US" smtClean="0"/>
              <a:t>9/23/2012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A61E0B-3EAA-4F72-A98F-387313AAE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077DDC4-D1AE-4282-B92B-4A06784A893C}" type="datetimeFigureOut">
              <a:rPr lang="en-US" smtClean="0"/>
              <a:t>9/23/2012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AA61E0B-3EAA-4F72-A98F-387313AAE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77DDC4-D1AE-4282-B92B-4A06784A893C}" type="datetimeFigureOut">
              <a:rPr lang="en-US" smtClean="0"/>
              <a:t>9/23/2012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A61E0B-3EAA-4F72-A98F-387313AAE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077DDC4-D1AE-4282-B92B-4A06784A893C}" type="datetimeFigureOut">
              <a:rPr lang="en-US" smtClean="0"/>
              <a:t>9/23/2012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AA61E0B-3EAA-4F72-A98F-387313AAEF3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Terestrick%C3%A1_planeta" TargetMode="External"/><Relationship Id="rId2" Type="http://schemas.openxmlformats.org/officeDocument/2006/relationships/hyperlink" Target="http://cs.wikipedia.org/wiki/Vesm%C3%AD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nety.astro.cz/soustava/1861-planety-slunecni-soustav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509120"/>
            <a:ext cx="9144000" cy="1628801"/>
          </a:xfrm>
        </p:spPr>
        <p:txBody>
          <a:bodyPr>
            <a:normAutofit/>
          </a:bodyPr>
          <a:lstStyle/>
          <a:p>
            <a:r>
              <a:rPr lang="cs-CZ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VESMÍR </a:t>
            </a:r>
            <a:r>
              <a:rPr lang="cs-CZ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SLUNEČNÍ SOUSTAVA</a:t>
            </a:r>
            <a:endParaRPr lang="en-US" sz="4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42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Zpracoval: Marek Kotrč, 6XB</a:t>
            </a:r>
          </a:p>
          <a:p>
            <a:endParaRPr lang="cs-CZ" dirty="0" smtClean="0"/>
          </a:p>
          <a:p>
            <a:r>
              <a:rPr lang="cs-CZ" dirty="0" smtClean="0"/>
              <a:t>Zdroje</a:t>
            </a:r>
            <a:r>
              <a:rPr lang="cs-CZ" dirty="0"/>
              <a:t>: 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cs.wikipedia.org/wiki/Vesm%C3%ADr</a:t>
            </a:r>
            <a:endParaRPr lang="cs-CZ" dirty="0" smtClean="0"/>
          </a:p>
          <a:p>
            <a:r>
              <a:rPr lang="en-US" dirty="0" smtClean="0">
                <a:hlinkClick r:id="rId3"/>
              </a:rPr>
              <a:t>http://cs.wikipedia.org/wiki/Terestrick%C3%A1_planeta</a:t>
            </a:r>
            <a:endParaRPr lang="cs-CZ" dirty="0" smtClean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planety.astro.cz/soustava/1861-planety-slunecni-soustavy</a:t>
            </a:r>
            <a:endParaRPr lang="cs-CZ" dirty="0" smtClean="0"/>
          </a:p>
          <a:p>
            <a:r>
              <a:rPr lang="cs-CZ" dirty="0" smtClean="0"/>
              <a:t>KOLEKTIV AUTORŮ, Školní atlas dnešního světa. 1. vyd. </a:t>
            </a:r>
            <a:r>
              <a:rPr lang="cs-CZ" dirty="0" err="1" smtClean="0"/>
              <a:t>Terra</a:t>
            </a:r>
            <a:r>
              <a:rPr lang="cs-CZ" dirty="0" smtClean="0"/>
              <a:t>, 2000. ISBN 80-902282-2-4</a:t>
            </a: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7680960" cy="4724400"/>
          </a:xfrm>
        </p:spPr>
        <p:txBody>
          <a:bodyPr/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/>
              <a:t>Hmota, formy energie, přírodní zákony  a časoprostor - 3 principy vesmíru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/>
              <a:t>Kosmický prostor = vše mimo Zemi, předpokládá se multivesmír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/>
              <a:t>Zabývá se jím kosmologie a astrofyzika, otázka filozofie i náboženství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/>
              <a:t>Vznik –  kosmologické t.: teorie (obecná t. relativity) a teorie Velkého třesku, náboženské a filozofické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/>
              <a:t>Velký třesk </a:t>
            </a:r>
            <a:r>
              <a:rPr lang="cs-CZ" dirty="0" smtClean="0">
                <a:latin typeface="Times New Roman"/>
                <a:cs typeface="Times New Roman"/>
              </a:rPr>
              <a:t>→ tzv. </a:t>
            </a:r>
            <a:r>
              <a:rPr lang="cs-CZ" dirty="0" smtClean="0"/>
              <a:t>horký velký třesk (před 15 mld. let), ze singularity postupné rozpínání „vesmíru“ (jeden druh částic a síly), prudké zvětšení (ochlazení a pokles hustoty) – dochází k rozdělení sil (silná, slabá, gravitační a elektromag.)    a vznikají nové částice (H, He), vesmír neprůhledný  </a:t>
            </a:r>
            <a:r>
              <a:rPr lang="cs-CZ" dirty="0" smtClean="0">
                <a:latin typeface="Times New Roman"/>
                <a:cs typeface="Times New Roman"/>
              </a:rPr>
              <a:t>→ ochlazování – vznik neutrálních atomů H a He – vesmír průhledný (reliktní záření), vývoj zpomaluje – 1 mld. let, mračna atomů (H, He) + gravitace = vznikají zárodky galaxií</a:t>
            </a:r>
            <a:endParaRPr lang="cs-CZ" dirty="0" smtClean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VESMÍR (KOSMOS)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3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556792"/>
            <a:ext cx="5659734" cy="463064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/>
              <a:t>GALAXIE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/>
              <a:t>gigantický hvězdný ostrov, složený z: samostatných hvězd a hvězdných soustav, hvězdokup                                 a mezihvězdné látky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/>
              <a:t>100 mil. – 500 mld. hvězd, dělení podle vzhledu (spirální, eliptické, nepravidelné), nejpočetnější malé a nepravidelné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/>
              <a:t>Skupiny galaxií: místní soustava, kupy a nadkupy galaxií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cs-CZ" dirty="0"/>
          </a:p>
          <a:p>
            <a:pPr algn="just"/>
            <a:r>
              <a:rPr lang="cs-CZ" dirty="0" smtClean="0"/>
              <a:t>HVĚZDOKUPY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/>
              <a:t>Otevřená hvězdokupa: stovky mladých hvězd vázaných gravitací, nepravidelný tvar, rozpadají se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/>
              <a:t>Kulová h.: skupina 10</a:t>
            </a:r>
            <a:r>
              <a:rPr lang="cs-CZ" baseline="30000" dirty="0" smtClean="0"/>
              <a:t>5</a:t>
            </a:r>
            <a:r>
              <a:rPr lang="cs-CZ" dirty="0" smtClean="0"/>
              <a:t>-10</a:t>
            </a:r>
            <a:r>
              <a:rPr lang="cs-CZ" baseline="30000" dirty="0" smtClean="0"/>
              <a:t>6</a:t>
            </a:r>
            <a:r>
              <a:rPr lang="cs-CZ" dirty="0" smtClean="0"/>
              <a:t> hvězd, nejstarší, stabilní</a:t>
            </a:r>
          </a:p>
          <a:p>
            <a:endParaRPr lang="cs-CZ" dirty="0" smtClean="0"/>
          </a:p>
          <a:p>
            <a:pPr marL="285750" indent="-285750">
              <a:buFont typeface="Wingdings" pitchFamily="2" charset="2"/>
              <a:buChar char="§"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TYPY USKUPENÍ VESMÍRNÉ HMOTY</a:t>
            </a:r>
            <a:endParaRPr lang="en-US" dirty="0"/>
          </a:p>
        </p:txBody>
      </p:sp>
      <p:pic>
        <p:nvPicPr>
          <p:cNvPr id="4098" name="Picture 2" descr="http://upload.wikimedia.org/wikipedia/commons/thumb/c/c3/NGC_4414_(NASA-med).jpg/300px-NGC_4414_(NASA-m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16" y="1772816"/>
            <a:ext cx="2801556" cy="2315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ome.zcu.cz/~smid/vladana/perseus/869a884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69" y="4365104"/>
            <a:ext cx="2759968" cy="206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97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556792"/>
            <a:ext cx="5659734" cy="4630648"/>
          </a:xfrm>
        </p:spPr>
        <p:txBody>
          <a:bodyPr>
            <a:normAutofit fontScale="85000" lnSpcReduction="20000"/>
          </a:bodyPr>
          <a:lstStyle/>
          <a:p>
            <a:pPr algn="just"/>
            <a:endParaRPr lang="cs-CZ" dirty="0" smtClean="0"/>
          </a:p>
          <a:p>
            <a:pPr algn="just"/>
            <a:r>
              <a:rPr lang="cs-CZ" dirty="0" smtClean="0"/>
              <a:t>DVOJHVĚZDY (HVĚZDNÉ SYSTÉMY)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/>
              <a:t>2 a více gravitačně vázaných hvězd, většina hvězd (70%+)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cs-CZ" sz="800" dirty="0"/>
          </a:p>
          <a:p>
            <a:pPr algn="just"/>
            <a:r>
              <a:rPr lang="cs-CZ" dirty="0" smtClean="0"/>
              <a:t>HVĚZDA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/>
              <a:t>Obrovské těleso převážně ze zahřátého plynu na vysokou teplotu (</a:t>
            </a:r>
            <a:r>
              <a:rPr lang="cs-CZ" dirty="0" smtClean="0">
                <a:latin typeface="Times New Roman"/>
                <a:cs typeface="Times New Roman"/>
              </a:rPr>
              <a:t>→vyzařování energie do okolí)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cs-CZ" sz="1100" dirty="0">
              <a:latin typeface="Times New Roman"/>
              <a:cs typeface="Times New Roman"/>
            </a:endParaRPr>
          </a:p>
          <a:p>
            <a:pPr algn="just"/>
            <a:r>
              <a:rPr lang="cs-CZ" dirty="0" smtClean="0"/>
              <a:t>PLANETÁRNÍ SOUSTAVA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/>
              <a:t>Tvořena centrální hvězdou, planetami a jejich přirozenými satelity (měsíci),  planetkami, kometami a meziplanetární látkou</a:t>
            </a:r>
          </a:p>
          <a:p>
            <a:pPr algn="just"/>
            <a:endParaRPr lang="cs-CZ" sz="800" dirty="0" smtClean="0"/>
          </a:p>
          <a:p>
            <a:pPr algn="just"/>
            <a:r>
              <a:rPr lang="cs-CZ" dirty="0" smtClean="0"/>
              <a:t>PLANETA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/>
              <a:t>Těleso bez vlastního zdroje zářivé energie, zpravidla obíhá kolem centrální hvězdy v  planetární soustavě</a:t>
            </a:r>
          </a:p>
          <a:p>
            <a:pPr algn="just"/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TYPY USKUPENÍ VESMÍRNÉ HMOTY</a:t>
            </a:r>
            <a:endParaRPr lang="en-US" dirty="0"/>
          </a:p>
        </p:txBody>
      </p:sp>
      <p:pic>
        <p:nvPicPr>
          <p:cNvPr id="5122" name="Picture 2" descr="http://www.observatory.cz/static/Encyklopedie/Hvezdokupy/M45-m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792"/>
            <a:ext cx="2580849" cy="1931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pload.wikimedia.org/wikipedia/commons/thumb/9/97/The_Earth_seen_from_Apollo_17.jpg/270px-The_Earth_seen_from_Apollo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75" y="3717031"/>
            <a:ext cx="2571750" cy="257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556792"/>
            <a:ext cx="4795638" cy="463064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1500" dirty="0" smtClean="0"/>
              <a:t>MĚSÍC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sz="1500" dirty="0" smtClean="0"/>
              <a:t>přirozená </a:t>
            </a:r>
            <a:r>
              <a:rPr lang="cs-CZ" sz="1500" dirty="0"/>
              <a:t>družice </a:t>
            </a:r>
            <a:r>
              <a:rPr lang="cs-CZ" sz="1500" dirty="0" smtClean="0"/>
              <a:t>je </a:t>
            </a:r>
            <a:r>
              <a:rPr lang="cs-CZ" sz="1500" dirty="0"/>
              <a:t>vesmírné těleso přirozeného původu pohybující se po oběžné dráze kolem jiného (většího) vesmírného tělesa, kterým může být planeta, trpasličí planeta nebo </a:t>
            </a:r>
            <a:r>
              <a:rPr lang="cs-CZ" sz="1500" dirty="0" smtClean="0"/>
              <a:t>planetka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cs-CZ" sz="1500" dirty="0"/>
          </a:p>
          <a:p>
            <a:pPr algn="just"/>
            <a:r>
              <a:rPr lang="cs-CZ" sz="1500" dirty="0" smtClean="0"/>
              <a:t>METEOROIDY A METEORITY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sz="1500" dirty="0" smtClean="0"/>
              <a:t>Menší než 100m (jinak planetky), meteoroidy mezi planetkami, meteority jsou původní meteoroidy menších rozměrů, které dopadly na povrch, světelný jev v atmosféře – meteor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cs-CZ" sz="1500" dirty="0"/>
          </a:p>
          <a:p>
            <a:pPr algn="just"/>
            <a:r>
              <a:rPr lang="cs-CZ" sz="1500" dirty="0" smtClean="0"/>
              <a:t>KOMETY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sz="1500" dirty="0" smtClean="0"/>
              <a:t>Objekt podobný planetce, především z ledu a prachu, obíhají po excentrické dráze, nápadné ohony</a:t>
            </a:r>
            <a:endParaRPr lang="en-US" sz="15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DALŠÍ VESMÍRNÁ TĚLESA</a:t>
            </a:r>
            <a:endParaRPr lang="en-US" dirty="0"/>
          </a:p>
        </p:txBody>
      </p:sp>
      <p:pic>
        <p:nvPicPr>
          <p:cNvPr id="6146" name="Picture 2" descr="http://komety.janmarek.net/foto/w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3028950" cy="2266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aae-astronomy.org/blog/wp-content/uploads/2011/04/eta-aqua-meteor-shower-m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77017"/>
            <a:ext cx="3028139" cy="2022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8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Planetární systém hvězdy Slunce, ve kterém se nachází Země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dirty="0" smtClean="0"/>
              <a:t>8 planet, 5 trpasličích planet, přes 150 měsíců planet, planetky, komety, meteoroidy</a:t>
            </a:r>
          </a:p>
          <a:p>
            <a:pPr marL="285750" indent="-285750">
              <a:buFont typeface="Wingdings" pitchFamily="2" charset="2"/>
              <a:buChar char="§"/>
            </a:pPr>
            <a:endParaRPr lang="cs-CZ" dirty="0"/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SLUNEČNÍ SOUSTAVA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52936"/>
            <a:ext cx="6336704" cy="356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20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SLUNEČNÍ SOUSTAVA</a:t>
            </a:r>
            <a:endParaRPr lang="en-US" dirty="0"/>
          </a:p>
        </p:txBody>
      </p:sp>
      <p:pic>
        <p:nvPicPr>
          <p:cNvPr id="1025" name="Picture 1" descr="Merk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14636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nuš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14636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emě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14636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14636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Jupi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14636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tur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14636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Uran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14636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ptu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14636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ástupný symbol pro obsah 6"/>
          <p:cNvPicPr>
            <a:picLocks noGrp="1" noChangeAspect="1"/>
          </p:cNvPicPr>
          <p:nvPr>
            <p:ph sz="quarter" idx="1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7680325" cy="286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899592" y="1654175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/>
              <a:t>Terestrické  planety – typu Země, křemičitanové horniny, centrální kovové jádro, menší, různorodý povrch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cs-CZ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cs-CZ" dirty="0" smtClean="0"/>
              <a:t>Plynní obři – jupiterského typu, větší rozměry, nemají pevný povrch, složené především z H2, He nebo H2O v různých kombinacích                 a skupenstvích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6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315959" cy="514290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SLUNEČNÍ SOUSTAVA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4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5073285" cy="384484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SLUNEČNÍ SOUSTAVA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12" y="1843336"/>
            <a:ext cx="4015823" cy="38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F635AD3BA2CF44A3B9B86DC2AD9EC1" ma:contentTypeVersion="1" ma:contentTypeDescription="Vytvoří nový dokument" ma:contentTypeScope="" ma:versionID="8f7326285afd49f5ef5002430cc49389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2QZ4H56NJ3VP-63-1322</_dlc_DocId>
    <_dlc_DocIdUrl xmlns="739c032b-a5be-4b43-b007-0b056e5ef5b0">
      <Url>https://sharepoint.postupicka.cz/seminar4/_layouts/DocIdRedir.aspx?ID=2QZ4H56NJ3VP-63-1322</Url>
      <Description>2QZ4H56NJ3VP-63-1322</Description>
    </_dlc_DocIdUrl>
  </documentManagement>
</p:properties>
</file>

<file path=customXml/itemProps1.xml><?xml version="1.0" encoding="utf-8"?>
<ds:datastoreItem xmlns:ds="http://schemas.openxmlformats.org/officeDocument/2006/customXml" ds:itemID="{C407BACC-6498-4BAB-B420-AD4DA4C9D441}"/>
</file>

<file path=customXml/itemProps2.xml><?xml version="1.0" encoding="utf-8"?>
<ds:datastoreItem xmlns:ds="http://schemas.openxmlformats.org/officeDocument/2006/customXml" ds:itemID="{F5DC5E7A-AA45-4B61-A587-17E641AB3DB3}"/>
</file>

<file path=customXml/itemProps3.xml><?xml version="1.0" encoding="utf-8"?>
<ds:datastoreItem xmlns:ds="http://schemas.openxmlformats.org/officeDocument/2006/customXml" ds:itemID="{B2B43BF4-947A-4D8C-B85F-071ABDC6E99F}"/>
</file>

<file path=customXml/itemProps4.xml><?xml version="1.0" encoding="utf-8"?>
<ds:datastoreItem xmlns:ds="http://schemas.openxmlformats.org/officeDocument/2006/customXml" ds:itemID="{0F21DF73-169F-48B8-BCA9-334D44078321}"/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346</TotalTime>
  <Words>512</Words>
  <Application>Microsoft Office PowerPoint</Application>
  <PresentationFormat>Předvádění na obrazovce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Mylar</vt:lpstr>
      <vt:lpstr>  VESMÍR A SLUNEČNÍ SOUSTAVA</vt:lpstr>
      <vt:lpstr>VESMÍR (KOSMOS)</vt:lpstr>
      <vt:lpstr>TYPY USKUPENÍ VESMÍRNÉ HMOTY</vt:lpstr>
      <vt:lpstr>TYPY USKUPENÍ VESMÍRNÉ HMOTY</vt:lpstr>
      <vt:lpstr>DALŠÍ VESMÍRNÁ TĚLESA</vt:lpstr>
      <vt:lpstr>SLUNEČNÍ SOUSTAVA</vt:lpstr>
      <vt:lpstr>SLUNEČNÍ SOUSTAVA</vt:lpstr>
      <vt:lpstr>SLUNEČNÍ SOUSTAVA</vt:lpstr>
      <vt:lpstr>SLUNEČNÍ SOUSTAVA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Vesmír a sluneční soustava</dc:title>
  <dc:creator>Marquesaw</dc:creator>
  <cp:lastModifiedBy>Marquesaw</cp:lastModifiedBy>
  <cp:revision>29</cp:revision>
  <dcterms:created xsi:type="dcterms:W3CDTF">2012-09-21T15:20:01Z</dcterms:created>
  <dcterms:modified xsi:type="dcterms:W3CDTF">2012-09-23T21:30:44Z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0x010100E0F635AD3BA2CF44A3B9B86DC2AD9EC1</vt:lpwstr>
  </property>
  <property fmtid="{D5CDD505-2E9C-101B-9397-08002B2CF9AE}" pid="3" name="_dlc_DocIdItemGuid">
    <vt:lpwstr>2dc5f8b4-419a-4383-bf17-a771f8902a0d</vt:lpwstr>
  </property>
</Properties>
</file>