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63" r:id="rId11"/>
    <p:sldId id="264" r:id="rId12"/>
    <p:sldId id="271" r:id="rId13"/>
    <p:sldId id="265" r:id="rId14"/>
    <p:sldId id="266" r:id="rId15"/>
    <p:sldId id="272" r:id="rId16"/>
    <p:sldId id="267" r:id="rId17"/>
    <p:sldId id="270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3C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9EE34-8B8F-41D9-AB52-A7DB46AEBE47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62449-4BDE-4DE0-93F4-D9899D22E3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69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2449-4BDE-4DE0-93F4-D9899D22E3A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7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D829-D4ED-4F30-B4EF-5E4639FC7C47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7A0C-17D8-4BDD-99D5-33FE31FEE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60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D829-D4ED-4F30-B4EF-5E4639FC7C47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7A0C-17D8-4BDD-99D5-33FE31FEE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40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D829-D4ED-4F30-B4EF-5E4639FC7C47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7A0C-17D8-4BDD-99D5-33FE31FEE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22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D829-D4ED-4F30-B4EF-5E4639FC7C47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7A0C-17D8-4BDD-99D5-33FE31FEE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66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D829-D4ED-4F30-B4EF-5E4639FC7C47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7A0C-17D8-4BDD-99D5-33FE31FEE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90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D829-D4ED-4F30-B4EF-5E4639FC7C47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7A0C-17D8-4BDD-99D5-33FE31FEE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28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D829-D4ED-4F30-B4EF-5E4639FC7C47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7A0C-17D8-4BDD-99D5-33FE31FEE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52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D829-D4ED-4F30-B4EF-5E4639FC7C47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7A0C-17D8-4BDD-99D5-33FE31FEE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13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D829-D4ED-4F30-B4EF-5E4639FC7C47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7A0C-17D8-4BDD-99D5-33FE31FEE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21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D829-D4ED-4F30-B4EF-5E4639FC7C47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7A0C-17D8-4BDD-99D5-33FE31FEE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39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D829-D4ED-4F30-B4EF-5E4639FC7C47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7A0C-17D8-4BDD-99D5-33FE31FEE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53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6893C6"/>
            </a:gs>
            <a:gs pos="50000">
              <a:schemeClr val="accent1">
                <a:tint val="44500"/>
                <a:satMod val="160000"/>
                <a:lumMod val="70000"/>
                <a:lumOff val="3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3D829-D4ED-4F30-B4EF-5E4639FC7C47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7A0C-17D8-4BDD-99D5-33FE31FEE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0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6" r="2213" b="-5693"/>
          <a:stretch/>
        </p:blipFill>
        <p:spPr bwMode="auto">
          <a:xfrm>
            <a:off x="-26856" y="-24990"/>
            <a:ext cx="9170855" cy="727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2251" y="0"/>
            <a:ext cx="9170855" cy="2304256"/>
          </a:xfrm>
        </p:spPr>
        <p:txBody>
          <a:bodyPr>
            <a:noAutofit/>
          </a:bodyPr>
          <a:lstStyle/>
          <a:p>
            <a:r>
              <a:rPr lang="cs-CZ" sz="8000" b="1" spc="110" dirty="0" smtClean="0">
                <a:solidFill>
                  <a:schemeClr val="bg1"/>
                </a:solidFill>
              </a:rPr>
              <a:t>VODSTVO</a:t>
            </a:r>
            <a:endParaRPr lang="cs-CZ" sz="8000" b="1" spc="110" dirty="0">
              <a:solidFill>
                <a:schemeClr val="bg1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-26856" y="4365104"/>
            <a:ext cx="9170855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spc="110" dirty="0" smtClean="0">
                <a:solidFill>
                  <a:schemeClr val="bg1"/>
                </a:solidFill>
              </a:rPr>
              <a:t>NA PEVNINĚ</a:t>
            </a:r>
            <a:endParaRPr lang="cs-CZ" sz="8000" b="1" spc="11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lphaUcPeriod" startAt="3"/>
            </a:pPr>
            <a:r>
              <a:rPr lang="cs-CZ" b="1" dirty="0" smtClean="0"/>
              <a:t>UMĚLÉ VODNÍ NÁDRŽE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RYBNÍKY</a:t>
            </a:r>
          </a:p>
          <a:p>
            <a:pPr marL="400050" lvl="1" indent="0">
              <a:buNone/>
            </a:pPr>
            <a:r>
              <a:rPr lang="cs-CZ" dirty="0" smtClean="0"/>
              <a:t>	- určené k chovu ryb, rekreaci</a:t>
            </a:r>
          </a:p>
          <a:p>
            <a:pPr marL="400050" lvl="1" indent="0">
              <a:buNone/>
            </a:pPr>
            <a:r>
              <a:rPr lang="cs-CZ" dirty="0" smtClean="0"/>
              <a:t>	- zadržují vodu, zpomalují odtok vody z území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PŘEHRADNÍ </a:t>
            </a:r>
            <a:r>
              <a:rPr lang="cs-CZ" dirty="0" smtClean="0"/>
              <a:t>NÁDRŽE</a:t>
            </a:r>
          </a:p>
          <a:p>
            <a:pPr marL="898525" lvl="1" indent="-635000">
              <a:buNone/>
            </a:pPr>
            <a:r>
              <a:rPr lang="cs-CZ" dirty="0"/>
              <a:t>	</a:t>
            </a:r>
            <a:r>
              <a:rPr lang="cs-CZ" dirty="0" smtClean="0"/>
              <a:t>- regulace vodního toku, zásobování vody, ochrana před povodněmi, výroba el. energie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5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NEJ…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Největší český rybník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Rožmberk – plocha 4,89 km</a:t>
            </a:r>
            <a:r>
              <a:rPr lang="cs-CZ" dirty="0"/>
              <a:t>²</a:t>
            </a:r>
            <a:r>
              <a:rPr lang="cs-CZ" dirty="0" smtClean="0"/>
              <a:t>; max. hloubka 6m </a:t>
            </a:r>
          </a:p>
          <a:p>
            <a:r>
              <a:rPr lang="cs-CZ" b="1" dirty="0" smtClean="0"/>
              <a:t>Největší přehrada v Česku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/>
              <a:t>Orlík </a:t>
            </a:r>
            <a:r>
              <a:rPr lang="cs-CZ" dirty="0" smtClean="0"/>
              <a:t>- objem </a:t>
            </a:r>
            <a:r>
              <a:rPr lang="cs-CZ" dirty="0"/>
              <a:t>zadržované vody </a:t>
            </a:r>
            <a:r>
              <a:rPr lang="cs-CZ" dirty="0" smtClean="0"/>
              <a:t>703, 8 mil. m³</a:t>
            </a:r>
          </a:p>
          <a:p>
            <a:r>
              <a:rPr lang="cs-CZ" b="1" dirty="0" smtClean="0"/>
              <a:t>Největší přehrada na světě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Tři soutěsky- objem 40 mld. m³</a:t>
            </a:r>
            <a:br>
              <a:rPr lang="cs-CZ" dirty="0" smtClean="0"/>
            </a:b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927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41" y="0"/>
            <a:ext cx="4831259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" y="0"/>
            <a:ext cx="4825890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5" b="21544"/>
          <a:stretch/>
        </p:blipFill>
        <p:spPr bwMode="auto">
          <a:xfrm>
            <a:off x="-33180" y="3212976"/>
            <a:ext cx="9177180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0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arenR" startAt="2"/>
            </a:pPr>
            <a:r>
              <a:rPr lang="cs-CZ" b="1" dirty="0" smtClean="0">
                <a:solidFill>
                  <a:srgbClr val="0066FF"/>
                </a:solidFill>
              </a:rPr>
              <a:t>PODPOVRCHOVÉ VODY</a:t>
            </a:r>
            <a:endParaRPr lang="cs-CZ" b="1" dirty="0">
              <a:solidFill>
                <a:srgbClr val="00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b="1" dirty="0" smtClean="0"/>
              <a:t>PODZEMNÍ </a:t>
            </a:r>
          </a:p>
          <a:p>
            <a:pPr marL="400050" lvl="1" indent="0">
              <a:buNone/>
            </a:pPr>
            <a:r>
              <a:rPr lang="cs-CZ" dirty="0"/>
              <a:t>	</a:t>
            </a:r>
            <a:r>
              <a:rPr lang="cs-CZ" dirty="0" smtClean="0"/>
              <a:t>- veškerá voda pod zemským povrchem</a:t>
            </a:r>
          </a:p>
          <a:p>
            <a:pPr marL="400050" lvl="1" indent="0">
              <a:buNone/>
            </a:pPr>
            <a:r>
              <a:rPr lang="cs-CZ" dirty="0"/>
              <a:t>	</a:t>
            </a:r>
            <a:r>
              <a:rPr lang="cs-CZ" dirty="0" smtClean="0"/>
              <a:t>- v pórech a puklinách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 smtClean="0"/>
              <a:t>PŮDNÍ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vázaná v půdě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pět na povrch se podzemní voda dostává jako prameny za pomoci tlaku nějakou prasklinou</a:t>
            </a:r>
          </a:p>
          <a:p>
            <a:pPr marL="0" indent="0">
              <a:buNone/>
            </a:pPr>
            <a:r>
              <a:rPr lang="cs-CZ" dirty="0"/>
              <a:t>	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583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/>
          <a:p>
            <a:pPr algn="l"/>
            <a:r>
              <a:rPr lang="cs-CZ" sz="4000" i="1" u="sng" dirty="0"/>
              <a:t>z</a:t>
            </a:r>
            <a:r>
              <a:rPr lang="cs-CZ" sz="4000" i="1" u="sng" dirty="0" smtClean="0"/>
              <a:t>vláštní typy pramenů: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cs-CZ" sz="3600" b="1" dirty="0"/>
              <a:t>GEJZÍRY </a:t>
            </a:r>
          </a:p>
          <a:p>
            <a:pPr marL="900113" lvl="1" indent="-82550" defTabSz="1081088">
              <a:buNone/>
            </a:pPr>
            <a:r>
              <a:rPr lang="cs-CZ" dirty="0"/>
              <a:t>	</a:t>
            </a:r>
            <a:r>
              <a:rPr lang="cs-CZ" sz="3300" dirty="0"/>
              <a:t>-</a:t>
            </a:r>
            <a:r>
              <a:rPr lang="cs-CZ" sz="3300" dirty="0" smtClean="0"/>
              <a:t> </a:t>
            </a:r>
            <a:r>
              <a:rPr lang="cs-CZ" sz="3100" dirty="0" smtClean="0"/>
              <a:t>termální prameny, které vystřikují pravidelně v určitých </a:t>
            </a:r>
            <a:r>
              <a:rPr lang="cs-CZ" sz="3100" dirty="0"/>
              <a:t> </a:t>
            </a:r>
            <a:r>
              <a:rPr lang="cs-CZ" sz="3100" dirty="0" smtClean="0"/>
              <a:t>	časových intervalech na povrch </a:t>
            </a:r>
          </a:p>
          <a:p>
            <a:pPr marL="400050" lvl="1" indent="0">
              <a:buNone/>
            </a:pPr>
            <a:r>
              <a:rPr lang="cs-CZ" sz="3100" dirty="0"/>
              <a:t>	-</a:t>
            </a:r>
            <a:r>
              <a:rPr lang="cs-CZ" sz="3100" dirty="0" smtClean="0"/>
              <a:t> </a:t>
            </a:r>
            <a:r>
              <a:rPr lang="cs-CZ" sz="3100" dirty="0"/>
              <a:t>sloupec horké vody spolu s vodní </a:t>
            </a:r>
            <a:r>
              <a:rPr lang="cs-CZ" sz="3100" dirty="0" smtClean="0"/>
              <a:t>parou</a:t>
            </a:r>
          </a:p>
          <a:p>
            <a:pPr marL="1079500" lvl="1" indent="0">
              <a:buNone/>
            </a:pPr>
            <a:r>
              <a:rPr lang="cs-CZ" sz="3100" dirty="0" smtClean="0"/>
              <a:t>(Island, USA - </a:t>
            </a:r>
            <a:r>
              <a:rPr lang="cs-CZ" sz="3100" dirty="0" err="1" smtClean="0"/>
              <a:t>Yellowstone</a:t>
            </a:r>
            <a:r>
              <a:rPr lang="cs-CZ" sz="3100" dirty="0" smtClean="0"/>
              <a:t>)</a:t>
            </a:r>
            <a:endParaRPr lang="cs-CZ" sz="3100" dirty="0"/>
          </a:p>
          <a:p>
            <a:pPr marL="571500" indent="-571500">
              <a:buFont typeface="+mj-lt"/>
              <a:buAutoNum type="romanUcPeriod"/>
            </a:pPr>
            <a:r>
              <a:rPr lang="cs-CZ" sz="3600" b="1" dirty="0" smtClean="0"/>
              <a:t>TERMÁLNÍ PRAMENY </a:t>
            </a:r>
          </a:p>
          <a:p>
            <a:pPr marL="898525" lvl="1" indent="0">
              <a:buNone/>
            </a:pPr>
            <a:r>
              <a:rPr lang="cs-CZ" sz="4000" b="1" dirty="0" smtClean="0"/>
              <a:t>	</a:t>
            </a:r>
            <a:r>
              <a:rPr lang="cs-CZ" sz="4000" dirty="0" smtClean="0"/>
              <a:t>- </a:t>
            </a:r>
            <a:r>
              <a:rPr lang="cs-CZ" sz="3300" dirty="0"/>
              <a:t>prameny, ve </a:t>
            </a:r>
            <a:r>
              <a:rPr lang="cs-CZ" sz="3300" dirty="0" smtClean="0"/>
              <a:t>které vyvěrá </a:t>
            </a:r>
            <a:r>
              <a:rPr lang="cs-CZ" sz="3300" dirty="0"/>
              <a:t>voda s vyšší teplotou</a:t>
            </a:r>
            <a:r>
              <a:rPr lang="cs-CZ" sz="3300" dirty="0" smtClean="0"/>
              <a:t>, než 	   je okolní </a:t>
            </a:r>
            <a:r>
              <a:rPr lang="cs-CZ" sz="3300" dirty="0"/>
              <a:t>teplota </a:t>
            </a:r>
            <a:r>
              <a:rPr lang="cs-CZ" sz="3300" dirty="0" smtClean="0"/>
              <a:t>půdy</a:t>
            </a:r>
          </a:p>
          <a:p>
            <a:pPr marL="1079500" lvl="1" indent="-179388">
              <a:buNone/>
            </a:pPr>
            <a:r>
              <a:rPr lang="cs-CZ" sz="3300" dirty="0"/>
              <a:t>	</a:t>
            </a:r>
            <a:r>
              <a:rPr lang="cs-CZ" sz="3300" dirty="0" smtClean="0"/>
              <a:t>(Island)</a:t>
            </a:r>
            <a:endParaRPr lang="cs-CZ" sz="3300" dirty="0"/>
          </a:p>
          <a:p>
            <a:pPr marL="571500" indent="-571500">
              <a:buFont typeface="+mj-lt"/>
              <a:buAutoNum type="romanUcPeriod"/>
            </a:pPr>
            <a:r>
              <a:rPr lang="cs-CZ" sz="3600" b="1" dirty="0" smtClean="0"/>
              <a:t>MINERÁLNÍ PRAMENY</a:t>
            </a:r>
          </a:p>
          <a:p>
            <a:pPr marL="0" indent="0">
              <a:buNone/>
            </a:pPr>
            <a:r>
              <a:rPr lang="cs-CZ" sz="3600" b="1" dirty="0" smtClean="0"/>
              <a:t>	</a:t>
            </a:r>
            <a:r>
              <a:rPr lang="cs-CZ" sz="3600" dirty="0" smtClean="0"/>
              <a:t>-</a:t>
            </a:r>
            <a:r>
              <a:rPr lang="cs-CZ" sz="3600" b="1" dirty="0" smtClean="0"/>
              <a:t> </a:t>
            </a:r>
            <a:r>
              <a:rPr lang="cs-CZ" sz="3600" dirty="0" smtClean="0"/>
              <a:t>přírodní léčivé zdroje</a:t>
            </a:r>
          </a:p>
          <a:p>
            <a:pPr marL="0" indent="0">
              <a:buNone/>
            </a:pPr>
            <a:r>
              <a:rPr lang="cs-CZ" sz="3600" b="1" dirty="0"/>
              <a:t>	</a:t>
            </a:r>
            <a:r>
              <a:rPr lang="cs-CZ" sz="3600" dirty="0" smtClean="0"/>
              <a:t>-</a:t>
            </a:r>
            <a:r>
              <a:rPr lang="cs-CZ" sz="3600" b="1" dirty="0" smtClean="0"/>
              <a:t> </a:t>
            </a:r>
            <a:r>
              <a:rPr lang="cs-CZ" sz="3600" dirty="0" smtClean="0"/>
              <a:t>lázeňství – Karlovy Vary, Mariánské Lázně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1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15" y="1"/>
            <a:ext cx="4699684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15" y="3185803"/>
            <a:ext cx="4692253" cy="367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8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arenR" startAt="3"/>
            </a:pPr>
            <a:r>
              <a:rPr lang="cs-CZ" b="1" dirty="0" smtClean="0">
                <a:solidFill>
                  <a:srgbClr val="0066FF"/>
                </a:solidFill>
              </a:rPr>
              <a:t>VODA VE FORMĚ SNĚHU A LEDU</a:t>
            </a:r>
            <a:endParaRPr lang="cs-CZ" b="1" dirty="0">
              <a:solidFill>
                <a:srgbClr val="00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10000"/>
          </a:bodyPr>
          <a:lstStyle/>
          <a:p>
            <a:pPr marL="179388" indent="-179388">
              <a:spcAft>
                <a:spcPts val="600"/>
              </a:spcAft>
              <a:buNone/>
            </a:pPr>
            <a:r>
              <a:rPr lang="cs-CZ" sz="2600" dirty="0" smtClean="0"/>
              <a:t>- Stále zasněžené oblasti -&gt; nad linií sněžné čáry </a:t>
            </a:r>
            <a:br>
              <a:rPr lang="cs-CZ" sz="2600" dirty="0" smtClean="0"/>
            </a:br>
            <a:r>
              <a:rPr lang="cs-CZ" sz="2600" dirty="0" smtClean="0"/>
              <a:t>(v chladných oblastech, nebo ve velkých nadmořských výškách) </a:t>
            </a:r>
          </a:p>
          <a:p>
            <a:pPr marL="0" indent="0">
              <a:buNone/>
            </a:pPr>
            <a:r>
              <a:rPr lang="cs-CZ" b="1" u="sng" dirty="0" smtClean="0"/>
              <a:t>LEDOVCE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b="1" dirty="0" smtClean="0"/>
              <a:t>Pevninské</a:t>
            </a:r>
          </a:p>
          <a:p>
            <a:pPr marL="400050" lvl="1" indent="0">
              <a:buNone/>
            </a:pPr>
            <a:r>
              <a:rPr lang="cs-CZ" dirty="0" smtClean="0"/>
              <a:t>	- velké rozměry</a:t>
            </a:r>
          </a:p>
          <a:p>
            <a:pPr marL="400050" lvl="1" indent="0">
              <a:buNone/>
            </a:pPr>
            <a:r>
              <a:rPr lang="cs-CZ" dirty="0"/>
              <a:t>	</a:t>
            </a:r>
            <a:r>
              <a:rPr lang="cs-CZ" dirty="0" smtClean="0"/>
              <a:t>(Antarktida, Grónsko)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b="1" dirty="0" smtClean="0"/>
              <a:t>Horské</a:t>
            </a:r>
          </a:p>
          <a:p>
            <a:pPr marL="400050" lvl="1" indent="0">
              <a:buNone/>
            </a:pPr>
            <a:r>
              <a:rPr lang="cs-CZ" dirty="0"/>
              <a:t>	</a:t>
            </a:r>
            <a:r>
              <a:rPr lang="cs-CZ" dirty="0" smtClean="0"/>
              <a:t>- rozměry menší než pevninské</a:t>
            </a:r>
          </a:p>
          <a:p>
            <a:pPr marL="400050" lvl="1" indent="0">
              <a:buNone/>
            </a:pPr>
            <a:r>
              <a:rPr lang="cs-CZ" dirty="0"/>
              <a:t>	</a:t>
            </a:r>
            <a:r>
              <a:rPr lang="cs-CZ" dirty="0" smtClean="0"/>
              <a:t>- pokrývají vrcholky hor</a:t>
            </a:r>
          </a:p>
          <a:p>
            <a:pPr marL="400050" lvl="1" indent="0">
              <a:buNone/>
            </a:pPr>
            <a:r>
              <a:rPr lang="cs-CZ" dirty="0"/>
              <a:t>	(</a:t>
            </a:r>
            <a:r>
              <a:rPr lang="cs-CZ" dirty="0" smtClean="0"/>
              <a:t>Norsko, Alpy)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3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2042"/>
            <a:ext cx="4038632" cy="302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r="-1"/>
          <a:stretch/>
        </p:blipFill>
        <p:spPr bwMode="auto">
          <a:xfrm>
            <a:off x="4038629" y="3449838"/>
            <a:ext cx="5137019" cy="343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7"/>
          <a:stretch/>
        </p:blipFill>
        <p:spPr bwMode="auto">
          <a:xfrm>
            <a:off x="4041786" y="0"/>
            <a:ext cx="5169767" cy="348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15"/>
          <a:stretch/>
        </p:blipFill>
        <p:spPr bwMode="auto">
          <a:xfrm>
            <a:off x="-10051" y="3020194"/>
            <a:ext cx="4051838" cy="383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7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l"/>
            <a:r>
              <a:rPr lang="cs-CZ" i="1" dirty="0" smtClean="0"/>
              <a:t>Vypracoval: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3140968"/>
            <a:ext cx="6419056" cy="1108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b="1" dirty="0" smtClean="0"/>
              <a:t>Martin Jerie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15709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cs-CZ" sz="4800" dirty="0" smtClean="0"/>
              <a:t>Povrchové vody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4800" dirty="0" smtClean="0"/>
              <a:t>Podpovrchové vody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4800" dirty="0" smtClean="0"/>
              <a:t>Voda ve formě sněhu a ledu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3 TYPY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228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arenR"/>
            </a:pPr>
            <a:r>
              <a:rPr lang="cs-CZ" b="1" dirty="0" smtClean="0">
                <a:solidFill>
                  <a:srgbClr val="0066FF"/>
                </a:solidFill>
              </a:rPr>
              <a:t>POVRCHOVÉ VODY</a:t>
            </a:r>
            <a:endParaRPr lang="cs-CZ" b="1" dirty="0">
              <a:solidFill>
                <a:srgbClr val="00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Dělení:</a:t>
            </a:r>
          </a:p>
          <a:p>
            <a:pPr marL="1200150" lvl="1" indent="-742950">
              <a:buFont typeface="+mj-lt"/>
              <a:buAutoNum type="alphaUcPeriod"/>
            </a:pPr>
            <a:r>
              <a:rPr lang="cs-CZ" sz="3600" dirty="0" smtClean="0"/>
              <a:t>VODNÍ TOKY</a:t>
            </a:r>
          </a:p>
          <a:p>
            <a:pPr marL="1200150" lvl="1" indent="-742950">
              <a:buFont typeface="+mj-lt"/>
              <a:buAutoNum type="alphaUcPeriod"/>
            </a:pPr>
            <a:r>
              <a:rPr lang="cs-CZ" sz="3600" dirty="0" smtClean="0"/>
              <a:t>VODNÍ NÁDRŽE</a:t>
            </a:r>
          </a:p>
          <a:p>
            <a:pPr marL="1200150" lvl="1" indent="-742950">
              <a:buFont typeface="+mj-lt"/>
              <a:buAutoNum type="alphaUcPeriod"/>
            </a:pPr>
            <a:r>
              <a:rPr lang="cs-CZ" sz="3600" dirty="0" smtClean="0"/>
              <a:t>UMĚLÉ VODNÍ NÁDRŽE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2691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cs-CZ" b="1" dirty="0" smtClean="0"/>
              <a:t>VODNÍ TOKY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4200" dirty="0" smtClean="0"/>
              <a:t>Veškerá voda, která se pohybuje</a:t>
            </a:r>
          </a:p>
          <a:p>
            <a:r>
              <a:rPr lang="cs-CZ" b="1" dirty="0" smtClean="0"/>
              <a:t>PRAMEN</a:t>
            </a:r>
            <a:r>
              <a:rPr lang="cs-CZ" dirty="0" smtClean="0"/>
              <a:t> – místo vzniku vodního toku</a:t>
            </a:r>
          </a:p>
          <a:p>
            <a:r>
              <a:rPr lang="cs-CZ" b="1" dirty="0" smtClean="0"/>
              <a:t>ŘEKA</a:t>
            </a:r>
            <a:r>
              <a:rPr lang="cs-CZ" dirty="0" smtClean="0"/>
              <a:t> – spojení několika menších toků</a:t>
            </a:r>
          </a:p>
          <a:p>
            <a:r>
              <a:rPr lang="cs-CZ" b="1" dirty="0" smtClean="0"/>
              <a:t>ŘÍČNÍ SÍŤ </a:t>
            </a:r>
            <a:r>
              <a:rPr lang="cs-CZ" dirty="0" smtClean="0"/>
              <a:t>– soustava vodních toků na určitém území</a:t>
            </a:r>
          </a:p>
          <a:p>
            <a:r>
              <a:rPr lang="cs-CZ" b="1" dirty="0" smtClean="0"/>
              <a:t>POVODÍ</a:t>
            </a:r>
            <a:r>
              <a:rPr lang="cs-CZ" dirty="0" smtClean="0"/>
              <a:t> – území, ze kterého vodní tok odvádí veškerou vodu</a:t>
            </a:r>
          </a:p>
          <a:p>
            <a:r>
              <a:rPr lang="cs-CZ" b="1" dirty="0" smtClean="0"/>
              <a:t>ROZVODÍ</a:t>
            </a:r>
            <a:r>
              <a:rPr lang="cs-CZ" dirty="0" smtClean="0"/>
              <a:t> – hranice mezi jednotlivými povodími</a:t>
            </a:r>
          </a:p>
          <a:p>
            <a:r>
              <a:rPr lang="cs-CZ" b="1" dirty="0" smtClean="0"/>
              <a:t>ROZVODNICE</a:t>
            </a:r>
            <a:r>
              <a:rPr lang="cs-CZ" dirty="0" smtClean="0"/>
              <a:t> – myšlená čára vyznačující hranice mezi sousedními povodími</a:t>
            </a:r>
          </a:p>
          <a:p>
            <a:r>
              <a:rPr lang="cs-CZ" b="1" dirty="0" smtClean="0"/>
              <a:t>ÚMOŘÍ</a:t>
            </a:r>
            <a:r>
              <a:rPr lang="cs-CZ" dirty="0" smtClean="0"/>
              <a:t> – území, které je odvodňováno do jednoho moře (oceánu)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29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t="416" r="6208" b="48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Největší  průtok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Amazonka (Jižní Amerika) - 219 000 m3/s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b="1" dirty="0" smtClean="0">
                <a:solidFill>
                  <a:schemeClr val="bg1"/>
                </a:solidFill>
              </a:rPr>
              <a:t>Největší </a:t>
            </a:r>
            <a:r>
              <a:rPr lang="cs-CZ" sz="3200" b="1" dirty="0">
                <a:solidFill>
                  <a:schemeClr val="bg1"/>
                </a:solidFill>
              </a:rPr>
              <a:t>povodí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Amazonka (Jižní Amerika) – 7 180 000 km2</a:t>
            </a:r>
            <a:endParaRPr lang="cs-CZ" dirty="0">
              <a:solidFill>
                <a:schemeClr val="bg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b="1" dirty="0" smtClean="0">
                <a:solidFill>
                  <a:schemeClr val="bg1"/>
                </a:solidFill>
              </a:rPr>
              <a:t>Největší délka</a:t>
            </a:r>
          </a:p>
          <a:p>
            <a:pPr marL="857250" lvl="2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</a:rPr>
              <a:t>Amazonka (Jižní Amerika) - 7 062 km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NEJ…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b="1" dirty="0" smtClean="0"/>
              <a:t>VODNÍ NÁDRŽE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/>
              <a:t>JEZERA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níženina zem. povrchu, která je zaplněna vodou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řirozená vodní nádrž</a:t>
            </a:r>
          </a:p>
          <a:p>
            <a:pPr marL="457200" lvl="1" indent="0">
              <a:buNone/>
            </a:pPr>
            <a:r>
              <a:rPr lang="cs-CZ" sz="2400" i="1" u="sng" dirty="0" smtClean="0"/>
              <a:t>Dělení podle vzniku:</a:t>
            </a:r>
          </a:p>
          <a:p>
            <a:pPr marL="628650" indent="-571500">
              <a:buFont typeface="+mj-lt"/>
              <a:buAutoNum type="romanUcPeriod"/>
            </a:pPr>
            <a:r>
              <a:rPr lang="cs-CZ" b="1" dirty="0" smtClean="0"/>
              <a:t>Endogenní činitelé</a:t>
            </a:r>
          </a:p>
          <a:p>
            <a:pPr marL="1028700" lvl="1" indent="-571500">
              <a:buFont typeface="+mj-lt"/>
              <a:buAutoNum type="alphaLcPeriod"/>
            </a:pPr>
            <a:r>
              <a:rPr lang="cs-CZ" dirty="0" smtClean="0"/>
              <a:t>Tektonická jezera </a:t>
            </a:r>
          </a:p>
          <a:p>
            <a:pPr marL="1441450" lvl="2" indent="-361950">
              <a:buNone/>
            </a:pPr>
            <a:r>
              <a:rPr lang="cs-CZ" dirty="0" smtClean="0"/>
              <a:t>	- pohyb litosférických desek (Bajkal)</a:t>
            </a:r>
          </a:p>
          <a:p>
            <a:pPr marL="1441450" lvl="2" indent="-584200">
              <a:buNone/>
            </a:pPr>
            <a:r>
              <a:rPr lang="cs-CZ" dirty="0" smtClean="0"/>
              <a:t>	- oddělení od oceánu vyzvednutím mořského dna (Kaspické moře)</a:t>
            </a:r>
          </a:p>
        </p:txBody>
      </p:sp>
    </p:spTree>
    <p:extLst>
      <p:ext uri="{BB962C8B-B14F-4D97-AF65-F5344CB8AC3E}">
        <p14:creationId xmlns:p14="http://schemas.microsoft.com/office/powerpoint/2010/main" val="22256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971550" lvl="2" indent="-514350">
              <a:buFont typeface="+mj-lt"/>
              <a:buAutoNum type="alphaLcPeriod" startAt="2"/>
            </a:pPr>
            <a:r>
              <a:rPr lang="cs-CZ" sz="2800" dirty="0" smtClean="0"/>
              <a:t>Vulkanická </a:t>
            </a:r>
            <a:r>
              <a:rPr lang="cs-CZ" sz="2800" dirty="0"/>
              <a:t>jezera</a:t>
            </a:r>
          </a:p>
          <a:p>
            <a:pPr marL="1441450" lvl="2" indent="0">
              <a:buNone/>
            </a:pPr>
            <a:r>
              <a:rPr lang="cs-CZ" dirty="0" smtClean="0"/>
              <a:t>- Sopečná činnost; zaplnění srážkami</a:t>
            </a:r>
            <a:br>
              <a:rPr lang="cs-CZ" dirty="0" smtClean="0"/>
            </a:br>
            <a:r>
              <a:rPr lang="cs-CZ" dirty="0" smtClean="0"/>
              <a:t> (Kráterové jezero – USA)</a:t>
            </a:r>
          </a:p>
          <a:p>
            <a:pPr marL="628650" indent="-571500">
              <a:buFont typeface="+mj-lt"/>
              <a:buAutoNum type="romanUcPeriod"/>
            </a:pPr>
            <a:r>
              <a:rPr lang="cs-CZ" b="1" dirty="0" smtClean="0"/>
              <a:t>Exogenní činitelé</a:t>
            </a:r>
          </a:p>
          <a:p>
            <a:pPr marL="1028700" lvl="1" indent="-571500">
              <a:buFont typeface="+mj-lt"/>
              <a:buAutoNum type="alphaLcPeriod"/>
            </a:pPr>
            <a:r>
              <a:rPr lang="cs-CZ" dirty="0" smtClean="0"/>
              <a:t>Ledovcová jezera</a:t>
            </a:r>
          </a:p>
          <a:p>
            <a:pPr marL="1524000" lvl="1" indent="-82550">
              <a:buNone/>
            </a:pPr>
            <a:r>
              <a:rPr lang="cs-CZ" sz="2400" dirty="0" smtClean="0"/>
              <a:t>- prohloubení zemského povrchu ledovcem </a:t>
            </a:r>
            <a:br>
              <a:rPr lang="cs-CZ" sz="2400" dirty="0" smtClean="0"/>
            </a:br>
            <a:r>
              <a:rPr lang="cs-CZ" sz="2400" dirty="0" smtClean="0"/>
              <a:t>(Štrbské pleso – Slovensko)</a:t>
            </a:r>
          </a:p>
          <a:p>
            <a:pPr marL="1028700" lvl="1" indent="-571500">
              <a:buFont typeface="+mj-lt"/>
              <a:buAutoNum type="alphaLcPeriod" startAt="2"/>
            </a:pPr>
            <a:r>
              <a:rPr lang="cs-CZ" dirty="0" smtClean="0"/>
              <a:t>Krasová jezera</a:t>
            </a:r>
            <a:endParaRPr lang="cs-CZ" b="1" dirty="0" smtClean="0"/>
          </a:p>
          <a:p>
            <a:pPr marL="1441450" lvl="1" indent="0">
              <a:buNone/>
            </a:pPr>
            <a:r>
              <a:rPr lang="cs-CZ" sz="2400" dirty="0" smtClean="0"/>
              <a:t>- vznikla zaplavením depresí v krasových oblastech</a:t>
            </a:r>
            <a:br>
              <a:rPr lang="cs-CZ" sz="2400" dirty="0" smtClean="0"/>
            </a:br>
            <a:r>
              <a:rPr lang="cs-CZ" sz="2400" dirty="0" smtClean="0"/>
              <a:t>(Plitvická jezera – Chorvatsko)</a:t>
            </a:r>
          </a:p>
          <a:p>
            <a:pPr marL="1028700" lvl="1" indent="-571500">
              <a:buFont typeface="+mj-lt"/>
              <a:buAutoNum type="alphaLcPeriod" startAt="3"/>
            </a:pPr>
            <a:r>
              <a:rPr lang="cs-CZ" dirty="0" smtClean="0"/>
              <a:t>Pobřežní jezera</a:t>
            </a:r>
          </a:p>
          <a:p>
            <a:pPr marL="1439863" lvl="2" indent="0">
              <a:buNone/>
            </a:pPr>
            <a:r>
              <a:rPr lang="cs-CZ" dirty="0" smtClean="0"/>
              <a:t>- mořský záliv -&gt; narůstáním písečných náplavů -&gt; oddělení od oceánu (</a:t>
            </a:r>
            <a:r>
              <a:rPr lang="cs-CZ" dirty="0" err="1" smtClean="0"/>
              <a:t>Maracaibo</a:t>
            </a:r>
            <a:r>
              <a:rPr lang="cs-CZ" dirty="0" smtClean="0"/>
              <a:t> </a:t>
            </a:r>
            <a:r>
              <a:rPr lang="cs-CZ" smtClean="0"/>
              <a:t>- Venezuela)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0" y="0"/>
            <a:ext cx="5920925" cy="35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0" y="3537012"/>
            <a:ext cx="5903979" cy="33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35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0"/>
          <a:stretch/>
        </p:blipFill>
        <p:spPr bwMode="auto">
          <a:xfrm>
            <a:off x="5870172" y="3537012"/>
            <a:ext cx="3273828" cy="33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0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267565" cy="416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NEJ…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257" y="1484784"/>
            <a:ext cx="4968552" cy="416614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/>
              <a:t>Největší jezero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400" dirty="0" smtClean="0"/>
              <a:t>Kaspické moře – 371 000 km</a:t>
            </a:r>
            <a:r>
              <a:rPr lang="cs-CZ" sz="2400" dirty="0"/>
              <a:t>²</a:t>
            </a:r>
            <a:endParaRPr lang="cs-CZ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/>
              <a:t>Největší sladkovodní jezero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400" dirty="0" smtClean="0"/>
              <a:t>Hořejší jezero – 82 414 km</a:t>
            </a:r>
            <a:r>
              <a:rPr lang="cs-CZ" sz="2400" dirty="0"/>
              <a:t>²</a:t>
            </a:r>
            <a:endParaRPr lang="cs-CZ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/>
              <a:t>Nejhlubší jezero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400" dirty="0" smtClean="0"/>
              <a:t>Bajkal – 1637 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497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2QZ4H56NJ3VP-63-1416</_dlc_DocId>
    <_dlc_DocIdUrl xmlns="739c032b-a5be-4b43-b007-0b056e5ef5b0">
      <Url>https://sharepoint.postupicka.cz/seminar4/_layouts/DocIdRedir.aspx?ID=2QZ4H56NJ3VP-63-1416</Url>
      <Description>2QZ4H56NJ3VP-63-1416</Description>
    </_dlc_DocIdUrl>
  </documentManagement>
</p:properties>
</file>

<file path=customXml/itemProps1.xml><?xml version="1.0" encoding="utf-8"?>
<ds:datastoreItem xmlns:ds="http://schemas.openxmlformats.org/officeDocument/2006/customXml" ds:itemID="{948EF5FF-9111-45DC-9D47-6309B608BDFF}"/>
</file>

<file path=customXml/itemProps2.xml><?xml version="1.0" encoding="utf-8"?>
<ds:datastoreItem xmlns:ds="http://schemas.openxmlformats.org/officeDocument/2006/customXml" ds:itemID="{DD6FA540-8831-447C-B071-CEB69216A805}"/>
</file>

<file path=customXml/itemProps3.xml><?xml version="1.0" encoding="utf-8"?>
<ds:datastoreItem xmlns:ds="http://schemas.openxmlformats.org/officeDocument/2006/customXml" ds:itemID="{582623BF-A00D-4261-A57D-3790BCD77D1D}"/>
</file>

<file path=customXml/itemProps4.xml><?xml version="1.0" encoding="utf-8"?>
<ds:datastoreItem xmlns:ds="http://schemas.openxmlformats.org/officeDocument/2006/customXml" ds:itemID="{A45F96C7-AE22-4F5A-BF87-17046E9516B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Předvádění na obrazovce (4:3)</PresentationFormat>
  <Paragraphs>98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VODSTVO</vt:lpstr>
      <vt:lpstr>3 TYPY</vt:lpstr>
      <vt:lpstr>POVRCHOVÉ VODY</vt:lpstr>
      <vt:lpstr>VODNÍ TOKY</vt:lpstr>
      <vt:lpstr>NEJ…</vt:lpstr>
      <vt:lpstr>VODNÍ NÁDRŽE</vt:lpstr>
      <vt:lpstr>Prezentace aplikace PowerPoint</vt:lpstr>
      <vt:lpstr>Prezentace aplikace PowerPoint</vt:lpstr>
      <vt:lpstr>NEJ…</vt:lpstr>
      <vt:lpstr>UMĚLÉ VODNÍ NÁDRŽE</vt:lpstr>
      <vt:lpstr>NEJ…</vt:lpstr>
      <vt:lpstr>Prezentace aplikace PowerPoint</vt:lpstr>
      <vt:lpstr>PODPOVRCHOVÉ VODY</vt:lpstr>
      <vt:lpstr>zvláštní typy pramenů:</vt:lpstr>
      <vt:lpstr>Prezentace aplikace PowerPoint</vt:lpstr>
      <vt:lpstr>VODA VE FORMĚ SNĚHU A LEDU</vt:lpstr>
      <vt:lpstr>Prezentace aplikace PowerPoint</vt:lpstr>
      <vt:lpstr>Vypracoval: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VODSTVO NA PEVNINĚ</dc:title>
  <dc:creator>Roman</dc:creator>
  <cp:lastModifiedBy>Beranová, Dana</cp:lastModifiedBy>
  <cp:revision>46</cp:revision>
  <dcterms:created xsi:type="dcterms:W3CDTF">2012-09-23T12:08:25Z</dcterms:created>
  <dcterms:modified xsi:type="dcterms:W3CDTF">2012-10-15T10:42:16Z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0x010100E0F635AD3BA2CF44A3B9B86DC2AD9EC1</vt:lpwstr>
  </property>
  <property fmtid="{D5CDD505-2E9C-101B-9397-08002B2CF9AE}" pid="3" name="_dlc_DocIdItemGuid">
    <vt:lpwstr>bd23244f-a210-44a5-8411-6ff2e0fb5bde</vt:lpwstr>
  </property>
</Properties>
</file>