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élní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élní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élní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élní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élní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élní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élní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élní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C99A639-2A97-43E0-8560-BA520BCA40B3}" type="datetimeFigureOut">
              <a:rPr lang="cs-CZ" smtClean="0"/>
              <a:t>30.10.2012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A3359F7-99D9-4A6E-BEA0-AB8A2048C1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tmosphere_layers-cs.sv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tmosphere_layers-cs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hr.wikipedia.org/wiki/Datoteka:Bolid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cs.wikipedia.org/wiki/Soubor:Atmosphere_layers-cs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tmosphere_layers-cs.sv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oubor:Atmosphere_layers-cs.s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s.wikipedia.org/wiki/Soubor:Ionospheric_reflection.pn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5/55/Magnetosphere_schematic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plantsciences.ucdavis.edu/plantsciences_Faculty/Bloom/CAMEL/Art/Atmosphere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19672" y="1772816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spc="50" dirty="0" smtClean="0">
                <a:ln w="76200">
                  <a:noFill/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Vrstvy atmosféry</a:t>
            </a:r>
            <a:endParaRPr lang="cs-CZ" sz="5400" b="1" spc="50" dirty="0">
              <a:ln w="76200">
                <a:noFill/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artemis.osu.cz</a:t>
            </a:r>
            <a:endParaRPr lang="cs-CZ" dirty="0" smtClean="0"/>
          </a:p>
          <a:p>
            <a:r>
              <a:rPr lang="cs-CZ" dirty="0" err="1" smtClean="0"/>
              <a:t>cs.wikipedia.org</a:t>
            </a:r>
            <a:endParaRPr lang="cs-CZ" dirty="0" smtClean="0"/>
          </a:p>
          <a:p>
            <a:r>
              <a:rPr lang="cs-CZ" dirty="0" err="1" smtClean="0"/>
              <a:t>google.cz</a:t>
            </a:r>
            <a:r>
              <a:rPr lang="cs-CZ" dirty="0" smtClean="0"/>
              <a:t>/</a:t>
            </a:r>
            <a:r>
              <a:rPr lang="cs-CZ" dirty="0" err="1" smtClean="0"/>
              <a:t>imghp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Troposféra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Nejnižší vrstva atmosféry</a:t>
            </a:r>
          </a:p>
          <a:p>
            <a:r>
              <a:rPr lang="cs-CZ" dirty="0" smtClean="0"/>
              <a:t>O</a:t>
            </a:r>
            <a:r>
              <a:rPr lang="cs-CZ" dirty="0" smtClean="0"/>
              <a:t>d </a:t>
            </a:r>
            <a:r>
              <a:rPr lang="cs-CZ" dirty="0" smtClean="0"/>
              <a:t>povrchu země až do 7 km v polárních oblastech a 17 km okolo rovníku </a:t>
            </a:r>
            <a:endParaRPr lang="cs-CZ" dirty="0" smtClean="0"/>
          </a:p>
          <a:p>
            <a:r>
              <a:rPr lang="cs-CZ" dirty="0" smtClean="0"/>
              <a:t>Teplota </a:t>
            </a:r>
            <a:r>
              <a:rPr lang="cs-CZ" dirty="0" smtClean="0"/>
              <a:t>klesá </a:t>
            </a:r>
            <a:r>
              <a:rPr lang="cs-CZ" dirty="0" smtClean="0"/>
              <a:t>s nadmořskou </a:t>
            </a:r>
            <a:r>
              <a:rPr lang="cs-CZ" dirty="0" smtClean="0"/>
              <a:t>výškou</a:t>
            </a:r>
          </a:p>
          <a:p>
            <a:pPr lvl="1"/>
            <a:r>
              <a:rPr lang="cs-CZ" dirty="0" smtClean="0"/>
              <a:t>Pokles teploty je asi 0,6°C na každých sto </a:t>
            </a:r>
            <a:r>
              <a:rPr lang="cs-CZ" dirty="0" smtClean="0"/>
              <a:t>metrů 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Má </a:t>
            </a:r>
            <a:r>
              <a:rPr lang="cs-CZ" dirty="0" smtClean="0"/>
              <a:t>rozhodující vliv pro formování </a:t>
            </a:r>
            <a:r>
              <a:rPr lang="cs-CZ" dirty="0" smtClean="0"/>
              <a:t>počasí</a:t>
            </a:r>
          </a:p>
          <a:p>
            <a:endParaRPr lang="cs-CZ" dirty="0" smtClean="0"/>
          </a:p>
          <a:p>
            <a:r>
              <a:rPr lang="cs-CZ" b="1" dirty="0" smtClean="0"/>
              <a:t>Tropopauza</a:t>
            </a:r>
            <a:r>
              <a:rPr lang="cs-CZ" dirty="0" smtClean="0"/>
              <a:t> - je </a:t>
            </a:r>
            <a:r>
              <a:rPr lang="cs-CZ" dirty="0" smtClean="0"/>
              <a:t>tenká přechodová vrstva mezi troposférou a stratosférou. Pokles teploty s výškou v ní </a:t>
            </a:r>
            <a:r>
              <a:rPr lang="cs-CZ" dirty="0" smtClean="0"/>
              <a:t>mizí 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6628" name="Picture 4" descr="http://farm4.static.flickr.com/3139/3683362253_3bb0dfb2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692696"/>
            <a:ext cx="2592288" cy="1970139"/>
          </a:xfrm>
          <a:prstGeom prst="rect">
            <a:avLst/>
          </a:prstGeom>
          <a:noFill/>
        </p:spPr>
      </p:pic>
      <p:pic>
        <p:nvPicPr>
          <p:cNvPr id="26630" name="Picture 6" descr="http://upload.wikimedia.org/wikipedia/commons/thumb/7/71/Atmosphere_layers-cs.svg/175px-Atmosphere_layers-cs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88897"/>
          <a:stretch>
            <a:fillRect/>
          </a:stretch>
        </p:blipFill>
        <p:spPr bwMode="auto">
          <a:xfrm>
            <a:off x="3491880" y="980728"/>
            <a:ext cx="1666875" cy="108825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Od </a:t>
            </a:r>
            <a:r>
              <a:rPr lang="cs-CZ" dirty="0" smtClean="0"/>
              <a:t>konce troposféry, přibližně do 50 </a:t>
            </a:r>
            <a:r>
              <a:rPr lang="cs-CZ" dirty="0" smtClean="0"/>
              <a:t>km</a:t>
            </a:r>
          </a:p>
          <a:p>
            <a:r>
              <a:rPr lang="cs-CZ" dirty="0" smtClean="0"/>
              <a:t>Teplota </a:t>
            </a:r>
            <a:r>
              <a:rPr lang="cs-CZ" dirty="0" smtClean="0"/>
              <a:t>vzrůstá s nadmořskou </a:t>
            </a:r>
            <a:r>
              <a:rPr lang="cs-CZ" dirty="0" smtClean="0"/>
              <a:t>výškou</a:t>
            </a:r>
          </a:p>
          <a:p>
            <a:pPr lvl="1"/>
            <a:r>
              <a:rPr lang="cs-CZ" dirty="0" smtClean="0"/>
              <a:t>Mezi 30. a 50. kilometrem teplota </a:t>
            </a:r>
            <a:r>
              <a:rPr lang="cs-CZ" dirty="0" smtClean="0"/>
              <a:t>roste </a:t>
            </a:r>
            <a:r>
              <a:rPr lang="cs-CZ" dirty="0" smtClean="0"/>
              <a:t>až k </a:t>
            </a:r>
            <a:r>
              <a:rPr lang="cs-CZ" dirty="0" smtClean="0"/>
              <a:t>0°C</a:t>
            </a:r>
          </a:p>
          <a:p>
            <a:pPr lvl="1"/>
            <a:r>
              <a:rPr lang="cs-CZ" dirty="0" smtClean="0"/>
              <a:t>Vzrůst teploty ve stratosféře způsobuje </a:t>
            </a:r>
            <a:r>
              <a:rPr lang="cs-CZ" b="1" dirty="0" smtClean="0"/>
              <a:t>ozón</a:t>
            </a:r>
          </a:p>
          <a:p>
            <a:pPr lvl="2"/>
            <a:r>
              <a:rPr lang="cs-CZ" dirty="0" smtClean="0"/>
              <a:t>Ozónová vrstva je součástí </a:t>
            </a:r>
            <a:r>
              <a:rPr lang="cs-CZ" dirty="0" smtClean="0"/>
              <a:t>stratosféry</a:t>
            </a:r>
            <a:endParaRPr lang="cs-CZ" dirty="0" smtClean="0"/>
          </a:p>
          <a:p>
            <a:r>
              <a:rPr lang="cs-CZ" dirty="0" smtClean="0"/>
              <a:t>Také má vliv na počasí</a:t>
            </a:r>
          </a:p>
          <a:p>
            <a:endParaRPr lang="cs-CZ" dirty="0" smtClean="0"/>
          </a:p>
          <a:p>
            <a:pPr lvl="0"/>
            <a:r>
              <a:rPr lang="cs-CZ" b="1" dirty="0" smtClean="0"/>
              <a:t>Stratopauza</a:t>
            </a:r>
            <a:r>
              <a:rPr lang="cs-CZ" dirty="0" smtClean="0"/>
              <a:t> </a:t>
            </a:r>
            <a:r>
              <a:rPr lang="cs-CZ" dirty="0" smtClean="0"/>
              <a:t>- tenká </a:t>
            </a:r>
            <a:r>
              <a:rPr lang="cs-CZ" dirty="0" smtClean="0"/>
              <a:t>přechodová vrstva mezi stratosférou a </a:t>
            </a:r>
            <a:r>
              <a:rPr lang="cs-CZ" dirty="0" smtClean="0"/>
              <a:t>mezosférou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7650" name="Picture 2" descr="http://daltonsminima.altervista.org/wp-content/uploads/2010/02/17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7"/>
            <a:ext cx="2448272" cy="1632182"/>
          </a:xfrm>
          <a:prstGeom prst="rect">
            <a:avLst/>
          </a:prstGeom>
          <a:noFill/>
        </p:spPr>
      </p:pic>
      <p:pic>
        <p:nvPicPr>
          <p:cNvPr id="27654" name="Picture 6" descr="http://upload.wikimedia.org/wikipedia/commons/thumb/7/71/Atmosphere_layers-cs.svg/175px-Atmosphere_layers-cs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77142" b="8899"/>
          <a:stretch>
            <a:fillRect/>
          </a:stretch>
        </p:blipFill>
        <p:spPr bwMode="auto">
          <a:xfrm>
            <a:off x="3707904" y="836712"/>
            <a:ext cx="1666875" cy="13681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 </a:t>
            </a:r>
            <a:r>
              <a:rPr lang="cs-CZ" dirty="0" smtClean="0"/>
              <a:t>konce stratosféry, přibližně do 80 až 85 </a:t>
            </a:r>
            <a:r>
              <a:rPr lang="cs-CZ" dirty="0" smtClean="0"/>
              <a:t>km</a:t>
            </a:r>
          </a:p>
          <a:p>
            <a:r>
              <a:rPr lang="cs-CZ" dirty="0" smtClean="0"/>
              <a:t>Teplota </a:t>
            </a:r>
            <a:r>
              <a:rPr lang="cs-CZ" dirty="0" smtClean="0"/>
              <a:t>s nadmořskou výškou </a:t>
            </a:r>
            <a:r>
              <a:rPr lang="cs-CZ" dirty="0" smtClean="0"/>
              <a:t>klesá</a:t>
            </a:r>
          </a:p>
          <a:p>
            <a:pPr lvl="1"/>
            <a:r>
              <a:rPr lang="cs-CZ" dirty="0" smtClean="0"/>
              <a:t>z počátečních -10°C až 0°C ve stratopauze až po téměř -90°C v mezopauze.</a:t>
            </a:r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Mezopauza</a:t>
            </a:r>
            <a:r>
              <a:rPr lang="cs-CZ" dirty="0" smtClean="0"/>
              <a:t> se </a:t>
            </a:r>
            <a:r>
              <a:rPr lang="cs-CZ" dirty="0" smtClean="0"/>
              <a:t>nachází </a:t>
            </a:r>
            <a:r>
              <a:rPr lang="cs-CZ" dirty="0" smtClean="0"/>
              <a:t>na konci </a:t>
            </a:r>
            <a:r>
              <a:rPr lang="cs-CZ" dirty="0" smtClean="0"/>
              <a:t>mezosféry</a:t>
            </a:r>
          </a:p>
          <a:p>
            <a:pPr lvl="1"/>
            <a:r>
              <a:rPr lang="cs-CZ" dirty="0" smtClean="0"/>
              <a:t>pokles </a:t>
            </a:r>
            <a:r>
              <a:rPr lang="cs-CZ" dirty="0" smtClean="0"/>
              <a:t>teploty se v ní zastavuje. 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28674" name="Picture 2" descr="http://upload.wikimedia.org/wikipedia/commons/8/89/Bolid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692696"/>
            <a:ext cx="2390775" cy="1562100"/>
          </a:xfrm>
          <a:prstGeom prst="rect">
            <a:avLst/>
          </a:prstGeom>
          <a:noFill/>
        </p:spPr>
      </p:pic>
      <p:pic>
        <p:nvPicPr>
          <p:cNvPr id="28678" name="Picture 6" descr="http://upload.wikimedia.org/wikipedia/commons/thumb/7/71/Atmosphere_layers-cs.svg/175px-Atmosphere_layers-cs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t="65387" r="641" b="21389"/>
          <a:stretch>
            <a:fillRect/>
          </a:stretch>
        </p:blipFill>
        <p:spPr bwMode="auto">
          <a:xfrm>
            <a:off x="3419872" y="836712"/>
            <a:ext cx="1656184" cy="12961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4325112"/>
          </a:xfrm>
        </p:spPr>
        <p:txBody>
          <a:bodyPr/>
          <a:lstStyle/>
          <a:p>
            <a:r>
              <a:rPr lang="cs-CZ" dirty="0" smtClean="0"/>
              <a:t>Od </a:t>
            </a:r>
            <a:r>
              <a:rPr lang="cs-CZ" dirty="0" smtClean="0"/>
              <a:t>konce mezosféry zhruba do 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vzdálenosti </a:t>
            </a:r>
            <a:r>
              <a:rPr lang="cs-CZ" dirty="0" smtClean="0"/>
              <a:t>640 km od </a:t>
            </a:r>
            <a:r>
              <a:rPr lang="cs-CZ" dirty="0" smtClean="0"/>
              <a:t>povrchu </a:t>
            </a:r>
          </a:p>
          <a:p>
            <a:r>
              <a:rPr lang="cs-CZ" dirty="0" smtClean="0"/>
              <a:t>Teplota </a:t>
            </a:r>
            <a:r>
              <a:rPr lang="cs-CZ" dirty="0" smtClean="0"/>
              <a:t>stoupá s nadmořskou </a:t>
            </a:r>
            <a:r>
              <a:rPr lang="cs-CZ" dirty="0" smtClean="0"/>
              <a:t>výškou</a:t>
            </a:r>
          </a:p>
          <a:p>
            <a:pPr lvl="1"/>
            <a:r>
              <a:rPr lang="cs-CZ" dirty="0" smtClean="0"/>
              <a:t>až na cca 1 400 °C.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Pozorujeme zde jev zvaný polární záře</a:t>
            </a:r>
          </a:p>
          <a:p>
            <a:endParaRPr lang="cs-CZ" dirty="0" smtClean="0"/>
          </a:p>
          <a:p>
            <a:r>
              <a:rPr lang="cs-CZ" b="1" dirty="0" err="1" smtClean="0"/>
              <a:t>Termopauza</a:t>
            </a:r>
            <a:r>
              <a:rPr lang="cs-CZ" dirty="0" smtClean="0"/>
              <a:t> – přechodová vrstva mezi termosférou a exosférou</a:t>
            </a:r>
            <a:endParaRPr lang="cs-CZ" dirty="0" smtClean="0"/>
          </a:p>
          <a:p>
            <a:endParaRPr lang="cs-CZ" dirty="0" smtClean="0"/>
          </a:p>
          <a:p>
            <a:pPr lvl="1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29698" name="Picture 2" descr="http://files.zpv-ekologie.webnode.cz/system_preview_detail_200002598-0c78f0cbf0-public/pol%C3%A1rn%C3%AD%20z%C3%A1%C5%99e%20v%20termosf%C3%A9%C5%99e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692696"/>
            <a:ext cx="2543752" cy="1656184"/>
          </a:xfrm>
          <a:prstGeom prst="rect">
            <a:avLst/>
          </a:prstGeom>
          <a:noFill/>
        </p:spPr>
      </p:pic>
      <p:pic>
        <p:nvPicPr>
          <p:cNvPr id="29700" name="Picture 4" descr="http://upload.wikimedia.org/wikipedia/commons/thumb/7/71/Atmosphere_layers-cs.svg/175px-Atmosphere_layers-cs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t="16898" r="4961" b="33144"/>
          <a:stretch>
            <a:fillRect/>
          </a:stretch>
        </p:blipFill>
        <p:spPr bwMode="auto">
          <a:xfrm>
            <a:off x="7308304" y="764704"/>
            <a:ext cx="1584176" cy="489654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066800"/>
          </a:xfrm>
        </p:spPr>
        <p:txBody>
          <a:bodyPr/>
          <a:lstStyle/>
          <a:p>
            <a:r>
              <a:rPr lang="cs-CZ" dirty="0" smtClean="0"/>
              <a:t>Exosféra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708920"/>
            <a:ext cx="8229600" cy="4325112"/>
          </a:xfrm>
        </p:spPr>
        <p:txBody>
          <a:bodyPr/>
          <a:lstStyle/>
          <a:p>
            <a:r>
              <a:rPr lang="cs-CZ" dirty="0" smtClean="0"/>
              <a:t>Nejvzdálenější </a:t>
            </a:r>
            <a:r>
              <a:rPr lang="cs-CZ" dirty="0" smtClean="0"/>
              <a:t>vrstvou zemské atmosféry</a:t>
            </a:r>
          </a:p>
          <a:p>
            <a:r>
              <a:rPr lang="cs-CZ" dirty="0" smtClean="0"/>
              <a:t>Od </a:t>
            </a:r>
            <a:r>
              <a:rPr lang="cs-CZ" dirty="0" smtClean="0"/>
              <a:t>konce termosféry zhruba do vzdálenosti 20 000-70 000 km od povrchu </a:t>
            </a:r>
            <a:endParaRPr lang="cs-CZ" dirty="0" smtClean="0"/>
          </a:p>
          <a:p>
            <a:r>
              <a:rPr lang="cs-CZ" dirty="0" smtClean="0"/>
              <a:t>Teplota s nadmořskou výškou </a:t>
            </a:r>
            <a:r>
              <a:rPr lang="cs-CZ" dirty="0" smtClean="0"/>
              <a:t>klesá</a:t>
            </a:r>
          </a:p>
          <a:p>
            <a:r>
              <a:rPr lang="cs-CZ" dirty="0" smtClean="0"/>
              <a:t>Plynule </a:t>
            </a:r>
            <a:r>
              <a:rPr lang="cs-CZ" dirty="0" smtClean="0"/>
              <a:t>přechází v meziplanetární </a:t>
            </a:r>
            <a:r>
              <a:rPr lang="cs-CZ" dirty="0" smtClean="0"/>
              <a:t>prostor</a:t>
            </a:r>
          </a:p>
          <a:p>
            <a:pPr lvl="1"/>
            <a:r>
              <a:rPr lang="cs-CZ" dirty="0" smtClean="0"/>
              <a:t>Vzduch</a:t>
            </a:r>
            <a:r>
              <a:rPr lang="cs-CZ" dirty="0" smtClean="0"/>
              <a:t>, už tak velmi zředěný, přechází ve </a:t>
            </a:r>
            <a:r>
              <a:rPr lang="cs-CZ" dirty="0" smtClean="0"/>
              <a:t>vakuum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22" name="Picture 2" descr="http://jmarcano.topcities.com/fotos/atm_exo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764704"/>
            <a:ext cx="2376264" cy="1875580"/>
          </a:xfrm>
          <a:prstGeom prst="rect">
            <a:avLst/>
          </a:prstGeom>
          <a:noFill/>
        </p:spPr>
      </p:pic>
      <p:pic>
        <p:nvPicPr>
          <p:cNvPr id="30724" name="Picture 4" descr="http://upload.wikimedia.org/wikipedia/commons/thumb/7/71/Atmosphere_layers-cs.svg/175px-Atmosphere_layers-cs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r="4961" b="80898"/>
          <a:stretch>
            <a:fillRect/>
          </a:stretch>
        </p:blipFill>
        <p:spPr bwMode="auto">
          <a:xfrm>
            <a:off x="3203848" y="692696"/>
            <a:ext cx="1584176" cy="18722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548680"/>
            <a:ext cx="8229600" cy="1066800"/>
          </a:xfrm>
        </p:spPr>
        <p:txBody>
          <a:bodyPr>
            <a:normAutofit/>
          </a:bodyPr>
          <a:lstStyle/>
          <a:p>
            <a:r>
              <a:rPr lang="cs-CZ" dirty="0" smtClean="0"/>
              <a:t>Zvláštní části atmosféry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3645024"/>
            <a:ext cx="8229600" cy="4325112"/>
          </a:xfrm>
        </p:spPr>
        <p:txBody>
          <a:bodyPr/>
          <a:lstStyle/>
          <a:p>
            <a:r>
              <a:rPr lang="cs-CZ" dirty="0" smtClean="0"/>
              <a:t>Obsahuje </a:t>
            </a:r>
            <a:r>
              <a:rPr lang="cs-CZ" dirty="0" smtClean="0"/>
              <a:t>elektricky nabité částice (</a:t>
            </a:r>
            <a:r>
              <a:rPr lang="cs-CZ" dirty="0" smtClean="0"/>
              <a:t>ionty)</a:t>
            </a:r>
          </a:p>
          <a:p>
            <a:r>
              <a:rPr lang="cs-CZ" dirty="0" smtClean="0"/>
              <a:t>Sahá </a:t>
            </a:r>
            <a:r>
              <a:rPr lang="cs-CZ" dirty="0" smtClean="0"/>
              <a:t>přibližně od začátku mezosféry až do výšky 550 </a:t>
            </a:r>
            <a:r>
              <a:rPr lang="cs-CZ" dirty="0" smtClean="0"/>
              <a:t>km</a:t>
            </a:r>
          </a:p>
          <a:p>
            <a:r>
              <a:rPr lang="cs-CZ" dirty="0" smtClean="0"/>
              <a:t>Umožňuje odraz rádiových </a:t>
            </a:r>
            <a:r>
              <a:rPr lang="cs-CZ" dirty="0" smtClean="0"/>
              <a:t>vln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539552" y="206084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cs-CZ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onosféra</a:t>
            </a:r>
            <a:endParaRPr kumimoji="0" lang="cs-CZ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746" name="Picture 2" descr="http://upload.wikimedia.org/wikipedia/commons/thumb/a/a5/Ionospheric_reflection.png/220px-Ionospheric_reflection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88840"/>
            <a:ext cx="2095500" cy="157162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066800"/>
          </a:xfrm>
        </p:spPr>
        <p:txBody>
          <a:bodyPr/>
          <a:lstStyle/>
          <a:p>
            <a:r>
              <a:rPr lang="cs-CZ" dirty="0" smtClean="0"/>
              <a:t>Magnetosféra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4325112"/>
          </a:xfrm>
        </p:spPr>
        <p:txBody>
          <a:bodyPr/>
          <a:lstStyle/>
          <a:p>
            <a:r>
              <a:rPr lang="cs-CZ" dirty="0" smtClean="0"/>
              <a:t>Část </a:t>
            </a:r>
            <a:r>
              <a:rPr lang="cs-CZ" dirty="0" smtClean="0"/>
              <a:t>atmosféry ve které zemské magnetické pole reaguje se slunečním </a:t>
            </a:r>
            <a:r>
              <a:rPr lang="cs-CZ" dirty="0" smtClean="0"/>
              <a:t>větrem</a:t>
            </a:r>
          </a:p>
          <a:p>
            <a:r>
              <a:rPr lang="cs-CZ" dirty="0" smtClean="0"/>
              <a:t>V </a:t>
            </a:r>
            <a:r>
              <a:rPr lang="cs-CZ" dirty="0" smtClean="0"/>
              <a:t>této oblasti se tvoří polární </a:t>
            </a:r>
            <a:r>
              <a:rPr lang="cs-CZ" dirty="0" smtClean="0"/>
              <a:t>záře</a:t>
            </a:r>
          </a:p>
          <a:p>
            <a:r>
              <a:rPr lang="cs-CZ" dirty="0" smtClean="0"/>
              <a:t>Může </a:t>
            </a:r>
            <a:r>
              <a:rPr lang="cs-CZ" dirty="0" smtClean="0"/>
              <a:t>dosahovat až několik tisíc kilometrů nad povrch Země.</a:t>
            </a:r>
          </a:p>
          <a:p>
            <a:endParaRPr lang="cs-CZ" dirty="0"/>
          </a:p>
        </p:txBody>
      </p:sp>
      <p:pic>
        <p:nvPicPr>
          <p:cNvPr id="32770" name="Picture 2" descr="Soubor:Magnetosphere schemat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908720"/>
            <a:ext cx="3744416" cy="29517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Ozónosféra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4437112"/>
            <a:ext cx="8229600" cy="4325112"/>
          </a:xfrm>
        </p:spPr>
        <p:txBody>
          <a:bodyPr/>
          <a:lstStyle/>
          <a:p>
            <a:r>
              <a:rPr lang="cs-CZ" dirty="0" smtClean="0"/>
              <a:t>Nachází se zde ozónová vrstva</a:t>
            </a:r>
          </a:p>
          <a:p>
            <a:r>
              <a:rPr lang="cs-CZ" dirty="0" smtClean="0"/>
              <a:t>Nachází </a:t>
            </a:r>
            <a:r>
              <a:rPr lang="cs-CZ" dirty="0" smtClean="0"/>
              <a:t>se ve výšce přibližně od 20 do 40 km, kde se nachází větší množství </a:t>
            </a:r>
            <a:r>
              <a:rPr lang="cs-CZ" dirty="0" smtClean="0"/>
              <a:t>ozónu</a:t>
            </a:r>
          </a:p>
          <a:p>
            <a:pPr lvl="1"/>
            <a:r>
              <a:rPr lang="cs-CZ" dirty="0" smtClean="0"/>
              <a:t>Ozón pohlcuje pro mnoho živočichů nebezpečné </a:t>
            </a:r>
            <a:r>
              <a:rPr lang="cs-CZ" dirty="0" err="1" smtClean="0"/>
              <a:t>krátkovlné</a:t>
            </a:r>
            <a:r>
              <a:rPr lang="cs-CZ" dirty="0" smtClean="0"/>
              <a:t> ultrafialové slunečné záření </a:t>
            </a:r>
          </a:p>
          <a:p>
            <a:endParaRPr lang="cs-CZ" dirty="0"/>
          </a:p>
        </p:txBody>
      </p:sp>
      <p:pic>
        <p:nvPicPr>
          <p:cNvPr id="33794" name="Picture 2" descr="http://www.medicalecology.org/images/atmosphere/ozone2005/FULLDAY_GLO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5040560" cy="37804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2QZ4H56NJ3VP-63-1509</_dlc_DocId>
    <_dlc_DocIdUrl xmlns="739c032b-a5be-4b43-b007-0b056e5ef5b0">
      <Url>https://sharepoint.postupicka.cz/seminar4/_layouts/DocIdRedir.aspx?ID=2QZ4H56NJ3VP-63-1509</Url>
      <Description>2QZ4H56NJ3VP-63-1509</Description>
    </_dlc_DocIdUrl>
  </documentManagement>
</p:properties>
</file>

<file path=customXml/itemProps1.xml><?xml version="1.0" encoding="utf-8"?>
<ds:datastoreItem xmlns:ds="http://schemas.openxmlformats.org/officeDocument/2006/customXml" ds:itemID="{46A1BAD9-AA53-453B-8172-2567B33FB1A7}"/>
</file>

<file path=customXml/itemProps2.xml><?xml version="1.0" encoding="utf-8"?>
<ds:datastoreItem xmlns:ds="http://schemas.openxmlformats.org/officeDocument/2006/customXml" ds:itemID="{07A3BA41-2099-40C0-89E9-176F1A813B47}"/>
</file>

<file path=customXml/itemProps3.xml><?xml version="1.0" encoding="utf-8"?>
<ds:datastoreItem xmlns:ds="http://schemas.openxmlformats.org/officeDocument/2006/customXml" ds:itemID="{6884B473-9E2D-4D28-85F7-9BBF019C99DA}"/>
</file>

<file path=customXml/itemProps4.xml><?xml version="1.0" encoding="utf-8"?>
<ds:datastoreItem xmlns:ds="http://schemas.openxmlformats.org/officeDocument/2006/customXml" ds:itemID="{F73768FC-B35F-4BA9-994A-45B5A22BED1B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131</TotalTime>
  <Words>142</Words>
  <Application>Microsoft Office PowerPoint</Application>
  <PresentationFormat>Předvádění na obrazovce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Urbanistický</vt:lpstr>
      <vt:lpstr>Vrstvy atmosféry</vt:lpstr>
      <vt:lpstr>Troposféra</vt:lpstr>
      <vt:lpstr>Stratosféra</vt:lpstr>
      <vt:lpstr>Mezosféra</vt:lpstr>
      <vt:lpstr>Termosféra</vt:lpstr>
      <vt:lpstr>Exosféra</vt:lpstr>
      <vt:lpstr>Zvláštní části atmosféry</vt:lpstr>
      <vt:lpstr>Magnetosféra</vt:lpstr>
      <vt:lpstr>Ozónosféra</vt:lpstr>
      <vt:lpstr>Zdroje:</vt:lpstr>
    </vt:vector>
  </TitlesOfParts>
  <Company>doma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Monca</dc:creator>
  <cp:lastModifiedBy>Monca</cp:lastModifiedBy>
  <cp:revision>19</cp:revision>
  <dcterms:created xsi:type="dcterms:W3CDTF">2012-10-30T14:50:22Z</dcterms:created>
  <dcterms:modified xsi:type="dcterms:W3CDTF">2012-10-30T17:01:41Z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12765570-940c-45cf-be70-96c1e7ff89b3</vt:lpwstr>
  </property>
</Properties>
</file>