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3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18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oramenný trojúhelník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D7E0B9EE-AD55-4EED-B203-143060CEE105}" type="datetimeFigureOut">
              <a:rPr lang="cs-CZ" smtClean="0"/>
              <a:pPr/>
              <a:t>11.3.2013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F55D6C7-3F50-44B2-8A05-1E96B71E68B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0B9EE-AD55-4EED-B203-143060CEE105}" type="datetimeFigureOut">
              <a:rPr lang="cs-CZ" smtClean="0"/>
              <a:pPr/>
              <a:t>11.3.2013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5D6C7-3F50-44B2-8A05-1E96B71E68B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0B9EE-AD55-4EED-B203-143060CEE105}" type="datetimeFigureOut">
              <a:rPr lang="cs-CZ" smtClean="0"/>
              <a:pPr/>
              <a:t>11.3.2013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5D6C7-3F50-44B2-8A05-1E96B71E68B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D7E0B9EE-AD55-4EED-B203-143060CEE105}" type="datetimeFigureOut">
              <a:rPr lang="cs-CZ" smtClean="0"/>
              <a:pPr/>
              <a:t>11.3.2013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5D6C7-3F50-44B2-8A05-1E96B71E68B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úhlý trojúhelník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ovnoramenný trojúhelník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D7E0B9EE-AD55-4EED-B203-143060CEE105}" type="datetimeFigureOut">
              <a:rPr lang="cs-CZ" smtClean="0"/>
              <a:pPr/>
              <a:t>11.3.2013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F55D6C7-3F50-44B2-8A05-1E96B71E68BA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1" name="Přímá spojovací čára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7E0B9EE-AD55-4EED-B203-143060CEE105}" type="datetimeFigureOut">
              <a:rPr lang="cs-CZ" smtClean="0"/>
              <a:pPr/>
              <a:t>11.3.2013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F55D6C7-3F50-44B2-8A05-1E96B71E68B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D7E0B9EE-AD55-4EED-B203-143060CEE105}" type="datetimeFigureOut">
              <a:rPr lang="cs-CZ" smtClean="0"/>
              <a:pPr/>
              <a:t>11.3.2013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F55D6C7-3F50-44B2-8A05-1E96B71E68B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0B9EE-AD55-4EED-B203-143060CEE105}" type="datetimeFigureOut">
              <a:rPr lang="cs-CZ" smtClean="0"/>
              <a:pPr/>
              <a:t>11.3.2013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5D6C7-3F50-44B2-8A05-1E96B71E68B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7E0B9EE-AD55-4EED-B203-143060CEE105}" type="datetimeFigureOut">
              <a:rPr lang="cs-CZ" smtClean="0"/>
              <a:pPr/>
              <a:t>11.3.2013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F55D6C7-3F50-44B2-8A05-1E96B71E68B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D7E0B9EE-AD55-4EED-B203-143060CEE105}" type="datetimeFigureOut">
              <a:rPr lang="cs-CZ" smtClean="0"/>
              <a:pPr/>
              <a:t>11.3.2013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F55D6C7-3F50-44B2-8A05-1E96B71E68B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D7E0B9EE-AD55-4EED-B203-143060CEE105}" type="datetimeFigureOut">
              <a:rPr lang="cs-CZ" smtClean="0"/>
              <a:pPr/>
              <a:t>11.3.2013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F55D6C7-3F50-44B2-8A05-1E96B71E68B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úhlý trojúhelník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Přímá spojovací čára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čára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D7E0B9EE-AD55-4EED-B203-143060CEE105}" type="datetimeFigureOut">
              <a:rPr lang="cs-CZ" smtClean="0"/>
              <a:pPr/>
              <a:t>11.3.2013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F55D6C7-3F50-44B2-8A05-1E96B71E68B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Západní Evropa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67494"/>
            <a:ext cx="8964488" cy="1399032"/>
          </a:xfrm>
        </p:spPr>
        <p:txBody>
          <a:bodyPr/>
          <a:lstStyle/>
          <a:p>
            <a:r>
              <a:rPr lang="cs-CZ" dirty="0" smtClean="0"/>
              <a:t>Geografie, klima, hospodářství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556792"/>
            <a:ext cx="8229600" cy="5040560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Nížinatý stát</a:t>
            </a:r>
          </a:p>
          <a:p>
            <a:r>
              <a:rPr lang="cs-CZ" dirty="0" smtClean="0"/>
              <a:t>Věčně zelená země</a:t>
            </a:r>
          </a:p>
          <a:p>
            <a:r>
              <a:rPr lang="cs-CZ" dirty="0" smtClean="0"/>
              <a:t>Hornatější pouze v blízkosti pobřeží- západ</a:t>
            </a:r>
          </a:p>
          <a:p>
            <a:r>
              <a:rPr lang="cs-CZ" dirty="0" smtClean="0"/>
              <a:t>Nejdelší řeka nejen Irska, ale celých Brit. </a:t>
            </a:r>
            <a:r>
              <a:rPr lang="cs-CZ" dirty="0" err="1" smtClean="0"/>
              <a:t>Ovů</a:t>
            </a:r>
            <a:r>
              <a:rPr lang="cs-CZ" dirty="0" smtClean="0"/>
              <a:t> je řeka Shannon dlouhá 386 km</a:t>
            </a:r>
          </a:p>
          <a:p>
            <a:r>
              <a:rPr lang="cs-CZ" dirty="0" smtClean="0"/>
              <a:t>Klima- oceánské- mírné, deštivé zimy, chladná léta</a:t>
            </a:r>
          </a:p>
          <a:p>
            <a:r>
              <a:rPr lang="cs-CZ" dirty="0" smtClean="0"/>
              <a:t>Louky, pastviny- 70% povrchu</a:t>
            </a:r>
          </a:p>
          <a:p>
            <a:r>
              <a:rPr lang="cs-CZ" dirty="0" smtClean="0"/>
              <a:t>Zaměření na chov skotu a ovcí</a:t>
            </a:r>
          </a:p>
          <a:p>
            <a:r>
              <a:rPr lang="cs-CZ" dirty="0" smtClean="0"/>
              <a:t>Hospodářství- moderní průmysl</a:t>
            </a:r>
          </a:p>
          <a:p>
            <a:pPr lvl="1"/>
            <a:r>
              <a:rPr lang="cs-CZ" dirty="0" smtClean="0"/>
              <a:t>Živočišná výroba- chov skotu, ovcí, rybolov</a:t>
            </a:r>
          </a:p>
          <a:p>
            <a:pPr lvl="1"/>
            <a:r>
              <a:rPr lang="cs-CZ" dirty="0" smtClean="0"/>
              <a:t>Rozvoj turistického ruchu- módní trend</a:t>
            </a:r>
          </a:p>
          <a:p>
            <a:pPr lvl="1"/>
            <a:r>
              <a:rPr lang="cs-CZ" dirty="0" smtClean="0"/>
              <a:t>vývoz-lihoviny, pivo</a:t>
            </a:r>
          </a:p>
          <a:p>
            <a:pPr lvl="1"/>
            <a:endParaRPr lang="cs-CZ" dirty="0"/>
          </a:p>
        </p:txBody>
      </p:sp>
      <p:pic>
        <p:nvPicPr>
          <p:cNvPr id="4" name="Obrázek 3" descr="19248-irsko_map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8264" y="4149080"/>
            <a:ext cx="2195736" cy="23630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Francie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Francouzská republika</a:t>
            </a:r>
          </a:p>
          <a:p>
            <a:r>
              <a:rPr lang="cs-CZ" dirty="0" smtClean="0"/>
              <a:t>Hlavní město: Paříž</a:t>
            </a:r>
          </a:p>
          <a:p>
            <a:r>
              <a:rPr lang="cs-CZ" dirty="0" err="1" smtClean="0"/>
              <a:t>Poloprezidentská</a:t>
            </a:r>
            <a:r>
              <a:rPr lang="cs-CZ" dirty="0" smtClean="0"/>
              <a:t> republika</a:t>
            </a:r>
          </a:p>
          <a:p>
            <a:r>
              <a:rPr lang="cs-CZ" dirty="0" smtClean="0"/>
              <a:t>Departamenty- (v ČR okresy)</a:t>
            </a:r>
          </a:p>
          <a:p>
            <a:r>
              <a:rPr lang="cs-CZ" dirty="0" smtClean="0"/>
              <a:t>Člen G8</a:t>
            </a:r>
          </a:p>
          <a:p>
            <a:r>
              <a:rPr lang="cs-CZ" dirty="0" smtClean="0"/>
              <a:t>Rozloha: 544 tisíc km</a:t>
            </a:r>
            <a:r>
              <a:rPr lang="cs-CZ" baseline="30000" dirty="0" smtClean="0"/>
              <a:t>2</a:t>
            </a:r>
            <a:endParaRPr lang="cs-CZ" dirty="0" smtClean="0"/>
          </a:p>
          <a:p>
            <a:r>
              <a:rPr lang="cs-CZ" dirty="0" smtClean="0"/>
              <a:t>Počet obyvatel: 64 milionů</a:t>
            </a:r>
          </a:p>
          <a:p>
            <a:r>
              <a:rPr lang="cs-CZ" dirty="0" smtClean="0"/>
              <a:t>Člen OSN, NATO, EU</a:t>
            </a:r>
          </a:p>
          <a:p>
            <a:r>
              <a:rPr lang="cs-CZ" dirty="0" smtClean="0"/>
              <a:t>Jedna z 5 stálých členů Rady bezpečnosti OSN s právem veta</a:t>
            </a:r>
          </a:p>
          <a:p>
            <a:r>
              <a:rPr lang="cs-CZ" dirty="0" smtClean="0"/>
              <a:t>Jaderná koloniální velmoc (Kaledonie, Francouzská Guyana, Francouzská Polynésie)</a:t>
            </a:r>
            <a:endParaRPr lang="cs-CZ" dirty="0"/>
          </a:p>
        </p:txBody>
      </p:sp>
      <p:pic>
        <p:nvPicPr>
          <p:cNvPr id="4" name="Obrázek 3" descr="francie_vlajk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260648"/>
            <a:ext cx="3491880" cy="232973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Geografie, klima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2808"/>
            <a:ext cx="7211144" cy="4572000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Povrch</a:t>
            </a:r>
          </a:p>
          <a:p>
            <a:pPr lvl="1"/>
            <a:r>
              <a:rPr lang="cs-CZ" dirty="0" smtClean="0"/>
              <a:t>Severozápad nížinatý, jihovýchod hornatý</a:t>
            </a:r>
          </a:p>
          <a:p>
            <a:pPr lvl="1"/>
            <a:r>
              <a:rPr lang="cs-CZ" dirty="0" smtClean="0"/>
              <a:t>Nížiny- Francouzská, Pařížská pánev</a:t>
            </a:r>
          </a:p>
          <a:p>
            <a:pPr lvl="1"/>
            <a:r>
              <a:rPr lang="cs-CZ" dirty="0" smtClean="0"/>
              <a:t>Pohoří- Alpy (</a:t>
            </a:r>
            <a:r>
              <a:rPr lang="cs-CZ" dirty="0" err="1" smtClean="0"/>
              <a:t>Mt</a:t>
            </a:r>
            <a:r>
              <a:rPr lang="cs-CZ" dirty="0" smtClean="0"/>
              <a:t>. </a:t>
            </a:r>
            <a:r>
              <a:rPr lang="cs-CZ" dirty="0" err="1" smtClean="0"/>
              <a:t>Blanc</a:t>
            </a:r>
            <a:r>
              <a:rPr lang="cs-CZ" dirty="0" smtClean="0"/>
              <a:t>- 4810 m. n. m.), Pyreneje, Jura, Vogézy, Francouzské středohoří</a:t>
            </a:r>
          </a:p>
          <a:p>
            <a:r>
              <a:rPr lang="cs-CZ" dirty="0" smtClean="0"/>
              <a:t>Vodstvo-</a:t>
            </a:r>
          </a:p>
          <a:p>
            <a:pPr lvl="1"/>
            <a:r>
              <a:rPr lang="cs-CZ" dirty="0" smtClean="0"/>
              <a:t>řeky- Seina, </a:t>
            </a:r>
            <a:r>
              <a:rPr lang="cs-CZ" dirty="0" err="1" smtClean="0"/>
              <a:t>Loire</a:t>
            </a:r>
            <a:r>
              <a:rPr lang="cs-CZ" dirty="0" smtClean="0"/>
              <a:t>, Garonna, </a:t>
            </a:r>
            <a:r>
              <a:rPr lang="cs-CZ" dirty="0" err="1" smtClean="0"/>
              <a:t>Rhone</a:t>
            </a:r>
            <a:endParaRPr lang="cs-CZ" dirty="0" smtClean="0"/>
          </a:p>
          <a:p>
            <a:pPr lvl="1"/>
            <a:r>
              <a:rPr lang="cs-CZ" dirty="0" smtClean="0"/>
              <a:t>Jezero- Ženevské (na hranicích)</a:t>
            </a:r>
          </a:p>
          <a:p>
            <a:r>
              <a:rPr lang="cs-CZ" dirty="0" smtClean="0"/>
              <a:t>Podnebí- </a:t>
            </a:r>
          </a:p>
          <a:p>
            <a:pPr lvl="1"/>
            <a:r>
              <a:rPr lang="cs-CZ" dirty="0" smtClean="0"/>
              <a:t>pobřeží- oceánské</a:t>
            </a:r>
          </a:p>
          <a:p>
            <a:pPr lvl="1"/>
            <a:r>
              <a:rPr lang="cs-CZ" dirty="0" smtClean="0"/>
              <a:t>Vnitrozemí- kontinentální klima</a:t>
            </a:r>
          </a:p>
          <a:p>
            <a:pPr lvl="1"/>
            <a:r>
              <a:rPr lang="cs-CZ" dirty="0" smtClean="0"/>
              <a:t>Vysokohorské klima</a:t>
            </a:r>
          </a:p>
        </p:txBody>
      </p:sp>
      <p:pic>
        <p:nvPicPr>
          <p:cNvPr id="4" name="Obrázek 3" descr="f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76664" y="3699269"/>
            <a:ext cx="3203848" cy="2970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Hospodářství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Nejprůmyslovější oblast- okolí Paříže (Pařížská pánev)</a:t>
            </a:r>
          </a:p>
          <a:p>
            <a:r>
              <a:rPr lang="cs-CZ" dirty="0" smtClean="0"/>
              <a:t>Těžký průmysl- Lotrinsko</a:t>
            </a:r>
          </a:p>
          <a:p>
            <a:r>
              <a:rPr lang="cs-CZ" dirty="0" smtClean="0"/>
              <a:t>Chemický průmysl- především kosmetika</a:t>
            </a:r>
          </a:p>
          <a:p>
            <a:r>
              <a:rPr lang="cs-CZ" dirty="0" smtClean="0"/>
              <a:t>Nerostné suroviny- železná ruda, černé uhlí, kamenná sůl, bauxit</a:t>
            </a:r>
          </a:p>
          <a:p>
            <a:r>
              <a:rPr lang="cs-CZ" dirty="0" smtClean="0"/>
              <a:t>Energetika- jaderná 80%</a:t>
            </a:r>
          </a:p>
          <a:p>
            <a:r>
              <a:rPr lang="cs-CZ" dirty="0" smtClean="0"/>
              <a:t>Vodní- kaskády na řece </a:t>
            </a:r>
            <a:r>
              <a:rPr lang="cs-CZ" dirty="0" err="1" smtClean="0"/>
              <a:t>Rhoně</a:t>
            </a:r>
            <a:endParaRPr lang="cs-CZ" dirty="0" smtClean="0"/>
          </a:p>
          <a:p>
            <a:r>
              <a:rPr lang="cs-CZ" dirty="0" smtClean="0"/>
              <a:t>Textilní průmysl- Paříž, Lyon</a:t>
            </a:r>
          </a:p>
          <a:p>
            <a:r>
              <a:rPr lang="cs-CZ" dirty="0" smtClean="0"/>
              <a:t>Potravinářský průmysl- zpracování zemědělských produktů- sýry, vína</a:t>
            </a:r>
          </a:p>
          <a:p>
            <a:r>
              <a:rPr lang="cs-CZ" dirty="0" smtClean="0"/>
              <a:t>Strojírenský průmysl- auta, letadla, vlaky- TGV</a:t>
            </a:r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Hospodářství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Zemědělství</a:t>
            </a:r>
          </a:p>
          <a:p>
            <a:pPr lvl="1"/>
            <a:r>
              <a:rPr lang="cs-CZ" dirty="0" smtClean="0"/>
              <a:t>Vinná réva- Burgundsko, Bordeaux, Provence</a:t>
            </a:r>
          </a:p>
          <a:p>
            <a:pPr lvl="1"/>
            <a:r>
              <a:rPr lang="cs-CZ" dirty="0" smtClean="0"/>
              <a:t>Obiloviny, ovoce</a:t>
            </a:r>
          </a:p>
          <a:p>
            <a:pPr lvl="1"/>
            <a:r>
              <a:rPr lang="cs-CZ" dirty="0" smtClean="0"/>
              <a:t>Chov: krav, ovcí, vepřů</a:t>
            </a:r>
          </a:p>
          <a:p>
            <a:r>
              <a:rPr lang="cs-CZ" dirty="0" smtClean="0"/>
              <a:t>Cestovní ruch</a:t>
            </a:r>
          </a:p>
          <a:p>
            <a:pPr lvl="1"/>
            <a:r>
              <a:rPr lang="cs-CZ" dirty="0" smtClean="0"/>
              <a:t>Zámky na </a:t>
            </a:r>
            <a:r>
              <a:rPr lang="cs-CZ" dirty="0" err="1" smtClean="0"/>
              <a:t>Loire</a:t>
            </a:r>
            <a:endParaRPr lang="cs-CZ" dirty="0" smtClean="0"/>
          </a:p>
          <a:p>
            <a:pPr lvl="1"/>
            <a:r>
              <a:rPr lang="cs-CZ" dirty="0" smtClean="0"/>
              <a:t>Historické památky</a:t>
            </a:r>
          </a:p>
          <a:p>
            <a:pPr lvl="1"/>
            <a:r>
              <a:rPr lang="cs-CZ" dirty="0" smtClean="0"/>
              <a:t>Paříž</a:t>
            </a:r>
          </a:p>
          <a:p>
            <a:pPr lvl="1"/>
            <a:r>
              <a:rPr lang="cs-CZ" dirty="0" smtClean="0"/>
              <a:t>Léta- u moře, Francouzská riviéra, St. </a:t>
            </a:r>
            <a:r>
              <a:rPr lang="cs-CZ" dirty="0" err="1" smtClean="0"/>
              <a:t>Tropez</a:t>
            </a:r>
            <a:r>
              <a:rPr lang="cs-CZ" dirty="0" smtClean="0"/>
              <a:t>, Nice, </a:t>
            </a:r>
            <a:r>
              <a:rPr lang="cs-CZ" dirty="0" err="1" smtClean="0"/>
              <a:t>Monaco</a:t>
            </a:r>
            <a:r>
              <a:rPr lang="cs-CZ" dirty="0" smtClean="0"/>
              <a:t>, Cannes</a:t>
            </a:r>
          </a:p>
          <a:p>
            <a:pPr lvl="1"/>
            <a:r>
              <a:rPr lang="cs-CZ" dirty="0" smtClean="0"/>
              <a:t>Azurové pobřeží- Marseille, oblast </a:t>
            </a:r>
            <a:r>
              <a:rPr lang="cs-CZ" dirty="0" err="1" smtClean="0"/>
              <a:t>it</a:t>
            </a:r>
            <a:r>
              <a:rPr lang="cs-CZ" dirty="0" smtClean="0"/>
              <a:t>. Hranic</a:t>
            </a:r>
          </a:p>
          <a:p>
            <a:pPr lvl="1"/>
            <a:r>
              <a:rPr lang="cs-CZ" dirty="0" smtClean="0"/>
              <a:t>Přístavy- Nantes, Brest</a:t>
            </a:r>
          </a:p>
          <a:p>
            <a:pPr lvl="1"/>
            <a:r>
              <a:rPr lang="cs-CZ" dirty="0" smtClean="0"/>
              <a:t>Zimy- Alpy- Savojské Alpy- Chamonix, </a:t>
            </a:r>
            <a:r>
              <a:rPr lang="cs-CZ" dirty="0" err="1" smtClean="0"/>
              <a:t>Albertville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Země Beneluxu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Belgie, Nizozemí, Lucembursko</a:t>
            </a:r>
          </a:p>
          <a:p>
            <a:r>
              <a:rPr lang="cs-CZ" dirty="0" smtClean="0"/>
              <a:t>Důvod unie- konkurence schopné, výhodná poloha</a:t>
            </a:r>
          </a:p>
          <a:p>
            <a:r>
              <a:rPr lang="cs-CZ" dirty="0" smtClean="0"/>
              <a:t>Konstituční monarchie- Nizozemí- federativní; Belgie- federativní; Lucembursko- velkovévodství</a:t>
            </a:r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Nizozemsko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Nizozemské království- skládá se ze 4 zemí</a:t>
            </a:r>
          </a:p>
          <a:p>
            <a:r>
              <a:rPr lang="cs-CZ" dirty="0" smtClean="0"/>
              <a:t>Amsterdam- hlavní město celého království, každá země má ještě své hl. město ( Nizozemí- Haag)</a:t>
            </a:r>
          </a:p>
          <a:p>
            <a:r>
              <a:rPr lang="cs-CZ" dirty="0" smtClean="0"/>
              <a:t>jazyk: holandština</a:t>
            </a:r>
          </a:p>
          <a:p>
            <a:r>
              <a:rPr lang="cs-CZ" dirty="0" smtClean="0"/>
              <a:t>Obyvatelstvo- jednonárodnostní stát, vysoká hustota zalidnění</a:t>
            </a:r>
          </a:p>
          <a:p>
            <a:r>
              <a:rPr lang="cs-CZ" dirty="0" smtClean="0"/>
              <a:t>Přístavy: Rotterdam</a:t>
            </a:r>
          </a:p>
          <a:p>
            <a:r>
              <a:rPr lang="cs-CZ" dirty="0" smtClean="0"/>
              <a:t>Letecká doprava: Amsterdam</a:t>
            </a:r>
          </a:p>
          <a:p>
            <a:r>
              <a:rPr lang="cs-CZ" dirty="0" smtClean="0"/>
              <a:t>Významná centra: Utrecht, </a:t>
            </a:r>
            <a:r>
              <a:rPr lang="cs-CZ" dirty="0" err="1" smtClean="0"/>
              <a:t>Eidhoven</a:t>
            </a:r>
            <a:endParaRPr lang="cs-CZ" dirty="0" smtClean="0"/>
          </a:p>
          <a:p>
            <a:r>
              <a:rPr lang="cs-CZ" dirty="0" err="1" smtClean="0"/>
              <a:t>Narden</a:t>
            </a:r>
            <a:r>
              <a:rPr lang="cs-CZ" dirty="0" smtClean="0"/>
              <a:t>- žil a zemřel </a:t>
            </a:r>
            <a:r>
              <a:rPr lang="cs-CZ" dirty="0" err="1" smtClean="0"/>
              <a:t>J.A.Komenský</a:t>
            </a:r>
            <a:endParaRPr lang="cs-CZ" dirty="0" smtClean="0"/>
          </a:p>
        </p:txBody>
      </p:sp>
      <p:pic>
        <p:nvPicPr>
          <p:cNvPr id="4" name="Obrázek 3" descr="nizozemsk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112392"/>
            <a:ext cx="2594224" cy="173243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Povrch, klima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2708920"/>
            <a:ext cx="8229600" cy="3744416"/>
          </a:xfrm>
        </p:spPr>
        <p:txBody>
          <a:bodyPr/>
          <a:lstStyle/>
          <a:p>
            <a:r>
              <a:rPr lang="cs-CZ" dirty="0" smtClean="0"/>
              <a:t>nížinatý</a:t>
            </a:r>
          </a:p>
          <a:p>
            <a:r>
              <a:rPr lang="cs-CZ" dirty="0" smtClean="0"/>
              <a:t>Vodní kanály (umělé)</a:t>
            </a:r>
          </a:p>
          <a:p>
            <a:r>
              <a:rPr lang="cs-CZ" dirty="0" smtClean="0"/>
              <a:t>Pobřežní hráze- vysušování ploch, </a:t>
            </a:r>
            <a:r>
              <a:rPr lang="cs-CZ" dirty="0" err="1" smtClean="0"/>
              <a:t>poldery</a:t>
            </a:r>
            <a:r>
              <a:rPr lang="cs-CZ" dirty="0" smtClean="0"/>
              <a:t>- při pobřeží, pod hladinou světového oceánu</a:t>
            </a:r>
          </a:p>
          <a:p>
            <a:r>
              <a:rPr lang="cs-CZ" dirty="0" smtClean="0"/>
              <a:t>Podnebí- oceánské, dostatek srážek- propojené říční sítě- řeky Rýn, </a:t>
            </a:r>
            <a:r>
              <a:rPr lang="cs-CZ" dirty="0" err="1" smtClean="0"/>
              <a:t>Máza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endParaRPr lang="cs-CZ" dirty="0"/>
          </a:p>
        </p:txBody>
      </p:sp>
      <p:pic>
        <p:nvPicPr>
          <p:cNvPr id="4" name="Obrázek 3" descr="netherlands_rel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332656"/>
            <a:ext cx="2749009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Hospodářství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Urbanizovaná oblast, propojení měst</a:t>
            </a:r>
          </a:p>
          <a:p>
            <a:r>
              <a:rPr lang="cs-CZ" dirty="0" smtClean="0"/>
              <a:t>Konurbace- </a:t>
            </a:r>
            <a:r>
              <a:rPr lang="cs-CZ" dirty="0" err="1" smtClean="0"/>
              <a:t>Amsterdam</a:t>
            </a:r>
            <a:r>
              <a:rPr lang="cs-CZ" dirty="0" smtClean="0"/>
              <a:t>-</a:t>
            </a:r>
            <a:r>
              <a:rPr lang="cs-CZ" dirty="0" err="1" smtClean="0"/>
              <a:t>Rotterdam</a:t>
            </a:r>
            <a:r>
              <a:rPr lang="cs-CZ" dirty="0" smtClean="0"/>
              <a:t>-Brusel- RANSTADT- HOLLAND</a:t>
            </a:r>
          </a:p>
          <a:p>
            <a:r>
              <a:rPr lang="cs-CZ" dirty="0" smtClean="0"/>
              <a:t>Nerostné bohatství- ropa, zemní plyn</a:t>
            </a:r>
          </a:p>
          <a:p>
            <a:r>
              <a:rPr lang="cs-CZ" dirty="0" smtClean="0"/>
              <a:t>Petrochemický průmysl- Rotterdam</a:t>
            </a:r>
          </a:p>
          <a:p>
            <a:pPr lvl="1"/>
            <a:r>
              <a:rPr lang="cs-CZ" dirty="0" err="1" smtClean="0"/>
              <a:t>Shell</a:t>
            </a:r>
            <a:r>
              <a:rPr lang="cs-CZ" dirty="0" smtClean="0"/>
              <a:t> (sídlo Nizozemí)</a:t>
            </a:r>
          </a:p>
          <a:p>
            <a:r>
              <a:rPr lang="cs-CZ" dirty="0" smtClean="0"/>
              <a:t>Elektronika- Philips</a:t>
            </a:r>
          </a:p>
          <a:p>
            <a:r>
              <a:rPr lang="cs-CZ" dirty="0" smtClean="0"/>
              <a:t>Potravinářský průmysl- sýry, pivo, kakao</a:t>
            </a:r>
          </a:p>
          <a:p>
            <a:r>
              <a:rPr lang="cs-CZ" dirty="0" smtClean="0"/>
              <a:t>Zemědělství- moderní, vyspělé</a:t>
            </a:r>
          </a:p>
          <a:p>
            <a:r>
              <a:rPr lang="cs-CZ" dirty="0" smtClean="0"/>
              <a:t>Živočišná výroba- skot</a:t>
            </a:r>
          </a:p>
          <a:p>
            <a:r>
              <a:rPr lang="cs-CZ" dirty="0" smtClean="0"/>
              <a:t>Rostlinná výroba- květiny- země květin- skleníky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Belgie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Belgické království</a:t>
            </a:r>
          </a:p>
          <a:p>
            <a:r>
              <a:rPr lang="cs-CZ" dirty="0" smtClean="0"/>
              <a:t>Federativní konstituční monarchie- 3 společenství </a:t>
            </a:r>
            <a:r>
              <a:rPr lang="cs-CZ" sz="1900" dirty="0" smtClean="0"/>
              <a:t>(Vlámského společenství,Valonsko-bruselská federace,</a:t>
            </a:r>
            <a:r>
              <a:rPr lang="cs-CZ" sz="1900" dirty="0" err="1" smtClean="0"/>
              <a:t>Německojazyčného</a:t>
            </a:r>
            <a:r>
              <a:rPr lang="cs-CZ" sz="1900" dirty="0" smtClean="0"/>
              <a:t> společenství) </a:t>
            </a:r>
            <a:r>
              <a:rPr lang="cs-CZ" dirty="0" smtClean="0"/>
              <a:t>a 3 regionů </a:t>
            </a:r>
            <a:r>
              <a:rPr lang="cs-CZ" sz="1900" dirty="0" smtClean="0"/>
              <a:t>(Vlámský region, Valonský region, </a:t>
            </a:r>
            <a:r>
              <a:rPr lang="cs-CZ" sz="1900" dirty="0" err="1" smtClean="0"/>
              <a:t>Region</a:t>
            </a:r>
            <a:r>
              <a:rPr lang="cs-CZ" sz="1900" dirty="0" smtClean="0"/>
              <a:t> Brusel-hlavní město)</a:t>
            </a:r>
            <a:endParaRPr lang="cs-CZ" dirty="0" smtClean="0"/>
          </a:p>
          <a:p>
            <a:r>
              <a:rPr lang="cs-CZ" dirty="0" smtClean="0"/>
              <a:t>Hlavní město: Brusel</a:t>
            </a:r>
          </a:p>
          <a:p>
            <a:r>
              <a:rPr lang="cs-CZ" dirty="0" smtClean="0"/>
              <a:t>3 úřední jazyky: nizozemština, francouzština, němčina</a:t>
            </a:r>
          </a:p>
          <a:p>
            <a:r>
              <a:rPr lang="cs-CZ" dirty="0" smtClean="0"/>
              <a:t>Kulturně, politicky a sociologicky se Belgie skládá ze dvou velkých společenství, nizozemsky mluvících Vlámů a frankofonních Valonů (</a:t>
            </a:r>
            <a:r>
              <a:rPr lang="cs-CZ" dirty="0" err="1" smtClean="0"/>
              <a:t>dvounárodnostní</a:t>
            </a:r>
            <a:r>
              <a:rPr lang="cs-CZ" dirty="0" smtClean="0"/>
              <a:t> stát)</a:t>
            </a:r>
          </a:p>
        </p:txBody>
      </p:sp>
      <p:pic>
        <p:nvPicPr>
          <p:cNvPr id="4" name="Obrázek 3" descr="vlajka-belgie-110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V="1">
            <a:off x="5796136" y="380705"/>
            <a:ext cx="2483768" cy="165509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264696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Mezi státy západní Evropy patří:</a:t>
            </a:r>
          </a:p>
          <a:p>
            <a:pPr lvl="1"/>
            <a:r>
              <a:rPr lang="cs-CZ" dirty="0" smtClean="0"/>
              <a:t>Irsko</a:t>
            </a:r>
          </a:p>
          <a:p>
            <a:pPr lvl="1"/>
            <a:r>
              <a:rPr lang="cs-CZ" dirty="0" smtClean="0"/>
              <a:t>Velká Británie</a:t>
            </a:r>
          </a:p>
          <a:p>
            <a:pPr lvl="1"/>
            <a:r>
              <a:rPr lang="cs-CZ" dirty="0" smtClean="0"/>
              <a:t>Francie</a:t>
            </a:r>
          </a:p>
          <a:p>
            <a:pPr lvl="1"/>
            <a:r>
              <a:rPr lang="cs-CZ" dirty="0" smtClean="0"/>
              <a:t>Belgie</a:t>
            </a:r>
          </a:p>
          <a:p>
            <a:pPr lvl="1"/>
            <a:r>
              <a:rPr lang="cs-CZ" dirty="0" smtClean="0"/>
              <a:t>Nizozemsko</a:t>
            </a:r>
          </a:p>
          <a:p>
            <a:pPr lvl="1"/>
            <a:r>
              <a:rPr lang="cs-CZ" dirty="0" smtClean="0"/>
              <a:t>Lucembursko</a:t>
            </a:r>
          </a:p>
          <a:p>
            <a:pPr lvl="1"/>
            <a:r>
              <a:rPr lang="cs-CZ" dirty="0" smtClean="0"/>
              <a:t>Monako</a:t>
            </a:r>
          </a:p>
          <a:p>
            <a:pPr lvl="1"/>
            <a:r>
              <a:rPr lang="cs-CZ" dirty="0" smtClean="0"/>
              <a:t>(Německo)</a:t>
            </a:r>
          </a:p>
          <a:p>
            <a:pPr lvl="1"/>
            <a:endParaRPr lang="cs-CZ" dirty="0" smtClean="0"/>
          </a:p>
          <a:p>
            <a:r>
              <a:rPr lang="cs-CZ" dirty="0"/>
              <a:t>Ekonomicky se západní Evropa řadí mezi vyspělejší a bohatší regiony </a:t>
            </a:r>
            <a:r>
              <a:rPr lang="cs-CZ" u="sng" dirty="0" smtClean="0"/>
              <a:t>Evropy</a:t>
            </a:r>
          </a:p>
          <a:p>
            <a:r>
              <a:rPr lang="cs-CZ" dirty="0"/>
              <a:t>V </a:t>
            </a:r>
            <a:r>
              <a:rPr lang="cs-CZ" dirty="0" smtClean="0"/>
              <a:t>hospodářství převažují</a:t>
            </a:r>
            <a:r>
              <a:rPr lang="cs-CZ" dirty="0"/>
              <a:t> služby nad průmyslem a </a:t>
            </a:r>
            <a:r>
              <a:rPr lang="cs-CZ" dirty="0" smtClean="0"/>
              <a:t>zemědělstvím</a:t>
            </a:r>
          </a:p>
          <a:p>
            <a:r>
              <a:rPr lang="cs-CZ" dirty="0"/>
              <a:t>Všechny státy v oblasti jsou členskými zeměmi Evropské unie, až na Velkou Británii používají všechny země v </a:t>
            </a:r>
            <a:r>
              <a:rPr lang="cs-CZ" dirty="0" smtClean="0"/>
              <a:t>oblasti euro</a:t>
            </a:r>
          </a:p>
        </p:txBody>
      </p:sp>
      <p:pic>
        <p:nvPicPr>
          <p:cNvPr id="4" name="Obrázek 3" descr="zápa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59" y="548680"/>
            <a:ext cx="2378389" cy="2421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67494"/>
            <a:ext cx="8784976" cy="1399032"/>
          </a:xfrm>
        </p:spPr>
        <p:txBody>
          <a:bodyPr/>
          <a:lstStyle/>
          <a:p>
            <a:r>
              <a:rPr lang="cs-CZ" dirty="0" smtClean="0"/>
              <a:t>Geografie, klima, obyvatelstvo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556792"/>
            <a:ext cx="6012160" cy="5301208"/>
          </a:xfrm>
        </p:spPr>
        <p:txBody>
          <a:bodyPr/>
          <a:lstStyle/>
          <a:p>
            <a:r>
              <a:rPr lang="cs-CZ" dirty="0" smtClean="0"/>
              <a:t>Nížiny- pobřeží, roviny- centrální část, hornaté oblasti- </a:t>
            </a:r>
            <a:r>
              <a:rPr lang="cs-CZ" dirty="0" err="1" smtClean="0"/>
              <a:t>Ardenny</a:t>
            </a:r>
            <a:endParaRPr lang="cs-CZ" dirty="0" smtClean="0"/>
          </a:p>
          <a:p>
            <a:r>
              <a:rPr lang="cs-CZ" dirty="0" smtClean="0"/>
              <a:t>Oblast s úrodnou půdou, říční toky- </a:t>
            </a:r>
            <a:r>
              <a:rPr lang="cs-CZ" dirty="0" err="1" smtClean="0"/>
              <a:t>Máza</a:t>
            </a:r>
            <a:r>
              <a:rPr lang="cs-CZ" dirty="0" smtClean="0"/>
              <a:t>, Šelda</a:t>
            </a:r>
          </a:p>
          <a:p>
            <a:r>
              <a:rPr lang="cs-CZ" dirty="0" smtClean="0"/>
              <a:t>Klima- přímořské, mírné podnebí, časté srážky</a:t>
            </a:r>
          </a:p>
          <a:p>
            <a:r>
              <a:rPr lang="cs-CZ" dirty="0" smtClean="0"/>
              <a:t>Obyvatelstvo- vysoká hustota zalidnění</a:t>
            </a:r>
            <a:endParaRPr lang="cs-CZ" dirty="0"/>
          </a:p>
        </p:txBody>
      </p:sp>
      <p:pic>
        <p:nvPicPr>
          <p:cNvPr id="5" name="Obrázek 4" descr="mapa-belgie-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2348880"/>
            <a:ext cx="3703132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Hospodářství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112568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Průmyslový stát, obchod</a:t>
            </a:r>
          </a:p>
          <a:p>
            <a:r>
              <a:rPr lang="cs-CZ" dirty="0" smtClean="0"/>
              <a:t>Vysoký stupeň urbanizace</a:t>
            </a:r>
          </a:p>
          <a:p>
            <a:r>
              <a:rPr lang="cs-CZ" dirty="0" smtClean="0"/>
              <a:t>Brusel- významný přístav</a:t>
            </a:r>
          </a:p>
          <a:p>
            <a:r>
              <a:rPr lang="cs-CZ" dirty="0" smtClean="0"/>
              <a:t>Dříve těžký průmysl, omezení těžby (lehčí spotřební průmysl)</a:t>
            </a:r>
          </a:p>
          <a:p>
            <a:r>
              <a:rPr lang="cs-CZ" dirty="0" smtClean="0"/>
              <a:t>Petrochemický- přístavy- Brusel, </a:t>
            </a:r>
            <a:r>
              <a:rPr lang="cs-CZ" dirty="0" err="1" smtClean="0"/>
              <a:t>Brugge</a:t>
            </a:r>
            <a:endParaRPr lang="cs-CZ" dirty="0" smtClean="0"/>
          </a:p>
          <a:p>
            <a:r>
              <a:rPr lang="cs-CZ" dirty="0" smtClean="0"/>
              <a:t>Diamanty- Belgické Antverpy- broušený diamant</a:t>
            </a:r>
          </a:p>
          <a:p>
            <a:r>
              <a:rPr lang="cs-CZ" dirty="0" smtClean="0"/>
              <a:t>Hustá dopravní síť</a:t>
            </a:r>
          </a:p>
          <a:p>
            <a:r>
              <a:rPr lang="cs-CZ" dirty="0" smtClean="0"/>
              <a:t>Cestovní ruch- Brusel, Antverpy, Waterloo, Ardeny- lázně SPA</a:t>
            </a:r>
          </a:p>
          <a:p>
            <a:r>
              <a:rPr lang="cs-CZ" dirty="0" smtClean="0"/>
              <a:t>Brusel- centrum a sídlo EU, centrum </a:t>
            </a:r>
            <a:r>
              <a:rPr lang="cs-CZ" dirty="0" err="1" smtClean="0"/>
              <a:t>evrop</a:t>
            </a:r>
            <a:r>
              <a:rPr lang="cs-CZ" dirty="0" smtClean="0"/>
              <a:t>, organizace NATO</a:t>
            </a:r>
          </a:p>
          <a:p>
            <a:pPr>
              <a:buNone/>
            </a:pPr>
            <a:endParaRPr lang="cs-CZ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Lucembursko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Menší stát Evropy</a:t>
            </a:r>
          </a:p>
          <a:p>
            <a:r>
              <a:rPr lang="cs-CZ" dirty="0" smtClean="0"/>
              <a:t>Velkovévodství (konstituční monarchie)</a:t>
            </a:r>
          </a:p>
          <a:p>
            <a:r>
              <a:rPr lang="cs-CZ" dirty="0" smtClean="0"/>
              <a:t>Hlavní město: Lucemburk- Evropský soudní dvůr</a:t>
            </a:r>
          </a:p>
          <a:p>
            <a:r>
              <a:rPr lang="cs-CZ" dirty="0" smtClean="0"/>
              <a:t>Úřední jazyk: němčina, francouzština, </a:t>
            </a:r>
            <a:r>
              <a:rPr lang="cs-CZ" dirty="0" err="1" smtClean="0"/>
              <a:t>lucemburština</a:t>
            </a:r>
            <a:endParaRPr lang="cs-CZ" dirty="0" smtClean="0"/>
          </a:p>
          <a:p>
            <a:r>
              <a:rPr lang="cs-CZ" dirty="0" smtClean="0"/>
              <a:t>1/3 obyvatel tvoří cizinci (nejpočetnější Italové)</a:t>
            </a:r>
          </a:p>
          <a:p>
            <a:r>
              <a:rPr lang="cs-CZ" dirty="0" smtClean="0"/>
              <a:t>Cestovní ruch- není cílová země- pouze tranzitní</a:t>
            </a:r>
          </a:p>
          <a:p>
            <a:r>
              <a:rPr lang="cs-CZ" dirty="0" smtClean="0"/>
              <a:t>Významná země těžkého průmyslu- železná ruda, ocel</a:t>
            </a:r>
          </a:p>
          <a:p>
            <a:r>
              <a:rPr lang="cs-CZ" dirty="0" smtClean="0"/>
              <a:t>Hornaté, nížiny- vinařská oblast</a:t>
            </a:r>
          </a:p>
          <a:p>
            <a:endParaRPr lang="cs-CZ" dirty="0"/>
          </a:p>
        </p:txBody>
      </p:sp>
      <p:pic>
        <p:nvPicPr>
          <p:cNvPr id="4" name="Obrázek 3" descr="vlajka-lucembursko-110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332656"/>
            <a:ext cx="2699792" cy="1799043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Monako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Monacké knížectví- konstituční monarchie</a:t>
            </a:r>
          </a:p>
          <a:p>
            <a:r>
              <a:rPr lang="cs-CZ" dirty="0" smtClean="0"/>
              <a:t>Hlavní město: </a:t>
            </a:r>
            <a:r>
              <a:rPr lang="cs-CZ" dirty="0" err="1" smtClean="0"/>
              <a:t>Monaco</a:t>
            </a:r>
            <a:r>
              <a:rPr lang="cs-CZ" dirty="0" smtClean="0"/>
              <a:t>- </a:t>
            </a:r>
            <a:r>
              <a:rPr lang="cs-CZ" dirty="0" err="1" smtClean="0"/>
              <a:t>Ville</a:t>
            </a:r>
            <a:endParaRPr lang="cs-CZ" dirty="0" smtClean="0"/>
          </a:p>
          <a:p>
            <a:r>
              <a:rPr lang="cs-CZ" dirty="0" smtClean="0"/>
              <a:t>Druhý nejmenší stát na světě</a:t>
            </a:r>
          </a:p>
          <a:p>
            <a:r>
              <a:rPr lang="cs-CZ" dirty="0" smtClean="0"/>
              <a:t>Vysoká hustota zalidnění</a:t>
            </a:r>
          </a:p>
          <a:p>
            <a:r>
              <a:rPr lang="cs-CZ" dirty="0" smtClean="0"/>
              <a:t>Úřední jazyk: francouzština</a:t>
            </a:r>
          </a:p>
          <a:p>
            <a:r>
              <a:rPr lang="cs-CZ" dirty="0" smtClean="0"/>
              <a:t>Bohatý stát- </a:t>
            </a:r>
            <a:r>
              <a:rPr lang="cs-CZ" dirty="0" err="1" smtClean="0"/>
              <a:t>kasína</a:t>
            </a:r>
            <a:r>
              <a:rPr lang="cs-CZ" dirty="0" smtClean="0"/>
              <a:t>, banky, přístavy</a:t>
            </a:r>
          </a:p>
          <a:p>
            <a:endParaRPr lang="cs-CZ" dirty="0" smtClean="0"/>
          </a:p>
        </p:txBody>
      </p:sp>
      <p:pic>
        <p:nvPicPr>
          <p:cNvPr id="4" name="Obrázek 3" descr="d_d__vyrn_145Monak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288112"/>
            <a:ext cx="2375472" cy="158409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399032"/>
          </a:xfrm>
        </p:spPr>
        <p:txBody>
          <a:bodyPr/>
          <a:lstStyle/>
          <a:p>
            <a:r>
              <a:rPr lang="cs-CZ" dirty="0" smtClean="0"/>
              <a:t>Velká Británie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5589240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Přesněji Spojené království Velké Británie a Severního Irska</a:t>
            </a:r>
          </a:p>
          <a:p>
            <a:r>
              <a:rPr lang="cs-CZ" dirty="0" smtClean="0"/>
              <a:t>Hlavní město: Londýn</a:t>
            </a:r>
          </a:p>
          <a:p>
            <a:r>
              <a:rPr lang="cs-CZ" dirty="0" smtClean="0"/>
              <a:t>Konstituční monarchie, královna Alžběta II.</a:t>
            </a:r>
          </a:p>
          <a:p>
            <a:pPr lvl="1"/>
            <a:r>
              <a:rPr lang="cs-CZ" dirty="0" smtClean="0"/>
              <a:t>Hlava i dalších 15 států zemí </a:t>
            </a:r>
            <a:r>
              <a:rPr lang="cs-CZ" dirty="0" err="1" smtClean="0"/>
              <a:t>Commonwealthu</a:t>
            </a:r>
            <a:r>
              <a:rPr lang="cs-CZ" dirty="0" smtClean="0"/>
              <a:t> (Kanada, Austrálie, Jamajka)</a:t>
            </a:r>
          </a:p>
          <a:p>
            <a:pPr lvl="2"/>
            <a:r>
              <a:rPr lang="cs-CZ" dirty="0" smtClean="0"/>
              <a:t>+britská korunní závislá území- </a:t>
            </a:r>
            <a:r>
              <a:rPr lang="cs-CZ" dirty="0" err="1" smtClean="0"/>
              <a:t>ov</a:t>
            </a:r>
            <a:r>
              <a:rPr lang="cs-CZ" dirty="0" smtClean="0"/>
              <a:t> Man, Normanské </a:t>
            </a:r>
            <a:r>
              <a:rPr lang="cs-CZ" dirty="0" err="1" smtClean="0"/>
              <a:t>ovy</a:t>
            </a:r>
            <a:endParaRPr lang="cs-CZ" dirty="0" smtClean="0"/>
          </a:p>
          <a:p>
            <a:pPr lvl="1"/>
            <a:r>
              <a:rPr lang="cs-CZ" dirty="0" smtClean="0"/>
              <a:t>+ závislá zámořská území- Falklandy, Bermudy, Gibraltar, </a:t>
            </a:r>
            <a:r>
              <a:rPr lang="cs-CZ" dirty="0" err="1" smtClean="0"/>
              <a:t>Pitcairnovy</a:t>
            </a:r>
            <a:r>
              <a:rPr lang="cs-CZ" dirty="0" smtClean="0"/>
              <a:t> </a:t>
            </a:r>
            <a:r>
              <a:rPr lang="cs-CZ" dirty="0" err="1" smtClean="0"/>
              <a:t>ovy</a:t>
            </a:r>
            <a:endParaRPr lang="cs-CZ" dirty="0" smtClean="0"/>
          </a:p>
          <a:p>
            <a:r>
              <a:rPr lang="cs-CZ" dirty="0" smtClean="0"/>
              <a:t>Federace, 4 historické části	</a:t>
            </a:r>
          </a:p>
          <a:p>
            <a:pPr lvl="1"/>
            <a:r>
              <a:rPr lang="cs-CZ" dirty="0" smtClean="0"/>
              <a:t>Anglie- Londýn</a:t>
            </a:r>
          </a:p>
          <a:p>
            <a:pPr lvl="1"/>
            <a:r>
              <a:rPr lang="cs-CZ" dirty="0" smtClean="0"/>
              <a:t>Skotsko- Edinburgh</a:t>
            </a:r>
          </a:p>
          <a:p>
            <a:pPr lvl="1"/>
            <a:r>
              <a:rPr lang="cs-CZ" dirty="0" smtClean="0"/>
              <a:t>Wales- </a:t>
            </a:r>
            <a:r>
              <a:rPr lang="cs-CZ" dirty="0" err="1" smtClean="0"/>
              <a:t>Cardiff</a:t>
            </a:r>
            <a:endParaRPr lang="cs-CZ" dirty="0" smtClean="0"/>
          </a:p>
          <a:p>
            <a:pPr lvl="1"/>
            <a:r>
              <a:rPr lang="cs-CZ" dirty="0" smtClean="0"/>
              <a:t>Severní Irsko- Belfast</a:t>
            </a:r>
          </a:p>
          <a:p>
            <a:pPr lvl="1"/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 descr="g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5013176"/>
            <a:ext cx="3059832" cy="1529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1399032"/>
          </a:xfrm>
        </p:spPr>
        <p:txBody>
          <a:bodyPr/>
          <a:lstStyle/>
          <a:p>
            <a:pPr algn="r"/>
            <a:r>
              <a:rPr lang="cs-CZ" dirty="0" smtClean="0"/>
              <a:t>Velká Británie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83768" y="1628800"/>
            <a:ext cx="6501408" cy="5229200"/>
          </a:xfrm>
        </p:spPr>
        <p:txBody>
          <a:bodyPr/>
          <a:lstStyle/>
          <a:p>
            <a:pPr algn="r"/>
            <a:r>
              <a:rPr lang="cs-CZ" dirty="0" smtClean="0"/>
              <a:t>Větší stát Evropy</a:t>
            </a:r>
          </a:p>
          <a:p>
            <a:pPr algn="r"/>
            <a:r>
              <a:rPr lang="cs-CZ" dirty="0" smtClean="0"/>
              <a:t>62 milionů obyvatel</a:t>
            </a:r>
          </a:p>
          <a:p>
            <a:pPr algn="r"/>
            <a:r>
              <a:rPr lang="cs-CZ" dirty="0" smtClean="0"/>
              <a:t>Člen G8, stálý člen Rady bezpečnosti OSN, zakládající člen NATO, člen EU</a:t>
            </a:r>
          </a:p>
          <a:p>
            <a:pPr algn="r"/>
            <a:r>
              <a:rPr lang="cs-CZ" dirty="0" smtClean="0"/>
              <a:t>Sedmá největší ekonomika světa</a:t>
            </a:r>
          </a:p>
          <a:p>
            <a:pPr algn="r"/>
            <a:r>
              <a:rPr lang="cs-CZ" dirty="0" smtClean="0"/>
              <a:t>Jaderná velmoc</a:t>
            </a:r>
          </a:p>
          <a:p>
            <a:pPr algn="r"/>
            <a:r>
              <a:rPr lang="cs-CZ" dirty="0" smtClean="0"/>
              <a:t>Důležitá politická, ekonomická a vojenská síla</a:t>
            </a:r>
          </a:p>
          <a:p>
            <a:pPr algn="r"/>
            <a:endParaRPr lang="cs-CZ" dirty="0" smtClean="0"/>
          </a:p>
          <a:p>
            <a:pPr algn="r"/>
            <a:endParaRPr lang="cs-CZ" dirty="0"/>
          </a:p>
        </p:txBody>
      </p:sp>
      <p:pic>
        <p:nvPicPr>
          <p:cNvPr id="4" name="Obrázek 3" descr="velka britan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3007572" cy="4365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399032"/>
          </a:xfrm>
        </p:spPr>
        <p:txBody>
          <a:bodyPr/>
          <a:lstStyle/>
          <a:p>
            <a:r>
              <a:rPr lang="cs-CZ" dirty="0" smtClean="0"/>
              <a:t>Geografie + klima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340768"/>
            <a:ext cx="6696744" cy="5517232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2 velké ostrovy VB a Irsko + dalších menších </a:t>
            </a:r>
            <a:r>
              <a:rPr lang="cs-CZ" dirty="0" err="1" smtClean="0"/>
              <a:t>ovů</a:t>
            </a:r>
            <a:r>
              <a:rPr lang="cs-CZ" dirty="0" smtClean="0"/>
              <a:t>- Hebridy, Orkneje, Shetlandy</a:t>
            </a:r>
          </a:p>
          <a:p>
            <a:r>
              <a:rPr lang="cs-CZ" dirty="0" smtClean="0"/>
              <a:t>Povrch- nížiny- jih</a:t>
            </a:r>
          </a:p>
          <a:p>
            <a:r>
              <a:rPr lang="cs-CZ" dirty="0" smtClean="0"/>
              <a:t>Skotsko- hornatější- Skotská vysočina, Kaledonské hory + protáhlá jezera zvaná loch</a:t>
            </a:r>
          </a:p>
          <a:p>
            <a:r>
              <a:rPr lang="cs-CZ" dirty="0" smtClean="0"/>
              <a:t>Wales- Kambrické pohoří</a:t>
            </a:r>
          </a:p>
          <a:p>
            <a:r>
              <a:rPr lang="cs-CZ" dirty="0" smtClean="0"/>
              <a:t>Nejvyšší- </a:t>
            </a:r>
            <a:r>
              <a:rPr lang="cs-CZ" dirty="0" err="1" smtClean="0"/>
              <a:t>Ben</a:t>
            </a:r>
            <a:r>
              <a:rPr lang="cs-CZ" dirty="0" smtClean="0"/>
              <a:t> Nevis ( 1343 m. n. m.)</a:t>
            </a:r>
          </a:p>
          <a:p>
            <a:r>
              <a:rPr lang="cs-CZ" dirty="0" smtClean="0"/>
              <a:t>Vodstvo- řeka Temže</a:t>
            </a:r>
          </a:p>
          <a:p>
            <a:r>
              <a:rPr lang="cs-CZ" dirty="0" smtClean="0"/>
              <a:t>Skotsko- protáhlá jezera zvaná loch- </a:t>
            </a:r>
            <a:r>
              <a:rPr lang="cs-CZ" dirty="0" err="1" smtClean="0"/>
              <a:t>Loch</a:t>
            </a:r>
            <a:r>
              <a:rPr lang="cs-CZ" dirty="0" smtClean="0"/>
              <a:t> </a:t>
            </a:r>
            <a:r>
              <a:rPr lang="cs-CZ" dirty="0" err="1" smtClean="0"/>
              <a:t>Ness</a:t>
            </a:r>
            <a:endParaRPr lang="cs-CZ" dirty="0" smtClean="0"/>
          </a:p>
          <a:p>
            <a:r>
              <a:rPr lang="cs-CZ" dirty="0" smtClean="0"/>
              <a:t>Klima ovlivněno oceánem </a:t>
            </a:r>
          </a:p>
          <a:p>
            <a:pPr lvl="1"/>
            <a:r>
              <a:rPr lang="cs-CZ" dirty="0" smtClean="0"/>
              <a:t>mírné, oceánské, časté srážky</a:t>
            </a:r>
          </a:p>
          <a:p>
            <a:pPr lvl="1"/>
            <a:r>
              <a:rPr lang="cs-CZ" dirty="0" smtClean="0"/>
              <a:t>Severní oblasti- vlhčí</a:t>
            </a:r>
          </a:p>
          <a:p>
            <a:pPr lvl="1"/>
            <a:r>
              <a:rPr lang="cs-CZ" dirty="0" smtClean="0"/>
              <a:t>Jih- teplejší</a:t>
            </a:r>
          </a:p>
        </p:txBody>
      </p:sp>
      <p:pic>
        <p:nvPicPr>
          <p:cNvPr id="4" name="Obrázek 3" descr="U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7022" y="748317"/>
            <a:ext cx="2249474" cy="34727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Obyvatelstvo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 smtClean="0"/>
              <a:t>Vícenárodnostní</a:t>
            </a:r>
            <a:r>
              <a:rPr lang="cs-CZ" dirty="0" smtClean="0"/>
              <a:t> stát</a:t>
            </a:r>
          </a:p>
          <a:p>
            <a:pPr lvl="1"/>
            <a:r>
              <a:rPr lang="cs-CZ" dirty="0" err="1" smtClean="0"/>
              <a:t>Angličani</a:t>
            </a:r>
            <a:r>
              <a:rPr lang="cs-CZ" dirty="0" smtClean="0"/>
              <a:t>- 80%</a:t>
            </a:r>
          </a:p>
          <a:p>
            <a:pPr lvl="1"/>
            <a:r>
              <a:rPr lang="cs-CZ" dirty="0" smtClean="0"/>
              <a:t>Skotové- 10%</a:t>
            </a:r>
          </a:p>
          <a:p>
            <a:pPr lvl="1"/>
            <a:r>
              <a:rPr lang="cs-CZ" dirty="0" smtClean="0"/>
              <a:t>Irové + </a:t>
            </a:r>
            <a:r>
              <a:rPr lang="cs-CZ" dirty="0" err="1" smtClean="0"/>
              <a:t>Walešané</a:t>
            </a:r>
            <a:r>
              <a:rPr lang="cs-CZ" dirty="0" smtClean="0"/>
              <a:t>- 5%</a:t>
            </a:r>
          </a:p>
          <a:p>
            <a:pPr lvl="1"/>
            <a:r>
              <a:rPr lang="cs-CZ" dirty="0" smtClean="0"/>
              <a:t>Neevropský původ- 5%</a:t>
            </a:r>
          </a:p>
          <a:p>
            <a:r>
              <a:rPr lang="cs-CZ" dirty="0" smtClean="0"/>
              <a:t>Nejhustší osídlení- oblast Londýna, jih VB</a:t>
            </a:r>
          </a:p>
          <a:p>
            <a:r>
              <a:rPr lang="cs-CZ" dirty="0" smtClean="0"/>
              <a:t>Náboženské problémy</a:t>
            </a:r>
          </a:p>
          <a:p>
            <a:pPr lvl="1"/>
            <a:r>
              <a:rPr lang="cs-CZ" dirty="0" smtClean="0"/>
              <a:t>Obyvatelstvo Anglie a Irska- protestanti x katolíci</a:t>
            </a:r>
          </a:p>
          <a:p>
            <a:pPr lvl="1"/>
            <a:r>
              <a:rPr lang="cs-CZ" dirty="0" smtClean="0"/>
              <a:t>Důvod k osamostatnění</a:t>
            </a:r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Hospodářství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Vyspělý stát</a:t>
            </a:r>
          </a:p>
          <a:p>
            <a:r>
              <a:rPr lang="cs-CZ" dirty="0" smtClean="0"/>
              <a:t>Převažuje průmysl nad zemědělství (průmyslové revoluce)</a:t>
            </a:r>
          </a:p>
          <a:p>
            <a:r>
              <a:rPr lang="cs-CZ" dirty="0" smtClean="0"/>
              <a:t>Většina obyvatel v nevýrobní sféře</a:t>
            </a:r>
          </a:p>
          <a:p>
            <a:r>
              <a:rPr lang="cs-CZ" dirty="0" smtClean="0"/>
              <a:t>Letecký průmysl, lodě- přístavy</a:t>
            </a:r>
          </a:p>
          <a:p>
            <a:r>
              <a:rPr lang="cs-CZ" dirty="0" smtClean="0"/>
              <a:t>Potravinářský průmysl- lihoviny- známé whisky</a:t>
            </a:r>
          </a:p>
          <a:p>
            <a:r>
              <a:rPr lang="cs-CZ" dirty="0" smtClean="0"/>
              <a:t>Manchester- textilní průmysl</a:t>
            </a:r>
          </a:p>
          <a:p>
            <a:r>
              <a:rPr lang="cs-CZ" dirty="0" smtClean="0"/>
              <a:t>Střední Anglie</a:t>
            </a:r>
          </a:p>
          <a:p>
            <a:pPr lvl="1"/>
            <a:r>
              <a:rPr lang="cs-CZ" dirty="0" smtClean="0"/>
              <a:t>Sheffield- zásoby černého uhlí</a:t>
            </a:r>
          </a:p>
          <a:p>
            <a:pPr lvl="1"/>
            <a:r>
              <a:rPr lang="cs-CZ" dirty="0" smtClean="0"/>
              <a:t>Glasgow- nejprůmyslovější město Skotska, těžký průmysl</a:t>
            </a:r>
          </a:p>
          <a:p>
            <a:pPr lvl="1"/>
            <a:r>
              <a:rPr lang="cs-CZ" dirty="0" smtClean="0"/>
              <a:t>60.-70. léta- těžba ropy v </a:t>
            </a:r>
            <a:r>
              <a:rPr lang="cs-CZ" dirty="0" err="1" smtClean="0"/>
              <a:t>Sev</a:t>
            </a:r>
            <a:r>
              <a:rPr lang="cs-CZ" dirty="0" smtClean="0"/>
              <a:t>. moři- petrochemický</a:t>
            </a:r>
          </a:p>
          <a:p>
            <a:pPr lvl="1"/>
            <a:r>
              <a:rPr lang="cs-CZ" dirty="0" smtClean="0"/>
              <a:t>Nyní více vyspělý- elektrotechnický</a:t>
            </a:r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Hospodářství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Zemědělství</a:t>
            </a:r>
          </a:p>
          <a:p>
            <a:r>
              <a:rPr lang="cs-CZ" dirty="0" smtClean="0"/>
              <a:t>Moderní, velmi produktivní</a:t>
            </a:r>
          </a:p>
          <a:p>
            <a:r>
              <a:rPr lang="cs-CZ" dirty="0" smtClean="0"/>
              <a:t>Dovoz potravin</a:t>
            </a:r>
          </a:p>
          <a:p>
            <a:r>
              <a:rPr lang="cs-CZ" dirty="0" smtClean="0"/>
              <a:t>2% obyvatel zaměstnáno v </a:t>
            </a:r>
            <a:r>
              <a:rPr lang="cs-CZ" dirty="0" err="1" smtClean="0"/>
              <a:t>zemělděství</a:t>
            </a:r>
            <a:endParaRPr lang="cs-CZ" dirty="0" smtClean="0"/>
          </a:p>
          <a:p>
            <a:r>
              <a:rPr lang="cs-CZ" dirty="0" smtClean="0"/>
              <a:t>Živočišná výroba- chov ovcí Wales, Skotsko), skotu (Anglie)</a:t>
            </a:r>
          </a:p>
          <a:p>
            <a:r>
              <a:rPr lang="cs-CZ" dirty="0" smtClean="0"/>
              <a:t>Rostlinná výroba- jih Anglie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Irsko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Irská republika</a:t>
            </a:r>
          </a:p>
          <a:p>
            <a:r>
              <a:rPr lang="cs-CZ" dirty="0" smtClean="0"/>
              <a:t>5/6 Irského </a:t>
            </a:r>
            <a:r>
              <a:rPr lang="cs-CZ" dirty="0" err="1" smtClean="0"/>
              <a:t>ova</a:t>
            </a:r>
            <a:endParaRPr lang="cs-CZ" dirty="0" smtClean="0"/>
          </a:p>
          <a:p>
            <a:r>
              <a:rPr lang="cs-CZ" dirty="0" smtClean="0"/>
              <a:t>Hlavní město: Dublin</a:t>
            </a:r>
          </a:p>
          <a:p>
            <a:r>
              <a:rPr lang="cs-CZ" dirty="0" smtClean="0"/>
              <a:t>Parlamentní republika v čele s prezidentem</a:t>
            </a:r>
          </a:p>
          <a:p>
            <a:r>
              <a:rPr lang="cs-CZ" dirty="0" smtClean="0"/>
              <a:t>Rozloha: 84 tisíc km</a:t>
            </a:r>
            <a:r>
              <a:rPr lang="cs-CZ" baseline="30000" dirty="0" smtClean="0"/>
              <a:t>2</a:t>
            </a:r>
            <a:endParaRPr lang="cs-CZ" dirty="0" smtClean="0"/>
          </a:p>
          <a:p>
            <a:r>
              <a:rPr lang="cs-CZ" dirty="0" smtClean="0"/>
              <a:t>4,5 milionů obyvatel</a:t>
            </a:r>
          </a:p>
          <a:p>
            <a:r>
              <a:rPr lang="cs-CZ" dirty="0" smtClean="0"/>
              <a:t>Samostatný stát- 1937</a:t>
            </a:r>
          </a:p>
          <a:p>
            <a:r>
              <a:rPr lang="cs-CZ" dirty="0" smtClean="0"/>
              <a:t>Úřední jazyk: angličtina</a:t>
            </a:r>
          </a:p>
          <a:p>
            <a:r>
              <a:rPr lang="cs-CZ" dirty="0" smtClean="0"/>
              <a:t>Dříve patřil mezi jeden z nejchudších států, nyní vyspělejší, vysoká životní úroveň</a:t>
            </a:r>
          </a:p>
          <a:p>
            <a:r>
              <a:rPr lang="cs-CZ" dirty="0" smtClean="0"/>
              <a:t>Jednonárodnostní stát (95% Irů, 5% Angličanů)</a:t>
            </a:r>
          </a:p>
          <a:p>
            <a:r>
              <a:rPr lang="cs-CZ" dirty="0" smtClean="0"/>
              <a:t>Náboženství- římsko- katolická církev</a:t>
            </a:r>
          </a:p>
        </p:txBody>
      </p:sp>
      <p:pic>
        <p:nvPicPr>
          <p:cNvPr id="4" name="Obrázek 3" descr="irsko-statni-vlajka-p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404664"/>
            <a:ext cx="3168352" cy="1584176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alent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Talent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Talent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0F635AD3BA2CF44A3B9B86DC2AD9EC1" ma:contentTypeVersion="1" ma:contentTypeDescription="Vytvoří nový dokument" ma:contentTypeScope="" ma:versionID="8f7326285afd49f5ef5002430cc49389">
  <xsd:schema xmlns:xsd="http://www.w3.org/2001/XMLSchema" xmlns:xs="http://www.w3.org/2001/XMLSchema" xmlns:p="http://schemas.microsoft.com/office/2006/metadata/properties" xmlns:ns2="739c032b-a5be-4b43-b007-0b056e5ef5b0" targetNamespace="http://schemas.microsoft.com/office/2006/metadata/properties" ma:root="true" ma:fieldsID="5f670596faa504749097f9c31e0ae072" ns2:_="">
    <xsd:import namespace="739c032b-a5be-4b43-b007-0b056e5ef5b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9c032b-a5be-4b43-b007-0b056e5ef5b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Hodnota ID dokumentu" ma:description="Hodnota ID dokumentu přiřazená této položce" ma:internalName="_dlc_DocId" ma:readOnly="true">
      <xsd:simpleType>
        <xsd:restriction base="dms:Text"/>
      </xsd:simpleType>
    </xsd:element>
    <xsd:element name="_dlc_DocIdUrl" ma:index="9" nillable="true" ma:displayName="ID dokumentu" ma:description="Trvalý odkaz na tento dokument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Zachovat ID" ma:description="Ponechat ID po přidání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739c032b-a5be-4b43-b007-0b056e5ef5b0">2QZ4H56NJ3VP-63-1973</_dlc_DocId>
    <_dlc_DocIdUrl xmlns="739c032b-a5be-4b43-b007-0b056e5ef5b0">
      <Url>https://sharepoint.postupicka.cz/seminar4/_layouts/DocIdRedir.aspx?ID=2QZ4H56NJ3VP-63-1973</Url>
      <Description>2QZ4H56NJ3VP-63-1973</Description>
    </_dlc_DocIdUrl>
  </documentManagement>
</p:properties>
</file>

<file path=customXml/itemProps1.xml><?xml version="1.0" encoding="utf-8"?>
<ds:datastoreItem xmlns:ds="http://schemas.openxmlformats.org/officeDocument/2006/customXml" ds:itemID="{4A95BC85-530F-4801-AAAA-5416967B6541}"/>
</file>

<file path=customXml/itemProps2.xml><?xml version="1.0" encoding="utf-8"?>
<ds:datastoreItem xmlns:ds="http://schemas.openxmlformats.org/officeDocument/2006/customXml" ds:itemID="{8EC091EE-6909-423F-8FBC-397FA2940F92}"/>
</file>

<file path=customXml/itemProps3.xml><?xml version="1.0" encoding="utf-8"?>
<ds:datastoreItem xmlns:ds="http://schemas.openxmlformats.org/officeDocument/2006/customXml" ds:itemID="{877D3718-E095-4A49-B673-8C16CE9BE8B3}"/>
</file>

<file path=customXml/itemProps4.xml><?xml version="1.0" encoding="utf-8"?>
<ds:datastoreItem xmlns:ds="http://schemas.openxmlformats.org/officeDocument/2006/customXml" ds:itemID="{26D1340D-627A-4482-81EF-A542DDCBE8AC}"/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273</TotalTime>
  <Words>1078</Words>
  <Application>Microsoft Office PowerPoint</Application>
  <PresentationFormat>Předvádění na obrazovce (4:3)</PresentationFormat>
  <Paragraphs>212</Paragraphs>
  <Slides>23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4" baseType="lpstr">
      <vt:lpstr>Talent</vt:lpstr>
      <vt:lpstr>Západní Evropa</vt:lpstr>
      <vt:lpstr>Prezentace aplikace PowerPoint</vt:lpstr>
      <vt:lpstr>Velká Británie</vt:lpstr>
      <vt:lpstr>Velká Británie</vt:lpstr>
      <vt:lpstr>Geografie + klima </vt:lpstr>
      <vt:lpstr>Obyvatelstvo</vt:lpstr>
      <vt:lpstr>Hospodářství </vt:lpstr>
      <vt:lpstr>Hospodářství</vt:lpstr>
      <vt:lpstr>Irsko</vt:lpstr>
      <vt:lpstr>Geografie, klima, hospodářství</vt:lpstr>
      <vt:lpstr>Francie</vt:lpstr>
      <vt:lpstr>Geografie, klima</vt:lpstr>
      <vt:lpstr>Hospodářství</vt:lpstr>
      <vt:lpstr>Hospodářství</vt:lpstr>
      <vt:lpstr>Země Beneluxu</vt:lpstr>
      <vt:lpstr>Nizozemsko</vt:lpstr>
      <vt:lpstr>Povrch, klima</vt:lpstr>
      <vt:lpstr>Hospodářství</vt:lpstr>
      <vt:lpstr>Belgie</vt:lpstr>
      <vt:lpstr>Geografie, klima, obyvatelstvo</vt:lpstr>
      <vt:lpstr>Hospodářství</vt:lpstr>
      <vt:lpstr>Lucembursko</vt:lpstr>
      <vt:lpstr>Monako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Západní Evropa</dc:title>
  <dc:creator>Baruška</dc:creator>
  <cp:lastModifiedBy>Beranová, Dana</cp:lastModifiedBy>
  <cp:revision>41</cp:revision>
  <dcterms:created xsi:type="dcterms:W3CDTF">2013-02-15T11:14:35Z</dcterms:created>
  <dcterms:modified xsi:type="dcterms:W3CDTF">2013-03-11T08:51:13Z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0x010100E0F635AD3BA2CF44A3B9B86DC2AD9EC1</vt:lpwstr>
  </property>
  <property fmtid="{D5CDD505-2E9C-101B-9397-08002B2CF9AE}" pid="3" name="_dlc_DocIdItemGuid">
    <vt:lpwstr>4306a288-1b0f-44ef-a7d4-e164c3d81ed0</vt:lpwstr>
  </property>
</Properties>
</file>