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BF99B-0C58-4226-A631-6C6AB5812B28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F7D83-290E-4A4B-888A-A05236C738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042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Vypracoval: David </a:t>
            </a:r>
            <a:r>
              <a:rPr lang="cs-CZ" dirty="0" err="1" smtClean="0"/>
              <a:t>Lakron</a:t>
            </a:r>
            <a:r>
              <a:rPr lang="cs-CZ" smtClean="0"/>
              <a:t>,</a:t>
            </a:r>
            <a:r>
              <a:rPr lang="cs-CZ" baseline="0" smtClean="0"/>
              <a:t> Sexta 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F7D83-290E-4A4B-888A-A05236C73899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101E06-47B6-4E9E-8A9A-D7BF66475B06}" type="datetimeFigureOut">
              <a:rPr lang="cs-CZ" smtClean="0"/>
              <a:t>10.1.2013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764CC3B-255C-4067-8ED9-DCA9B773B23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58200" cy="1222375"/>
          </a:xfrm>
        </p:spPr>
        <p:txBody>
          <a:bodyPr/>
          <a:lstStyle/>
          <a:p>
            <a:r>
              <a:rPr lang="cs-CZ" dirty="0" smtClean="0"/>
              <a:t>Zpracovatelský průmysl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268760"/>
            <a:ext cx="802838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cs-CZ" sz="2000" b="1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cs typeface="Arial" pitchFamily="34" charset="0"/>
              </a:rPr>
              <a:t>Zpracovává </a:t>
            </a: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cs typeface="Arial" pitchFamily="34" charset="0"/>
              </a:rPr>
              <a:t>suroviny ze zemědělství a těžebního </a:t>
            </a: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cs typeface="Arial" pitchFamily="34" charset="0"/>
              </a:rPr>
              <a:t>průmyslu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cs typeface="Arial" pitchFamily="34" charset="0"/>
              </a:rPr>
              <a:t> Využívá se elektrických strojů a zařízení pro zpracování materiálů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cs typeface="Arial" pitchFamily="34" charset="0"/>
              </a:rPr>
              <a:t> Výrobek může být vyroben pro další využití např. v průmyslu 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cs typeface="Arial" pitchFamily="34" charset="0"/>
              </a:rPr>
              <a:t> Patří zde: </a:t>
            </a: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cs typeface="Arial" pitchFamily="34" charset="0"/>
              </a:rPr>
              <a:t>hutnický průmysl, chemický průmysl, strojírenský průmysl, </a:t>
            </a:r>
            <a:r>
              <a:rPr lang="cs-CZ" sz="2000" b="1" dirty="0" err="1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cs typeface="Arial" pitchFamily="34" charset="0"/>
              </a:rPr>
              <a:t>průmysl</a:t>
            </a: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cs typeface="Arial" pitchFamily="34" charset="0"/>
              </a:rPr>
              <a:t> stavebních hmot, sklářský a keramický průmysl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http://nasepenize.cz.imag3box.com/images/image/00/zemedelstvi/zemedelstvi-kombaj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05064"/>
            <a:ext cx="4633721" cy="2350438"/>
          </a:xfrm>
          <a:prstGeom prst="rect">
            <a:avLst/>
          </a:prstGeom>
          <a:noFill/>
        </p:spPr>
      </p:pic>
      <p:pic>
        <p:nvPicPr>
          <p:cNvPr id="19460" name="Picture 4" descr="http://img.mf.cz/260/006/2-pru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4005064"/>
            <a:ext cx="4499992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Hutnický průmysl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ČR patří mezi tradiční odvětví národního hospodářství</a:t>
            </a:r>
          </a:p>
          <a:p>
            <a:r>
              <a:rPr lang="cs-CZ" sz="2400" dirty="0" smtClean="0"/>
              <a:t>nejvíce soustředěno v oblastech těžby potřebných surovin (černé uhlí, vápenec), tedy hlavně na Ostravsku</a:t>
            </a:r>
          </a:p>
          <a:p>
            <a:r>
              <a:rPr lang="cs-CZ" sz="2400" dirty="0" smtClean="0"/>
              <a:t>Železnou rudu, jako nezbytnou surovinu pro výrobu oceli, musíme dovážet</a:t>
            </a:r>
            <a:endParaRPr lang="cs-CZ" sz="2400" dirty="0"/>
          </a:p>
        </p:txBody>
      </p:sp>
      <p:pic>
        <p:nvPicPr>
          <p:cNvPr id="6148" name="Picture 4" descr="http://www.powerplastics.cz/upload/www.powerplastics.cz/reference/_dir/5094/steel-mills-and-metallurgy--a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89040"/>
            <a:ext cx="4249529" cy="2736304"/>
          </a:xfrm>
          <a:prstGeom prst="rect">
            <a:avLst/>
          </a:prstGeom>
          <a:noFill/>
        </p:spPr>
      </p:pic>
      <p:pic>
        <p:nvPicPr>
          <p:cNvPr id="6150" name="Picture 6" descr="http://denikreferendum.cz/assets/pictures/12066/hp_main/A3.jpg?13032389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789040"/>
            <a:ext cx="4191000" cy="2714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Chemický průmysl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měřítkem hospodářské vyspělosti státu (kvalifikované pracovní síly, dostatek nerostných surovin, vody a elektrické energie)</a:t>
            </a:r>
          </a:p>
          <a:p>
            <a:r>
              <a:rPr lang="cs-CZ" sz="2000" dirty="0" smtClean="0"/>
              <a:t>několik odvětví: petrochemie (zpracování ropy), základní chemie (anorganická i organická), plastikářský , farmaceutický a kosmetický průmysl</a:t>
            </a:r>
          </a:p>
          <a:p>
            <a:r>
              <a:rPr lang="cs-CZ" sz="2000" dirty="0" smtClean="0"/>
              <a:t>Ústí nad Labem, Hradec Králové, Litvínov, Kralupy nad Vltavou</a:t>
            </a:r>
            <a:endParaRPr lang="cs-CZ" sz="2000" dirty="0"/>
          </a:p>
        </p:txBody>
      </p:sp>
      <p:pic>
        <p:nvPicPr>
          <p:cNvPr id="5122" name="Picture 2" descr="http://www.profimedia.cz/fotografie/chemicky-prumysl-spolana-neratovice-stredocesky-kraj/profimedia-00122037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789040"/>
            <a:ext cx="3888432" cy="2448272"/>
          </a:xfrm>
          <a:prstGeom prst="rect">
            <a:avLst/>
          </a:prstGeom>
          <a:noFill/>
        </p:spPr>
      </p:pic>
      <p:pic>
        <p:nvPicPr>
          <p:cNvPr id="5124" name="Picture 4" descr="http://www.ksb.com/linkableblob/ksb-cz/646340-61532/lightboxLs/Chemical_industry_and_CPKN_img-lightboxL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789040"/>
            <a:ext cx="3888432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Strojírenský Průmysl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nejtradičnější odvětví národního hospodářství</a:t>
            </a:r>
          </a:p>
          <a:p>
            <a:r>
              <a:rPr lang="cs-CZ" sz="2000" dirty="0" smtClean="0"/>
              <a:t>zaměstnává největší počet zaměstnanců v průmyslu</a:t>
            </a:r>
          </a:p>
          <a:p>
            <a:r>
              <a:rPr lang="cs-CZ" sz="2000" dirty="0" smtClean="0"/>
              <a:t>k nejvíce prosperujícím odvětvím strojírenství patří výroba dopravních prostředků a elektroniky</a:t>
            </a:r>
          </a:p>
          <a:p>
            <a:r>
              <a:rPr lang="cs-CZ" sz="2000" dirty="0" smtClean="0"/>
              <a:t>dílčích odvětví: </a:t>
            </a:r>
            <a:r>
              <a:rPr lang="cs-CZ" sz="2000" b="1" dirty="0" smtClean="0"/>
              <a:t>těžké strojírenství</a:t>
            </a:r>
            <a:r>
              <a:rPr lang="cs-CZ" sz="2000" dirty="0" smtClean="0"/>
              <a:t> (výroba částí velkých lodí a letadel, těžební, energetická či hutní zařízení), </a:t>
            </a:r>
            <a:r>
              <a:rPr lang="cs-CZ" sz="2000" b="1" dirty="0" smtClean="0"/>
              <a:t>lehké strojírenství</a:t>
            </a:r>
            <a:r>
              <a:rPr lang="cs-CZ" sz="2000" dirty="0" smtClean="0"/>
              <a:t> (dopravní prostředky, obráběcí stroje a další zařízení), </a:t>
            </a:r>
            <a:r>
              <a:rPr lang="cs-CZ" sz="2000" b="1" dirty="0" smtClean="0"/>
              <a:t>elektrotechnický</a:t>
            </a:r>
            <a:r>
              <a:rPr lang="cs-CZ" sz="2000" dirty="0" smtClean="0"/>
              <a:t> (výroba elektrotechniky a elektroniky), </a:t>
            </a:r>
            <a:r>
              <a:rPr lang="cs-CZ" sz="2000" b="1" dirty="0" smtClean="0"/>
              <a:t>přesné strojírenství</a:t>
            </a:r>
            <a:r>
              <a:rPr lang="cs-CZ" sz="2000" dirty="0" smtClean="0"/>
              <a:t> (optické přístroje, lékařské přístroje, hodinky, zbraně).</a:t>
            </a:r>
          </a:p>
          <a:p>
            <a:r>
              <a:rPr lang="cs-CZ" sz="2000" dirty="0" smtClean="0"/>
              <a:t>Mladá Boleslav a Plzeň (Škodovky), Kopřivnice (Tatry).</a:t>
            </a:r>
            <a:endParaRPr lang="cs-CZ" sz="2000" dirty="0"/>
          </a:p>
        </p:txBody>
      </p:sp>
      <p:pic>
        <p:nvPicPr>
          <p:cNvPr id="4098" name="Picture 2" descr="http://img.ihned.cz/attachment.php/280/41961280/I4w3DaMKH26BA8jLWbsGfdzumPhnlOeQ/SKODA_RAPID_PRODU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869160"/>
            <a:ext cx="3240360" cy="1825403"/>
          </a:xfrm>
          <a:prstGeom prst="rect">
            <a:avLst/>
          </a:prstGeom>
          <a:noFill/>
        </p:spPr>
      </p:pic>
      <p:pic>
        <p:nvPicPr>
          <p:cNvPr id="4100" name="Picture 4" descr="http://i.idnes.cz/09/082/c460/JB2d0857_skoda_li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869160"/>
            <a:ext cx="3312368" cy="18434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Průmysl stavebních hmot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Zabývá se těžbou a zpracování stavebního materiálu.</a:t>
            </a:r>
          </a:p>
          <a:p>
            <a:r>
              <a:rPr lang="cs-CZ" sz="2400" dirty="0" smtClean="0"/>
              <a:t>Výroba cementu, vápna, cihel, pórobetonu, stavebního kamene a štěrku</a:t>
            </a:r>
          </a:p>
          <a:p>
            <a:r>
              <a:rPr lang="cs-CZ" sz="2400" dirty="0" smtClean="0"/>
              <a:t>Nachází se většinou v blízkosti těžby daného materiálu  (Beroun – cement, Velká </a:t>
            </a:r>
            <a:r>
              <a:rPr lang="cs-CZ" sz="2400" dirty="0" err="1" smtClean="0"/>
              <a:t>Hydžice</a:t>
            </a:r>
            <a:r>
              <a:rPr lang="cs-CZ" sz="2400" dirty="0" smtClean="0"/>
              <a:t> u Horažďovic – vápno, České Budějovice – cihly)</a:t>
            </a:r>
            <a:endParaRPr lang="cs-CZ" sz="2400" dirty="0"/>
          </a:p>
        </p:txBody>
      </p:sp>
      <p:pic>
        <p:nvPicPr>
          <p:cNvPr id="3074" name="Picture 2" descr="http://www.tmtcz.eu/data/Image/vyrobni-obory/build_mat1_1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05064"/>
            <a:ext cx="3810000" cy="2524844"/>
          </a:xfrm>
          <a:prstGeom prst="rect">
            <a:avLst/>
          </a:prstGeom>
          <a:noFill/>
        </p:spPr>
      </p:pic>
      <p:pic>
        <p:nvPicPr>
          <p:cNvPr id="3076" name="Picture 4" descr="http://www.asb-portal.cz/UserFiles/Image/podnikani-a-trh/investice/vyvoj-stavebnictvi-a-vyroby-stavebnich-hmot-v-cr-v-roce-2011-3299/vyvoj-stavebnictvi-a-vyroby-stavebnich-hmot-v-cr-v-roce-2011-3299-big-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005064"/>
            <a:ext cx="3888432" cy="25289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Sklářský průmysl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Tradiční průmysl, již od 13. století</a:t>
            </a:r>
          </a:p>
          <a:p>
            <a:r>
              <a:rPr lang="cs-CZ" dirty="0" smtClean="0"/>
              <a:t>V současné době je toto odvětví v krizi (sklo je často nahrazováno plasty)</a:t>
            </a:r>
          </a:p>
          <a:p>
            <a:r>
              <a:rPr lang="cs-CZ" dirty="0" smtClean="0"/>
              <a:t>Karlovarsko, </a:t>
            </a:r>
            <a:r>
              <a:rPr lang="cs-CZ" dirty="0" err="1" smtClean="0"/>
              <a:t>Teplicko</a:t>
            </a:r>
            <a:r>
              <a:rPr lang="cs-CZ" dirty="0" smtClean="0"/>
              <a:t>, Českolipsko, Liberecko</a:t>
            </a:r>
            <a:endParaRPr lang="cs-CZ" dirty="0"/>
          </a:p>
        </p:txBody>
      </p:sp>
      <p:pic>
        <p:nvPicPr>
          <p:cNvPr id="2050" name="Picture 2" descr="http://i.lidovky.cz/09/062/lngal/ABC2bde35_skl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05064"/>
            <a:ext cx="3744416" cy="2295526"/>
          </a:xfrm>
          <a:prstGeom prst="rect">
            <a:avLst/>
          </a:prstGeom>
          <a:noFill/>
        </p:spPr>
      </p:pic>
      <p:pic>
        <p:nvPicPr>
          <p:cNvPr id="2054" name="Picture 6" descr="http://www.dill.cz/merici-technika/images/galerie/obrazek/Sklo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4005064"/>
            <a:ext cx="3744416" cy="2368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Keramický průmysl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Tradiční odvětví v České republice</a:t>
            </a:r>
          </a:p>
          <a:p>
            <a:r>
              <a:rPr lang="cs-CZ" sz="2400" dirty="0" smtClean="0"/>
              <a:t>Zahrnuje výrobu stavební keramiky (obklady a dlažby), sanitární keramiky (umyvadla, záchody), spotřební a ozdobné keramiky (porcelán) a technické keramiky (</a:t>
            </a:r>
            <a:r>
              <a:rPr lang="cs-CZ" sz="2400" dirty="0" err="1" smtClean="0"/>
              <a:t>elektroporcelán</a:t>
            </a:r>
            <a:r>
              <a:rPr lang="cs-CZ" sz="2400" dirty="0" smtClean="0"/>
              <a:t> a žáruvzdorné tvárnice)</a:t>
            </a:r>
          </a:p>
          <a:p>
            <a:r>
              <a:rPr lang="cs-CZ" sz="2400" dirty="0" smtClean="0"/>
              <a:t>Zastoupeno nejvíce v západních v Čechách</a:t>
            </a:r>
            <a:endParaRPr lang="cs-CZ" sz="2400" dirty="0"/>
          </a:p>
        </p:txBody>
      </p:sp>
      <p:pic>
        <p:nvPicPr>
          <p:cNvPr id="1028" name="Picture 4" descr="http://www.dill.cz/merici-technika/images/galerie/obrazek/Keramika-4.jpg"/>
          <p:cNvPicPr>
            <a:picLocks noChangeAspect="1" noChangeArrowheads="1"/>
          </p:cNvPicPr>
          <p:nvPr/>
        </p:nvPicPr>
        <p:blipFill>
          <a:blip r:embed="rId2" cstate="print"/>
          <a:srcRect r="9514"/>
          <a:stretch>
            <a:fillRect/>
          </a:stretch>
        </p:blipFill>
        <p:spPr bwMode="auto">
          <a:xfrm>
            <a:off x="827584" y="4221088"/>
            <a:ext cx="3600400" cy="2348880"/>
          </a:xfrm>
          <a:prstGeom prst="rect">
            <a:avLst/>
          </a:prstGeom>
          <a:noFill/>
        </p:spPr>
      </p:pic>
      <p:pic>
        <p:nvPicPr>
          <p:cNvPr id="1030" name="Picture 6" descr="http://www.bosko.cz/obrazky/uvod/fot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221088"/>
            <a:ext cx="3312368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2QZ4H56NJ3VP-63-1730</_dlc_DocId>
    <_dlc_DocIdUrl xmlns="739c032b-a5be-4b43-b007-0b056e5ef5b0">
      <Url>https://sharepoint.postupicka.cz/seminar4/_layouts/DocIdRedir.aspx?ID=2QZ4H56NJ3VP-63-1730</Url>
      <Description>2QZ4H56NJ3VP-63-1730</Description>
    </_dlc_DocIdUrl>
  </documentManagement>
</p:properties>
</file>

<file path=customXml/itemProps1.xml><?xml version="1.0" encoding="utf-8"?>
<ds:datastoreItem xmlns:ds="http://schemas.openxmlformats.org/officeDocument/2006/customXml" ds:itemID="{DCEA2F04-F068-419E-BB2A-FC2EE674716D}"/>
</file>

<file path=customXml/itemProps2.xml><?xml version="1.0" encoding="utf-8"?>
<ds:datastoreItem xmlns:ds="http://schemas.openxmlformats.org/officeDocument/2006/customXml" ds:itemID="{6A000930-3160-4B7B-9DD9-04DD43E9451D}"/>
</file>

<file path=customXml/itemProps3.xml><?xml version="1.0" encoding="utf-8"?>
<ds:datastoreItem xmlns:ds="http://schemas.openxmlformats.org/officeDocument/2006/customXml" ds:itemID="{1AFD6829-E8C7-453A-9F58-DE88AA0CB881}"/>
</file>

<file path=customXml/itemProps4.xml><?xml version="1.0" encoding="utf-8"?>
<ds:datastoreItem xmlns:ds="http://schemas.openxmlformats.org/officeDocument/2006/customXml" ds:itemID="{476866D4-E9C7-4306-A2C1-000C30FD8095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</TotalTime>
  <Words>260</Words>
  <Application>Microsoft Office PowerPoint</Application>
  <PresentationFormat>Předvádění na obrazovce (4:3)</PresentationFormat>
  <Paragraphs>33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Zpracovatelský průmysl</vt:lpstr>
      <vt:lpstr>Hutnický průmysl </vt:lpstr>
      <vt:lpstr>Chemický průmysl </vt:lpstr>
      <vt:lpstr>Strojírenský Průmysl</vt:lpstr>
      <vt:lpstr>Průmysl stavebních hmot </vt:lpstr>
      <vt:lpstr>Sklářský průmysl </vt:lpstr>
      <vt:lpstr>Keramický průmysl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Zpracovatelský průmysl</dc:title>
  <dc:creator>David Lakron</dc:creator>
  <cp:lastModifiedBy>Beranová, Dana</cp:lastModifiedBy>
  <cp:revision>5</cp:revision>
  <dcterms:created xsi:type="dcterms:W3CDTF">2013-01-06T12:20:12Z</dcterms:created>
  <dcterms:modified xsi:type="dcterms:W3CDTF">2013-01-10T07:35:22Z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5198672e-ee8e-4aba-b00f-cfc50f98c322</vt:lpwstr>
  </property>
</Properties>
</file>